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7" r:id="rId2"/>
    <p:sldId id="271" r:id="rId3"/>
    <p:sldId id="272" r:id="rId4"/>
    <p:sldId id="279" r:id="rId5"/>
    <p:sldId id="276" r:id="rId6"/>
    <p:sldId id="277" r:id="rId7"/>
    <p:sldId id="278" r:id="rId8"/>
    <p:sldId id="274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80" r:id="rId2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110" y="-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309775-393C-480F-90F3-9FB1C2EDFC52}" type="datetimeFigureOut">
              <a:rPr kumimoji="1" lang="ja-JP" altLang="en-US" smtClean="0"/>
              <a:t>2013/1/25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6AE9D-D3BC-4A38-A320-1604FB34B7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0825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8815" y="685175"/>
            <a:ext cx="5020372" cy="34302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A24A7-2B09-49DF-A350-F04C45BCB7D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760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A24A7-2B09-49DF-A350-F04C45BCB7D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65993-0DEB-4B51-B83F-250380306B6B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65993-0DEB-4B51-B83F-250380306B6B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372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操作のループがわかりやすくなるように書きなおし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65993-0DEB-4B51-B83F-250380306B6B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3FAF-E0FD-4BFE-8C8E-66A6C390C81A}" type="datetimeFigureOut">
              <a:rPr kumimoji="1" lang="ja-JP" altLang="en-US" smtClean="0"/>
              <a:t>2013/1/25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7874CF75-89E4-44B7-9956-CAB8E6A62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3FAF-E0FD-4BFE-8C8E-66A6C390C81A}" type="datetimeFigureOut">
              <a:rPr kumimoji="1" lang="ja-JP" altLang="en-US" smtClean="0"/>
              <a:t>2013/1/25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CF75-89E4-44B7-9956-CAB8E6A62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3FAF-E0FD-4BFE-8C8E-66A6C390C81A}" type="datetimeFigureOut">
              <a:rPr kumimoji="1" lang="ja-JP" altLang="en-US" smtClean="0"/>
              <a:t>2013/1/25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CF75-89E4-44B7-9956-CAB8E6A62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3FAF-E0FD-4BFE-8C8E-66A6C390C81A}" type="datetimeFigureOut">
              <a:rPr kumimoji="1" lang="ja-JP" altLang="en-US" smtClean="0"/>
              <a:t>2013/1/25</a:t>
            </a:fld>
            <a:endParaRPr kumimoji="1" lang="ja-JP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4CF75-89E4-44B7-9956-CAB8E6A62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3FAF-E0FD-4BFE-8C8E-66A6C390C81A}" type="datetimeFigureOut">
              <a:rPr kumimoji="1" lang="ja-JP" altLang="en-US" smtClean="0"/>
              <a:t>2013/1/25</a:t>
            </a:fld>
            <a:endParaRPr kumimoji="1" lang="ja-JP" alt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4CF75-89E4-44B7-9956-CAB8E6A62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3FAF-E0FD-4BFE-8C8E-66A6C390C81A}" type="datetimeFigureOut">
              <a:rPr kumimoji="1" lang="ja-JP" altLang="en-US" smtClean="0"/>
              <a:t>2013/1/25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CF75-89E4-44B7-9956-CAB8E6A62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3FAF-E0FD-4BFE-8C8E-66A6C390C81A}" type="datetimeFigureOut">
              <a:rPr kumimoji="1" lang="ja-JP" altLang="en-US" smtClean="0"/>
              <a:t>2013/1/25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CF75-89E4-44B7-9956-CAB8E6A62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3FAF-E0FD-4BFE-8C8E-66A6C390C81A}" type="datetimeFigureOut">
              <a:rPr kumimoji="1" lang="ja-JP" altLang="en-US" smtClean="0"/>
              <a:t>2013/1/25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CF75-89E4-44B7-9956-CAB8E6A62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3FAF-E0FD-4BFE-8C8E-66A6C390C81A}" type="datetimeFigureOut">
              <a:rPr kumimoji="1" lang="ja-JP" altLang="en-US" smtClean="0"/>
              <a:t>2013/1/25</a:t>
            </a:fld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4CF75-89E4-44B7-9956-CAB8E6A62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8783FAF-E0FD-4BFE-8C8E-66A6C390C81A}" type="datetimeFigureOut">
              <a:rPr kumimoji="1" lang="ja-JP" altLang="en-US" smtClean="0"/>
              <a:t>2013/1/25</a:t>
            </a:fld>
            <a:endParaRPr kumimoji="1" lang="ja-JP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874CF75-89E4-44B7-9956-CAB8E6A62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3FAF-E0FD-4BFE-8C8E-66A6C390C81A}" type="datetimeFigureOut">
              <a:rPr kumimoji="1" lang="ja-JP" altLang="en-US" smtClean="0"/>
              <a:t>2013/1/25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CF75-89E4-44B7-9956-CAB8E6A62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7874CF75-89E4-44B7-9956-CAB8E6A62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783FAF-E0FD-4BFE-8C8E-66A6C390C81A}" type="datetimeFigureOut">
              <a:rPr kumimoji="1" lang="ja-JP" altLang="en-US" smtClean="0"/>
              <a:t>2013/1/25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kumimoji="1"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67744" y="2204864"/>
            <a:ext cx="6172200" cy="1894362"/>
          </a:xfrm>
        </p:spPr>
        <p:txBody>
          <a:bodyPr/>
          <a:lstStyle/>
          <a:p>
            <a:r>
              <a:rPr kumimoji="1" lang="ja-JP" altLang="en-US" sz="3600" dirty="0" smtClean="0"/>
              <a:t>正規圧縮距離を用いた</a:t>
            </a:r>
            <a:r>
              <a:rPr kumimoji="1" lang="en-US" altLang="ja-JP" sz="3600" dirty="0" smtClean="0"/>
              <a:t/>
            </a:r>
            <a:br>
              <a:rPr kumimoji="1" lang="en-US" altLang="ja-JP" sz="3600" dirty="0" smtClean="0"/>
            </a:br>
            <a:r>
              <a:rPr kumimoji="1" lang="ja-JP" altLang="en-US" sz="3600" dirty="0" smtClean="0"/>
              <a:t>クラスタリング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07704" y="4437112"/>
            <a:ext cx="6624736" cy="1800200"/>
          </a:xfrm>
        </p:spPr>
        <p:txBody>
          <a:bodyPr>
            <a:normAutofit/>
          </a:bodyPr>
          <a:lstStyle/>
          <a:p>
            <a:endParaRPr lang="en-US" altLang="ja-JP" dirty="0"/>
          </a:p>
          <a:p>
            <a:r>
              <a:rPr lang="ja-JP" altLang="en-US" dirty="0" smtClean="0"/>
              <a:t>九州大学 理学部 物理学科 情報理学コース</a:t>
            </a:r>
            <a:r>
              <a:rPr lang="ja-JP" altLang="en-US" dirty="0"/>
              <a:t>　</a:t>
            </a:r>
            <a:r>
              <a:rPr lang="ja-JP" altLang="en-US" dirty="0" smtClean="0"/>
              <a:t>　久保 </a:t>
            </a:r>
            <a:r>
              <a:rPr lang="ja-JP" altLang="en-US" dirty="0"/>
              <a:t>浩</a:t>
            </a:r>
            <a:r>
              <a:rPr lang="ja-JP" altLang="en-US" dirty="0" smtClean="0"/>
              <a:t>平</a:t>
            </a:r>
            <a:endParaRPr lang="en-US" altLang="ja-JP" dirty="0" smtClean="0"/>
          </a:p>
          <a:p>
            <a:r>
              <a:rPr kumimoji="1" lang="en-US" altLang="ja-JP" dirty="0" smtClean="0"/>
              <a:t>2013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月</a:t>
            </a:r>
            <a:r>
              <a:rPr lang="en-US" altLang="ja-JP" dirty="0" smtClean="0"/>
              <a:t>26</a:t>
            </a:r>
            <a:r>
              <a:rPr kumimoji="1" lang="ja-JP" altLang="en-US" dirty="0" smtClean="0"/>
              <a:t>日 </a:t>
            </a:r>
            <a:r>
              <a:rPr kumimoji="1" lang="en-US" altLang="ja-JP" dirty="0" smtClean="0"/>
              <a:t>13:00~14:00</a:t>
            </a:r>
          </a:p>
        </p:txBody>
      </p:sp>
    </p:spTree>
    <p:extLst>
      <p:ext uri="{BB962C8B-B14F-4D97-AF65-F5344CB8AC3E}">
        <p14:creationId xmlns:p14="http://schemas.microsoft.com/office/powerpoint/2010/main" val="279590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 2"/>
              <p:cNvSpPr>
                <a:spLocks noGrp="1"/>
              </p:cNvSpPr>
              <p:nvPr>
                <p:ph sz="half" idx="4294967295"/>
              </p:nvPr>
            </p:nvSpPr>
            <p:spPr>
              <a:xfrm>
                <a:off x="457200" y="1340768"/>
                <a:ext cx="4038600" cy="5291792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kumimoji="1" lang="ja-JP" altLang="en-US" sz="2400" dirty="0" smtClean="0"/>
                  <a:t>ランダム二分木生成</a:t>
                </a:r>
                <a:endParaRPr kumimoji="1" lang="en-US" altLang="ja-JP" sz="2400" dirty="0" smtClean="0"/>
              </a:p>
              <a:p>
                <a:pPr marL="0" indent="0" algn="ctr">
                  <a:buNone/>
                </a:pPr>
                <a:endParaRPr lang="en-US" altLang="ja-JP" sz="24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altLang="ja-JP" sz="2400" i="1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altLang="ja-JP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sz="2400" i="1">
                            <a:latin typeface="Cambria Math"/>
                          </a:rPr>
                          <m:t>𝑇</m:t>
                        </m:r>
                      </m:e>
                    </m:d>
                  </m:oMath>
                </a14:m>
                <a:r>
                  <a:rPr kumimoji="1" lang="ja-JP" altLang="en-US" sz="2400" dirty="0" smtClean="0"/>
                  <a:t>の値計算</a:t>
                </a:r>
                <a:endParaRPr kumimoji="1" lang="en-US" altLang="ja-JP" sz="2400" dirty="0" smtClean="0"/>
              </a:p>
              <a:p>
                <a:pPr marL="0" indent="0" algn="ctr">
                  <a:buNone/>
                </a:pPr>
                <a:endParaRPr lang="en-US" altLang="ja-JP" sz="2400" dirty="0" smtClean="0"/>
              </a:p>
              <a:p>
                <a:pPr marL="0" indent="0" algn="ctr">
                  <a:buNone/>
                </a:pPr>
                <a:r>
                  <a:rPr lang="ja-JP" altLang="en-US" sz="1800" dirty="0" smtClean="0"/>
                  <a:t>以下の操作からランダムに選ぶ</a:t>
                </a:r>
                <a:endParaRPr lang="en-US" altLang="ja-JP" sz="1800" dirty="0"/>
              </a:p>
              <a:p>
                <a:pPr marL="0" indent="0" algn="ctr">
                  <a:buNone/>
                </a:pPr>
                <a:r>
                  <a:rPr kumimoji="1" lang="en-US" altLang="ja-JP" sz="2400" dirty="0" err="1" smtClean="0"/>
                  <a:t>leaf_swap</a:t>
                </a:r>
                <a:endParaRPr kumimoji="1" lang="en-US" altLang="ja-JP" sz="2400" dirty="0" smtClean="0"/>
              </a:p>
              <a:p>
                <a:pPr marL="0" indent="0" algn="ctr">
                  <a:buNone/>
                </a:pPr>
                <a:r>
                  <a:rPr lang="en-US" altLang="ja-JP" sz="2400" dirty="0" err="1" smtClean="0"/>
                  <a:t>subtree_swap</a:t>
                </a:r>
                <a:endParaRPr lang="en-US" altLang="ja-JP" sz="2400" dirty="0" smtClean="0"/>
              </a:p>
              <a:p>
                <a:pPr marL="0" indent="0" algn="ctr">
                  <a:buNone/>
                </a:pPr>
                <a:r>
                  <a:rPr lang="en-US" altLang="ja-JP" sz="2400" dirty="0" smtClean="0"/>
                  <a:t>transfer</a:t>
                </a:r>
              </a:p>
              <a:p>
                <a:pPr marL="0" indent="0" algn="ctr">
                  <a:buNone/>
                </a:pPr>
                <a:r>
                  <a:rPr lang="en-US" altLang="ja-JP" sz="1800" dirty="0" smtClean="0"/>
                  <a:t>k</a:t>
                </a:r>
                <a:r>
                  <a:rPr lang="ja-JP" altLang="en-US" sz="1800" dirty="0" smtClean="0"/>
                  <a:t>回</a:t>
                </a:r>
                <a:r>
                  <a:rPr lang="ja-JP" altLang="en-US" sz="1800" dirty="0"/>
                  <a:t>繰り返す</a:t>
                </a:r>
                <a:endParaRPr lang="en-US" altLang="ja-JP" sz="1800" dirty="0" smtClean="0"/>
              </a:p>
              <a:p>
                <a:pPr marL="0" indent="0" algn="ctr">
                  <a:buNone/>
                </a:pPr>
                <a:endParaRPr kumimoji="1" lang="en-US" altLang="ja-JP" sz="24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altLang="ja-JP" sz="2400" i="1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altLang="ja-JP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sz="2400" i="1">
                            <a:latin typeface="Cambria Math"/>
                          </a:rPr>
                          <m:t>𝑇</m:t>
                        </m:r>
                        <m:r>
                          <a:rPr lang="en-US" altLang="ja-JP" sz="2400" b="0" i="1" smtClean="0">
                            <a:latin typeface="Cambria Math"/>
                          </a:rPr>
                          <m:t>′</m:t>
                        </m:r>
                      </m:e>
                    </m:d>
                  </m:oMath>
                </a14:m>
                <a:r>
                  <a:rPr kumimoji="1" lang="ja-JP" altLang="en-US" sz="2400" dirty="0" smtClean="0"/>
                  <a:t>の値計算</a:t>
                </a:r>
                <a:endParaRPr kumimoji="1" lang="ja-JP" altLang="en-US" sz="2400" dirty="0"/>
              </a:p>
            </p:txBody>
          </p:sp>
        </mc:Choice>
        <mc:Fallback xmlns=""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340768"/>
                <a:ext cx="4038600" cy="5291792"/>
              </a:xfrm>
              <a:blipFill rotWithShape="1">
                <a:blip r:embed="rId2" cstate="print"/>
                <a:stretch>
                  <a:fillRect t="-12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3"/>
          <p:cNvSpPr>
            <a:spLocks noGrp="1"/>
          </p:cNvSpPr>
          <p:nvPr>
            <p:ph sz="half" idx="4294967295"/>
          </p:nvPr>
        </p:nvSpPr>
        <p:spPr>
          <a:xfrm>
            <a:off x="4648200" y="1340768"/>
            <a:ext cx="4038600" cy="5291792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5096173" y="1196752"/>
            <a:ext cx="3191019" cy="5470026"/>
            <a:chOff x="5429564" y="1730230"/>
            <a:chExt cx="3191019" cy="5052612"/>
          </a:xfrm>
        </p:grpSpPr>
        <p:sp>
          <p:nvSpPr>
            <p:cNvPr id="6" name="円/楕円 5"/>
            <p:cNvSpPr/>
            <p:nvPr/>
          </p:nvSpPr>
          <p:spPr>
            <a:xfrm>
              <a:off x="6091464" y="6350297"/>
              <a:ext cx="360040" cy="43254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/楕円 6"/>
            <p:cNvSpPr/>
            <p:nvPr/>
          </p:nvSpPr>
          <p:spPr>
            <a:xfrm>
              <a:off x="5487744" y="2515606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/楕円 7"/>
            <p:cNvSpPr/>
            <p:nvPr/>
          </p:nvSpPr>
          <p:spPr>
            <a:xfrm>
              <a:off x="8036198" y="3020675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5429564" y="4166477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円/楕円 9"/>
            <p:cNvSpPr/>
            <p:nvPr/>
          </p:nvSpPr>
          <p:spPr>
            <a:xfrm>
              <a:off x="7366756" y="1730230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8260543" y="5660867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6658281" y="2754904"/>
              <a:ext cx="144016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7257659" y="5358873"/>
              <a:ext cx="144016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6732240" y="4382501"/>
              <a:ext cx="144016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7113643" y="3417672"/>
              <a:ext cx="144016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6" name="直線コネクタ 15"/>
            <p:cNvCxnSpPr>
              <a:stCxn id="10" idx="3"/>
              <a:endCxn id="12" idx="7"/>
            </p:cNvCxnSpPr>
            <p:nvPr/>
          </p:nvCxnSpPr>
          <p:spPr>
            <a:xfrm flipH="1">
              <a:off x="6781206" y="2099006"/>
              <a:ext cx="638277" cy="6875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>
              <a:stCxn id="12" idx="2"/>
              <a:endCxn id="7" idx="6"/>
            </p:cNvCxnSpPr>
            <p:nvPr/>
          </p:nvCxnSpPr>
          <p:spPr>
            <a:xfrm flipH="1" flipV="1">
              <a:off x="5847784" y="2731631"/>
              <a:ext cx="810497" cy="13128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>
              <a:stCxn id="15" idx="1"/>
              <a:endCxn id="12" idx="5"/>
            </p:cNvCxnSpPr>
            <p:nvPr/>
          </p:nvCxnSpPr>
          <p:spPr>
            <a:xfrm flipH="1" flipV="1">
              <a:off x="6781206" y="2939292"/>
              <a:ext cx="353528" cy="51001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>
              <a:stCxn id="8" idx="3"/>
              <a:endCxn id="15" idx="6"/>
            </p:cNvCxnSpPr>
            <p:nvPr/>
          </p:nvCxnSpPr>
          <p:spPr>
            <a:xfrm flipH="1">
              <a:off x="7257659" y="3389451"/>
              <a:ext cx="831266" cy="13623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>
              <a:stCxn id="15" idx="4"/>
              <a:endCxn id="14" idx="0"/>
            </p:cNvCxnSpPr>
            <p:nvPr/>
          </p:nvCxnSpPr>
          <p:spPr>
            <a:xfrm flipH="1">
              <a:off x="6804248" y="3633696"/>
              <a:ext cx="381403" cy="74880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>
              <a:stCxn id="14" idx="2"/>
              <a:endCxn id="9" idx="6"/>
            </p:cNvCxnSpPr>
            <p:nvPr/>
          </p:nvCxnSpPr>
          <p:spPr>
            <a:xfrm flipH="1" flipV="1">
              <a:off x="5789604" y="4382501"/>
              <a:ext cx="942636" cy="10801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>
              <a:stCxn id="14" idx="5"/>
              <a:endCxn id="13" idx="1"/>
            </p:cNvCxnSpPr>
            <p:nvPr/>
          </p:nvCxnSpPr>
          <p:spPr>
            <a:xfrm>
              <a:off x="6855165" y="4566889"/>
              <a:ext cx="423585" cy="8236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>
              <a:stCxn id="13" idx="3"/>
              <a:endCxn id="6" idx="7"/>
            </p:cNvCxnSpPr>
            <p:nvPr/>
          </p:nvCxnSpPr>
          <p:spPr>
            <a:xfrm flipH="1">
              <a:off x="6398777" y="5543261"/>
              <a:ext cx="879973" cy="87038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>
              <a:stCxn id="11" idx="2"/>
              <a:endCxn id="13" idx="6"/>
            </p:cNvCxnSpPr>
            <p:nvPr/>
          </p:nvCxnSpPr>
          <p:spPr>
            <a:xfrm flipH="1" flipV="1">
              <a:off x="7401675" y="5466885"/>
              <a:ext cx="858868" cy="41000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テキスト ボックス 24"/>
            <p:cNvSpPr txBox="1"/>
            <p:nvPr/>
          </p:nvSpPr>
          <p:spPr>
            <a:xfrm>
              <a:off x="5487744" y="2570238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/>
                <a:t>１</a:t>
              </a:r>
              <a:endParaRPr kumimoji="1" lang="ja-JP" altLang="en-US" b="1" dirty="0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7400751" y="1767546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 smtClean="0"/>
                <a:t>2</a:t>
              </a:r>
              <a:endParaRPr kumimoji="1" lang="ja-JP" altLang="en-US" b="1" dirty="0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5458653" y="4171656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3</a:t>
              </a:r>
              <a:endParaRPr kumimoji="1" lang="ja-JP" altLang="en-US" b="1" dirty="0"/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8065288" y="3077173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4</a:t>
              </a:r>
              <a:endParaRPr kumimoji="1" lang="ja-JP" altLang="en-US" b="1" dirty="0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6109992" y="6381903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5</a:t>
              </a:r>
              <a:endParaRPr kumimoji="1" lang="ja-JP" altLang="en-US" b="1" dirty="0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8245308" y="5727211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6</a:t>
              </a:r>
              <a:endParaRPr kumimoji="1" lang="ja-JP" altLang="en-US" b="1" dirty="0"/>
            </a:p>
          </p:txBody>
        </p:sp>
      </p:grpSp>
      <p:sp>
        <p:nvSpPr>
          <p:cNvPr id="40" name="角丸四角形 39"/>
          <p:cNvSpPr/>
          <p:nvPr/>
        </p:nvSpPr>
        <p:spPr>
          <a:xfrm>
            <a:off x="1115616" y="1384266"/>
            <a:ext cx="2808312" cy="414202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角丸四角形 40"/>
          <p:cNvSpPr/>
          <p:nvPr/>
        </p:nvSpPr>
        <p:spPr>
          <a:xfrm>
            <a:off x="1115616" y="2204078"/>
            <a:ext cx="2808312" cy="43787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角丸四角形 41"/>
          <p:cNvSpPr/>
          <p:nvPr/>
        </p:nvSpPr>
        <p:spPr>
          <a:xfrm>
            <a:off x="827585" y="2999258"/>
            <a:ext cx="3276364" cy="212591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角丸四角形 42"/>
          <p:cNvSpPr/>
          <p:nvPr/>
        </p:nvSpPr>
        <p:spPr>
          <a:xfrm>
            <a:off x="1115616" y="5524880"/>
            <a:ext cx="2808312" cy="49640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下矢印 43"/>
          <p:cNvSpPr/>
          <p:nvPr/>
        </p:nvSpPr>
        <p:spPr>
          <a:xfrm>
            <a:off x="2303748" y="1798469"/>
            <a:ext cx="288032" cy="40560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下矢印 44"/>
          <p:cNvSpPr/>
          <p:nvPr/>
        </p:nvSpPr>
        <p:spPr>
          <a:xfrm>
            <a:off x="2303748" y="2634551"/>
            <a:ext cx="288032" cy="358497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下矢印 45"/>
          <p:cNvSpPr/>
          <p:nvPr/>
        </p:nvSpPr>
        <p:spPr>
          <a:xfrm>
            <a:off x="2339752" y="5118329"/>
            <a:ext cx="288032" cy="40560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4" name="直線コネクタ 53"/>
          <p:cNvCxnSpPr>
            <a:stCxn id="43" idx="3"/>
          </p:cNvCxnSpPr>
          <p:nvPr/>
        </p:nvCxnSpPr>
        <p:spPr>
          <a:xfrm flipV="1">
            <a:off x="3923928" y="5731983"/>
            <a:ext cx="360040" cy="4110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 flipV="1">
            <a:off x="4283968" y="2854894"/>
            <a:ext cx="0" cy="287709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>
            <a:endCxn id="45" idx="3"/>
          </p:cNvCxnSpPr>
          <p:nvPr/>
        </p:nvCxnSpPr>
        <p:spPr>
          <a:xfrm flipH="1" flipV="1">
            <a:off x="2591781" y="2849031"/>
            <a:ext cx="1692188" cy="5862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>
            <a:stCxn id="42" idx="1"/>
          </p:cNvCxnSpPr>
          <p:nvPr/>
        </p:nvCxnSpPr>
        <p:spPr>
          <a:xfrm flipH="1">
            <a:off x="611560" y="4062214"/>
            <a:ext cx="21602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flipV="1">
            <a:off x="611560" y="2854894"/>
            <a:ext cx="0" cy="121324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>
            <a:endCxn id="45" idx="1"/>
          </p:cNvCxnSpPr>
          <p:nvPr/>
        </p:nvCxnSpPr>
        <p:spPr>
          <a:xfrm>
            <a:off x="611561" y="2849031"/>
            <a:ext cx="16921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タイトル 1"/>
          <p:cNvSpPr txBox="1">
            <a:spLocks/>
          </p:cNvSpPr>
          <p:nvPr/>
        </p:nvSpPr>
        <p:spPr>
          <a:xfrm>
            <a:off x="457200" y="260648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7200" b="1" kern="120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 smtClean="0"/>
              <a:t>フローチャート</a:t>
            </a:r>
            <a:endParaRPr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46683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Autofit/>
          </a:bodyPr>
          <a:lstStyle/>
          <a:p>
            <a:r>
              <a:rPr kumimoji="1" lang="ja-JP" altLang="en-US" sz="4800" dirty="0" smtClean="0"/>
              <a:t>フローチャート</a:t>
            </a:r>
            <a:endParaRPr kumimoji="1" lang="ja-JP" alt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 2"/>
              <p:cNvSpPr>
                <a:spLocks noGrp="1"/>
              </p:cNvSpPr>
              <p:nvPr>
                <p:ph sz="half" idx="4294967295"/>
              </p:nvPr>
            </p:nvSpPr>
            <p:spPr>
              <a:xfrm>
                <a:off x="457200" y="1340768"/>
                <a:ext cx="4038600" cy="5291792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kumimoji="1" lang="ja-JP" altLang="en-US" sz="2400" dirty="0" smtClean="0"/>
                  <a:t>ランダム二分木生成</a:t>
                </a:r>
                <a:endParaRPr kumimoji="1" lang="en-US" altLang="ja-JP" sz="2400" dirty="0" smtClean="0"/>
              </a:p>
              <a:p>
                <a:pPr marL="0" indent="0" algn="ctr">
                  <a:buNone/>
                </a:pPr>
                <a:endParaRPr lang="en-US" altLang="ja-JP" sz="24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altLang="ja-JP" sz="2400" i="1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altLang="ja-JP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sz="2400" i="1">
                            <a:latin typeface="Cambria Math"/>
                          </a:rPr>
                          <m:t>𝑇</m:t>
                        </m:r>
                      </m:e>
                    </m:d>
                  </m:oMath>
                </a14:m>
                <a:r>
                  <a:rPr kumimoji="1" lang="ja-JP" altLang="en-US" sz="2400" dirty="0" smtClean="0"/>
                  <a:t>の値計算</a:t>
                </a:r>
                <a:endParaRPr kumimoji="1" lang="en-US" altLang="ja-JP" sz="2400" dirty="0" smtClean="0"/>
              </a:p>
              <a:p>
                <a:pPr marL="0" indent="0" algn="ctr">
                  <a:buNone/>
                </a:pPr>
                <a:endParaRPr lang="en-US" altLang="ja-JP" sz="2400" dirty="0" smtClean="0"/>
              </a:p>
              <a:p>
                <a:pPr marL="0" indent="0" algn="ctr">
                  <a:buNone/>
                </a:pPr>
                <a:r>
                  <a:rPr lang="ja-JP" altLang="en-US" sz="1800" dirty="0" smtClean="0"/>
                  <a:t>以下の操作からランダムに選ぶ</a:t>
                </a:r>
                <a:endParaRPr lang="en-US" altLang="ja-JP" sz="1800" dirty="0"/>
              </a:p>
              <a:p>
                <a:pPr marL="0" indent="0" algn="ctr">
                  <a:buNone/>
                </a:pPr>
                <a:r>
                  <a:rPr kumimoji="1" lang="en-US" altLang="ja-JP" sz="2400" dirty="0" err="1" smtClean="0"/>
                  <a:t>leaf_swap</a:t>
                </a:r>
                <a:endParaRPr kumimoji="1" lang="en-US" altLang="ja-JP" sz="2400" dirty="0" smtClean="0"/>
              </a:p>
              <a:p>
                <a:pPr marL="0" indent="0" algn="ctr">
                  <a:buNone/>
                </a:pPr>
                <a:r>
                  <a:rPr lang="en-US" altLang="ja-JP" sz="2400" dirty="0" err="1" smtClean="0"/>
                  <a:t>subtree_swap</a:t>
                </a:r>
                <a:endParaRPr lang="en-US" altLang="ja-JP" sz="2400" dirty="0" smtClean="0"/>
              </a:p>
              <a:p>
                <a:pPr marL="0" indent="0" algn="ctr">
                  <a:buNone/>
                </a:pPr>
                <a:r>
                  <a:rPr lang="en-US" altLang="ja-JP" sz="2400" dirty="0" smtClean="0"/>
                  <a:t>transfer</a:t>
                </a:r>
              </a:p>
              <a:p>
                <a:pPr marL="0" indent="0" algn="ctr">
                  <a:buNone/>
                </a:pPr>
                <a:r>
                  <a:rPr lang="en-US" altLang="ja-JP" sz="1800" dirty="0" smtClean="0"/>
                  <a:t>k</a:t>
                </a:r>
                <a:r>
                  <a:rPr lang="ja-JP" altLang="en-US" sz="1800" dirty="0" smtClean="0"/>
                  <a:t>回</a:t>
                </a:r>
                <a:r>
                  <a:rPr lang="ja-JP" altLang="en-US" sz="1800" dirty="0"/>
                  <a:t>繰り返す</a:t>
                </a:r>
                <a:endParaRPr lang="en-US" altLang="ja-JP" sz="1800" dirty="0" smtClean="0"/>
              </a:p>
              <a:p>
                <a:pPr marL="0" indent="0" algn="ctr">
                  <a:buNone/>
                </a:pPr>
                <a:endParaRPr kumimoji="1" lang="en-US" altLang="ja-JP" sz="24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altLang="ja-JP" sz="2400" i="1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altLang="ja-JP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sz="2400" i="1">
                            <a:latin typeface="Cambria Math"/>
                          </a:rPr>
                          <m:t>𝑇</m:t>
                        </m:r>
                        <m:r>
                          <a:rPr lang="en-US" altLang="ja-JP" sz="2400" b="0" i="1" smtClean="0">
                            <a:latin typeface="Cambria Math"/>
                          </a:rPr>
                          <m:t>′</m:t>
                        </m:r>
                      </m:e>
                    </m:d>
                  </m:oMath>
                </a14:m>
                <a:r>
                  <a:rPr kumimoji="1" lang="ja-JP" altLang="en-US" sz="2400" dirty="0" smtClean="0"/>
                  <a:t>の値計算</a:t>
                </a:r>
                <a:endParaRPr kumimoji="1" lang="ja-JP" altLang="en-US" sz="2400" dirty="0"/>
              </a:p>
            </p:txBody>
          </p:sp>
        </mc:Choice>
        <mc:Fallback xmlns=""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340768"/>
                <a:ext cx="4038600" cy="5291792"/>
              </a:xfrm>
              <a:blipFill rotWithShape="1">
                <a:blip r:embed="rId2" cstate="print"/>
                <a:stretch>
                  <a:fillRect t="-12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3"/>
          <p:cNvSpPr>
            <a:spLocks noGrp="1"/>
          </p:cNvSpPr>
          <p:nvPr>
            <p:ph sz="half" idx="4294967295"/>
          </p:nvPr>
        </p:nvSpPr>
        <p:spPr>
          <a:xfrm>
            <a:off x="4648200" y="1340768"/>
            <a:ext cx="4038600" cy="5291792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5096173" y="1196752"/>
            <a:ext cx="3191019" cy="5470026"/>
            <a:chOff x="5429564" y="1730230"/>
            <a:chExt cx="3191019" cy="5052612"/>
          </a:xfrm>
        </p:grpSpPr>
        <p:sp>
          <p:nvSpPr>
            <p:cNvPr id="6" name="円/楕円 5"/>
            <p:cNvSpPr/>
            <p:nvPr/>
          </p:nvSpPr>
          <p:spPr>
            <a:xfrm>
              <a:off x="6091464" y="6350297"/>
              <a:ext cx="360040" cy="43254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/楕円 6"/>
            <p:cNvSpPr/>
            <p:nvPr/>
          </p:nvSpPr>
          <p:spPr>
            <a:xfrm>
              <a:off x="5487744" y="2515606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/楕円 7"/>
            <p:cNvSpPr/>
            <p:nvPr/>
          </p:nvSpPr>
          <p:spPr>
            <a:xfrm>
              <a:off x="8036198" y="3020675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5429564" y="4166477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円/楕円 9"/>
            <p:cNvSpPr/>
            <p:nvPr/>
          </p:nvSpPr>
          <p:spPr>
            <a:xfrm>
              <a:off x="7366756" y="1730230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8260543" y="5660867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6658281" y="2754904"/>
              <a:ext cx="144016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7257659" y="5358873"/>
              <a:ext cx="144016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6732240" y="4382501"/>
              <a:ext cx="144016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7113643" y="3417672"/>
              <a:ext cx="144016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6" name="直線コネクタ 15"/>
            <p:cNvCxnSpPr>
              <a:stCxn id="10" idx="3"/>
              <a:endCxn id="12" idx="7"/>
            </p:cNvCxnSpPr>
            <p:nvPr/>
          </p:nvCxnSpPr>
          <p:spPr>
            <a:xfrm flipH="1">
              <a:off x="6781206" y="2099006"/>
              <a:ext cx="638277" cy="6875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>
              <a:stCxn id="12" idx="2"/>
              <a:endCxn id="7" idx="6"/>
            </p:cNvCxnSpPr>
            <p:nvPr/>
          </p:nvCxnSpPr>
          <p:spPr>
            <a:xfrm flipH="1" flipV="1">
              <a:off x="5847784" y="2731631"/>
              <a:ext cx="810497" cy="13128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>
              <a:stCxn id="15" idx="1"/>
              <a:endCxn id="12" idx="5"/>
            </p:cNvCxnSpPr>
            <p:nvPr/>
          </p:nvCxnSpPr>
          <p:spPr>
            <a:xfrm flipH="1" flipV="1">
              <a:off x="6781206" y="2939292"/>
              <a:ext cx="353528" cy="51001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>
              <a:stCxn id="8" idx="3"/>
              <a:endCxn id="15" idx="6"/>
            </p:cNvCxnSpPr>
            <p:nvPr/>
          </p:nvCxnSpPr>
          <p:spPr>
            <a:xfrm flipH="1">
              <a:off x="7257659" y="3389451"/>
              <a:ext cx="831266" cy="13623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>
              <a:stCxn id="15" idx="4"/>
              <a:endCxn id="14" idx="0"/>
            </p:cNvCxnSpPr>
            <p:nvPr/>
          </p:nvCxnSpPr>
          <p:spPr>
            <a:xfrm flipH="1">
              <a:off x="6804248" y="3633696"/>
              <a:ext cx="381403" cy="74880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>
              <a:stCxn id="14" idx="2"/>
              <a:endCxn id="9" idx="6"/>
            </p:cNvCxnSpPr>
            <p:nvPr/>
          </p:nvCxnSpPr>
          <p:spPr>
            <a:xfrm flipH="1" flipV="1">
              <a:off x="5789604" y="4382501"/>
              <a:ext cx="942636" cy="10801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>
              <a:stCxn id="14" idx="5"/>
              <a:endCxn id="13" idx="1"/>
            </p:cNvCxnSpPr>
            <p:nvPr/>
          </p:nvCxnSpPr>
          <p:spPr>
            <a:xfrm>
              <a:off x="6855165" y="4566889"/>
              <a:ext cx="423585" cy="8236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>
              <a:stCxn id="13" idx="3"/>
              <a:endCxn id="6" idx="7"/>
            </p:cNvCxnSpPr>
            <p:nvPr/>
          </p:nvCxnSpPr>
          <p:spPr>
            <a:xfrm flipH="1">
              <a:off x="6398777" y="5543261"/>
              <a:ext cx="879973" cy="87038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>
              <a:stCxn id="11" idx="2"/>
              <a:endCxn id="13" idx="6"/>
            </p:cNvCxnSpPr>
            <p:nvPr/>
          </p:nvCxnSpPr>
          <p:spPr>
            <a:xfrm flipH="1" flipV="1">
              <a:off x="7401675" y="5466885"/>
              <a:ext cx="858868" cy="41000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テキスト ボックス 24"/>
            <p:cNvSpPr txBox="1"/>
            <p:nvPr/>
          </p:nvSpPr>
          <p:spPr>
            <a:xfrm>
              <a:off x="5487744" y="2570238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/>
                <a:t>１</a:t>
              </a:r>
              <a:endParaRPr kumimoji="1" lang="ja-JP" altLang="en-US" b="1" dirty="0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7400751" y="1767546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 smtClean="0"/>
                <a:t>2</a:t>
              </a:r>
              <a:endParaRPr kumimoji="1" lang="ja-JP" altLang="en-US" b="1" dirty="0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5458653" y="4171656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3</a:t>
              </a:r>
              <a:endParaRPr kumimoji="1" lang="ja-JP" altLang="en-US" b="1" dirty="0"/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8065288" y="3077173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4</a:t>
              </a:r>
              <a:endParaRPr kumimoji="1" lang="ja-JP" altLang="en-US" b="1" dirty="0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6109992" y="6381903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5</a:t>
              </a:r>
              <a:endParaRPr kumimoji="1" lang="ja-JP" altLang="en-US" b="1" dirty="0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8245308" y="5727211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6</a:t>
              </a:r>
              <a:endParaRPr kumimoji="1" lang="ja-JP" altLang="en-US" b="1" dirty="0"/>
            </a:p>
          </p:txBody>
        </p:sp>
      </p:grpSp>
      <p:sp>
        <p:nvSpPr>
          <p:cNvPr id="40" name="角丸四角形 39"/>
          <p:cNvSpPr/>
          <p:nvPr/>
        </p:nvSpPr>
        <p:spPr>
          <a:xfrm>
            <a:off x="1115616" y="1384266"/>
            <a:ext cx="2808312" cy="41420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角丸四角形 40"/>
          <p:cNvSpPr/>
          <p:nvPr/>
        </p:nvSpPr>
        <p:spPr>
          <a:xfrm>
            <a:off x="1115616" y="2204078"/>
            <a:ext cx="2808312" cy="437871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827585" y="2999258"/>
            <a:ext cx="3276364" cy="212591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角丸四角形 42"/>
          <p:cNvSpPr/>
          <p:nvPr/>
        </p:nvSpPr>
        <p:spPr>
          <a:xfrm>
            <a:off x="1115616" y="5524880"/>
            <a:ext cx="2808312" cy="49640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下矢印 43"/>
          <p:cNvSpPr/>
          <p:nvPr/>
        </p:nvSpPr>
        <p:spPr>
          <a:xfrm>
            <a:off x="2303748" y="1798469"/>
            <a:ext cx="288032" cy="40560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下矢印 44"/>
          <p:cNvSpPr/>
          <p:nvPr/>
        </p:nvSpPr>
        <p:spPr>
          <a:xfrm>
            <a:off x="2303748" y="2634551"/>
            <a:ext cx="288032" cy="358497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下矢印 45"/>
          <p:cNvSpPr/>
          <p:nvPr/>
        </p:nvSpPr>
        <p:spPr>
          <a:xfrm>
            <a:off x="2339752" y="5118329"/>
            <a:ext cx="288032" cy="40560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4" name="直線コネクタ 53"/>
          <p:cNvCxnSpPr>
            <a:stCxn id="43" idx="3"/>
          </p:cNvCxnSpPr>
          <p:nvPr/>
        </p:nvCxnSpPr>
        <p:spPr>
          <a:xfrm flipV="1">
            <a:off x="3923928" y="5731983"/>
            <a:ext cx="360040" cy="4110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 flipV="1">
            <a:off x="4283968" y="2854894"/>
            <a:ext cx="0" cy="287709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>
            <a:endCxn id="45" idx="3"/>
          </p:cNvCxnSpPr>
          <p:nvPr/>
        </p:nvCxnSpPr>
        <p:spPr>
          <a:xfrm flipH="1" flipV="1">
            <a:off x="2591781" y="2849031"/>
            <a:ext cx="1692188" cy="5862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>
            <a:stCxn id="42" idx="1"/>
          </p:cNvCxnSpPr>
          <p:nvPr/>
        </p:nvCxnSpPr>
        <p:spPr>
          <a:xfrm flipH="1">
            <a:off x="611560" y="4062214"/>
            <a:ext cx="21602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flipV="1">
            <a:off x="611560" y="2854894"/>
            <a:ext cx="0" cy="121324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>
            <a:endCxn id="45" idx="1"/>
          </p:cNvCxnSpPr>
          <p:nvPr/>
        </p:nvCxnSpPr>
        <p:spPr>
          <a:xfrm>
            <a:off x="611561" y="2849031"/>
            <a:ext cx="16921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074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Autofit/>
          </a:bodyPr>
          <a:lstStyle/>
          <a:p>
            <a:r>
              <a:rPr kumimoji="1" lang="ja-JP" altLang="en-US" sz="4800" dirty="0" smtClean="0"/>
              <a:t>フローチャート</a:t>
            </a:r>
            <a:endParaRPr kumimoji="1" lang="ja-JP" alt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 2"/>
              <p:cNvSpPr>
                <a:spLocks noGrp="1"/>
              </p:cNvSpPr>
              <p:nvPr>
                <p:ph sz="half" idx="4294967295"/>
              </p:nvPr>
            </p:nvSpPr>
            <p:spPr>
              <a:xfrm>
                <a:off x="457200" y="1340768"/>
                <a:ext cx="4038600" cy="5291792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kumimoji="1" lang="ja-JP" altLang="en-US" sz="2400" dirty="0" smtClean="0"/>
                  <a:t>ランダム二分木生成</a:t>
                </a:r>
                <a:endParaRPr kumimoji="1" lang="en-US" altLang="ja-JP" sz="2400" dirty="0" smtClean="0"/>
              </a:p>
              <a:p>
                <a:pPr marL="0" indent="0" algn="ctr">
                  <a:buNone/>
                </a:pPr>
                <a:endParaRPr lang="en-US" altLang="ja-JP" sz="24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altLang="ja-JP" sz="2400" i="1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altLang="ja-JP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sz="2400" i="1">
                            <a:latin typeface="Cambria Math"/>
                          </a:rPr>
                          <m:t>𝑇</m:t>
                        </m:r>
                      </m:e>
                    </m:d>
                  </m:oMath>
                </a14:m>
                <a:r>
                  <a:rPr kumimoji="1" lang="ja-JP" altLang="en-US" sz="2400" dirty="0" smtClean="0"/>
                  <a:t>の値計算</a:t>
                </a:r>
                <a:endParaRPr kumimoji="1" lang="en-US" altLang="ja-JP" sz="2400" dirty="0" smtClean="0"/>
              </a:p>
              <a:p>
                <a:pPr marL="0" indent="0" algn="ctr">
                  <a:buNone/>
                </a:pPr>
                <a:endParaRPr lang="en-US" altLang="ja-JP" sz="2400" dirty="0" smtClean="0"/>
              </a:p>
              <a:p>
                <a:pPr marL="0" indent="0" algn="ctr">
                  <a:buNone/>
                </a:pPr>
                <a:r>
                  <a:rPr lang="ja-JP" altLang="en-US" sz="1800" dirty="0" smtClean="0"/>
                  <a:t>以下の操作からランダムに選ぶ</a:t>
                </a:r>
                <a:endParaRPr lang="en-US" altLang="ja-JP" sz="1800" dirty="0"/>
              </a:p>
              <a:p>
                <a:pPr marL="0" indent="0" algn="ctr">
                  <a:buNone/>
                </a:pPr>
                <a:r>
                  <a:rPr kumimoji="1" lang="en-US" altLang="ja-JP" sz="2400" dirty="0" err="1" smtClean="0"/>
                  <a:t>leaf_swap</a:t>
                </a:r>
                <a:endParaRPr kumimoji="1" lang="en-US" altLang="ja-JP" sz="2400" dirty="0" smtClean="0"/>
              </a:p>
              <a:p>
                <a:pPr marL="0" indent="0" algn="ctr">
                  <a:buNone/>
                </a:pPr>
                <a:r>
                  <a:rPr lang="en-US" altLang="ja-JP" sz="2400" dirty="0" err="1" smtClean="0"/>
                  <a:t>subtree_swap</a:t>
                </a:r>
                <a:endParaRPr lang="en-US" altLang="ja-JP" sz="2400" dirty="0" smtClean="0"/>
              </a:p>
              <a:p>
                <a:pPr marL="0" indent="0" algn="ctr">
                  <a:buNone/>
                </a:pPr>
                <a:r>
                  <a:rPr lang="en-US" altLang="ja-JP" sz="2400" dirty="0" smtClean="0"/>
                  <a:t>transfer</a:t>
                </a:r>
              </a:p>
              <a:p>
                <a:pPr marL="0" indent="0" algn="ctr">
                  <a:buNone/>
                </a:pPr>
                <a:r>
                  <a:rPr lang="en-US" altLang="ja-JP" sz="1800" dirty="0" smtClean="0"/>
                  <a:t>k</a:t>
                </a:r>
                <a:r>
                  <a:rPr lang="ja-JP" altLang="en-US" sz="1800" dirty="0" smtClean="0"/>
                  <a:t>回</a:t>
                </a:r>
                <a:r>
                  <a:rPr lang="ja-JP" altLang="en-US" sz="1800" dirty="0"/>
                  <a:t>繰り返す</a:t>
                </a:r>
                <a:endParaRPr lang="en-US" altLang="ja-JP" sz="1800" dirty="0" smtClean="0"/>
              </a:p>
              <a:p>
                <a:pPr marL="0" indent="0" algn="ctr">
                  <a:buNone/>
                </a:pPr>
                <a:endParaRPr kumimoji="1" lang="en-US" altLang="ja-JP" sz="24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altLang="ja-JP" sz="2400" i="1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altLang="ja-JP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sz="2400" i="1">
                            <a:latin typeface="Cambria Math"/>
                          </a:rPr>
                          <m:t>𝑇</m:t>
                        </m:r>
                        <m:r>
                          <a:rPr lang="en-US" altLang="ja-JP" sz="2400" b="0" i="1" smtClean="0">
                            <a:latin typeface="Cambria Math"/>
                          </a:rPr>
                          <m:t>′</m:t>
                        </m:r>
                      </m:e>
                    </m:d>
                  </m:oMath>
                </a14:m>
                <a:r>
                  <a:rPr kumimoji="1" lang="ja-JP" altLang="en-US" sz="2400" dirty="0" smtClean="0"/>
                  <a:t>の値計算</a:t>
                </a:r>
                <a:endParaRPr kumimoji="1" lang="ja-JP" altLang="en-US" sz="2400" dirty="0"/>
              </a:p>
            </p:txBody>
          </p:sp>
        </mc:Choice>
        <mc:Fallback xmlns=""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340768"/>
                <a:ext cx="4038600" cy="5291792"/>
              </a:xfrm>
              <a:blipFill rotWithShape="1">
                <a:blip r:embed="rId2" cstate="print"/>
                <a:stretch>
                  <a:fillRect t="-12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3"/>
          <p:cNvSpPr>
            <a:spLocks noGrp="1"/>
          </p:cNvSpPr>
          <p:nvPr>
            <p:ph sz="half" idx="4294967295"/>
          </p:nvPr>
        </p:nvSpPr>
        <p:spPr>
          <a:xfrm>
            <a:off x="4648200" y="1340768"/>
            <a:ext cx="4038600" cy="5291792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5096173" y="1196752"/>
            <a:ext cx="3191019" cy="5470026"/>
            <a:chOff x="5429564" y="1730230"/>
            <a:chExt cx="3191019" cy="5052612"/>
          </a:xfrm>
        </p:grpSpPr>
        <p:sp>
          <p:nvSpPr>
            <p:cNvPr id="6" name="円/楕円 5"/>
            <p:cNvSpPr/>
            <p:nvPr/>
          </p:nvSpPr>
          <p:spPr>
            <a:xfrm>
              <a:off x="6091464" y="6350297"/>
              <a:ext cx="360040" cy="43254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/楕円 6"/>
            <p:cNvSpPr/>
            <p:nvPr/>
          </p:nvSpPr>
          <p:spPr>
            <a:xfrm>
              <a:off x="5487744" y="2515606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/楕円 7"/>
            <p:cNvSpPr/>
            <p:nvPr/>
          </p:nvSpPr>
          <p:spPr>
            <a:xfrm>
              <a:off x="8036198" y="3020675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5429564" y="4166477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円/楕円 9"/>
            <p:cNvSpPr/>
            <p:nvPr/>
          </p:nvSpPr>
          <p:spPr>
            <a:xfrm>
              <a:off x="7366756" y="1730230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8260543" y="5660867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6658281" y="2754904"/>
              <a:ext cx="144016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7257659" y="5358873"/>
              <a:ext cx="144016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6732240" y="4382501"/>
              <a:ext cx="144016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7113643" y="3417672"/>
              <a:ext cx="144016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6" name="直線コネクタ 15"/>
            <p:cNvCxnSpPr>
              <a:stCxn id="10" idx="3"/>
              <a:endCxn id="12" idx="7"/>
            </p:cNvCxnSpPr>
            <p:nvPr/>
          </p:nvCxnSpPr>
          <p:spPr>
            <a:xfrm flipH="1">
              <a:off x="6781206" y="2099006"/>
              <a:ext cx="638277" cy="6875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>
              <a:stCxn id="12" idx="2"/>
              <a:endCxn id="7" idx="6"/>
            </p:cNvCxnSpPr>
            <p:nvPr/>
          </p:nvCxnSpPr>
          <p:spPr>
            <a:xfrm flipH="1" flipV="1">
              <a:off x="5847784" y="2731631"/>
              <a:ext cx="810497" cy="13128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>
              <a:stCxn id="15" idx="1"/>
              <a:endCxn id="12" idx="5"/>
            </p:cNvCxnSpPr>
            <p:nvPr/>
          </p:nvCxnSpPr>
          <p:spPr>
            <a:xfrm flipH="1" flipV="1">
              <a:off x="6781206" y="2939292"/>
              <a:ext cx="353528" cy="51001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>
              <a:stCxn id="8" idx="3"/>
              <a:endCxn id="15" idx="6"/>
            </p:cNvCxnSpPr>
            <p:nvPr/>
          </p:nvCxnSpPr>
          <p:spPr>
            <a:xfrm flipH="1">
              <a:off x="7257659" y="3389451"/>
              <a:ext cx="831266" cy="13623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>
              <a:stCxn id="15" idx="4"/>
              <a:endCxn id="14" idx="0"/>
            </p:cNvCxnSpPr>
            <p:nvPr/>
          </p:nvCxnSpPr>
          <p:spPr>
            <a:xfrm flipH="1">
              <a:off x="6804248" y="3633696"/>
              <a:ext cx="381403" cy="74880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>
              <a:stCxn id="14" idx="2"/>
              <a:endCxn id="9" idx="6"/>
            </p:cNvCxnSpPr>
            <p:nvPr/>
          </p:nvCxnSpPr>
          <p:spPr>
            <a:xfrm flipH="1" flipV="1">
              <a:off x="5789604" y="4382501"/>
              <a:ext cx="942636" cy="10801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>
              <a:stCxn id="14" idx="5"/>
              <a:endCxn id="13" idx="1"/>
            </p:cNvCxnSpPr>
            <p:nvPr/>
          </p:nvCxnSpPr>
          <p:spPr>
            <a:xfrm>
              <a:off x="6855165" y="4566889"/>
              <a:ext cx="423585" cy="8236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>
              <a:stCxn id="13" idx="3"/>
              <a:endCxn id="6" idx="7"/>
            </p:cNvCxnSpPr>
            <p:nvPr/>
          </p:nvCxnSpPr>
          <p:spPr>
            <a:xfrm flipH="1">
              <a:off x="6398777" y="5543261"/>
              <a:ext cx="879973" cy="87038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>
              <a:stCxn id="11" idx="2"/>
              <a:endCxn id="13" idx="6"/>
            </p:cNvCxnSpPr>
            <p:nvPr/>
          </p:nvCxnSpPr>
          <p:spPr>
            <a:xfrm flipH="1" flipV="1">
              <a:off x="7401675" y="5466885"/>
              <a:ext cx="858868" cy="41000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テキスト ボックス 24"/>
            <p:cNvSpPr txBox="1"/>
            <p:nvPr/>
          </p:nvSpPr>
          <p:spPr>
            <a:xfrm>
              <a:off x="5487744" y="2570238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/>
                <a:t>１</a:t>
              </a:r>
              <a:endParaRPr kumimoji="1" lang="ja-JP" altLang="en-US" b="1" dirty="0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7400751" y="1767546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 smtClean="0"/>
                <a:t>2</a:t>
              </a:r>
              <a:endParaRPr kumimoji="1" lang="ja-JP" altLang="en-US" b="1" dirty="0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5458653" y="4171656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3</a:t>
              </a:r>
              <a:endParaRPr kumimoji="1" lang="ja-JP" altLang="en-US" b="1" dirty="0"/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8065288" y="3077173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4</a:t>
              </a:r>
              <a:endParaRPr kumimoji="1" lang="ja-JP" altLang="en-US" b="1" dirty="0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6109992" y="6381903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5</a:t>
              </a:r>
              <a:endParaRPr kumimoji="1" lang="ja-JP" altLang="en-US" b="1" dirty="0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8245308" y="5727211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6</a:t>
              </a:r>
              <a:endParaRPr kumimoji="1" lang="ja-JP" altLang="en-US" b="1" dirty="0"/>
            </a:p>
          </p:txBody>
        </p:sp>
      </p:grpSp>
      <p:sp>
        <p:nvSpPr>
          <p:cNvPr id="40" name="角丸四角形 39"/>
          <p:cNvSpPr/>
          <p:nvPr/>
        </p:nvSpPr>
        <p:spPr>
          <a:xfrm>
            <a:off x="1115616" y="1384266"/>
            <a:ext cx="2808312" cy="41420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角丸四角形 40"/>
          <p:cNvSpPr/>
          <p:nvPr/>
        </p:nvSpPr>
        <p:spPr>
          <a:xfrm>
            <a:off x="1115616" y="2204078"/>
            <a:ext cx="2808312" cy="43787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角丸四角形 41"/>
          <p:cNvSpPr/>
          <p:nvPr/>
        </p:nvSpPr>
        <p:spPr>
          <a:xfrm>
            <a:off x="827584" y="2999258"/>
            <a:ext cx="3240360" cy="2125911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角丸四角形 42"/>
          <p:cNvSpPr/>
          <p:nvPr/>
        </p:nvSpPr>
        <p:spPr>
          <a:xfrm>
            <a:off x="1115616" y="5524880"/>
            <a:ext cx="2808312" cy="49640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下矢印 43"/>
          <p:cNvSpPr/>
          <p:nvPr/>
        </p:nvSpPr>
        <p:spPr>
          <a:xfrm>
            <a:off x="2303748" y="1798469"/>
            <a:ext cx="288032" cy="40560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下矢印 44"/>
          <p:cNvSpPr/>
          <p:nvPr/>
        </p:nvSpPr>
        <p:spPr>
          <a:xfrm>
            <a:off x="2303748" y="2634551"/>
            <a:ext cx="288032" cy="358497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下矢印 45"/>
          <p:cNvSpPr/>
          <p:nvPr/>
        </p:nvSpPr>
        <p:spPr>
          <a:xfrm>
            <a:off x="2339752" y="5118329"/>
            <a:ext cx="288032" cy="40560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4" name="直線コネクタ 53"/>
          <p:cNvCxnSpPr>
            <a:stCxn id="43" idx="3"/>
          </p:cNvCxnSpPr>
          <p:nvPr/>
        </p:nvCxnSpPr>
        <p:spPr>
          <a:xfrm flipV="1">
            <a:off x="3923928" y="5731985"/>
            <a:ext cx="360040" cy="4109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 flipV="1">
            <a:off x="4283968" y="2854894"/>
            <a:ext cx="0" cy="287709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>
            <a:endCxn id="45" idx="3"/>
          </p:cNvCxnSpPr>
          <p:nvPr/>
        </p:nvCxnSpPr>
        <p:spPr>
          <a:xfrm flipH="1" flipV="1">
            <a:off x="2591781" y="2849031"/>
            <a:ext cx="1692188" cy="5862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>
            <a:stCxn id="42" idx="1"/>
          </p:cNvCxnSpPr>
          <p:nvPr/>
        </p:nvCxnSpPr>
        <p:spPr>
          <a:xfrm flipH="1" flipV="1">
            <a:off x="611560" y="4062214"/>
            <a:ext cx="216024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flipV="1">
            <a:off x="611560" y="2854893"/>
            <a:ext cx="0" cy="118490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>
            <a:endCxn id="45" idx="1"/>
          </p:cNvCxnSpPr>
          <p:nvPr/>
        </p:nvCxnSpPr>
        <p:spPr>
          <a:xfrm>
            <a:off x="611561" y="2849031"/>
            <a:ext cx="16921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749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Autofit/>
          </a:bodyPr>
          <a:lstStyle/>
          <a:p>
            <a:r>
              <a:rPr kumimoji="1" lang="ja-JP" altLang="en-US" sz="4800" dirty="0" smtClean="0"/>
              <a:t>フローチャート</a:t>
            </a:r>
            <a:endParaRPr kumimoji="1" lang="ja-JP" alt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 2"/>
              <p:cNvSpPr>
                <a:spLocks noGrp="1"/>
              </p:cNvSpPr>
              <p:nvPr>
                <p:ph sz="half" idx="4294967295"/>
              </p:nvPr>
            </p:nvSpPr>
            <p:spPr>
              <a:xfrm>
                <a:off x="457200" y="1340768"/>
                <a:ext cx="4038600" cy="5291792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kumimoji="1" lang="ja-JP" altLang="en-US" sz="2400" dirty="0" smtClean="0"/>
                  <a:t>ランダム二分木生成</a:t>
                </a:r>
                <a:endParaRPr kumimoji="1" lang="en-US" altLang="ja-JP" sz="2400" dirty="0" smtClean="0"/>
              </a:p>
              <a:p>
                <a:pPr marL="0" indent="0" algn="ctr">
                  <a:buNone/>
                </a:pPr>
                <a:endParaRPr lang="en-US" altLang="ja-JP" sz="24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altLang="ja-JP" sz="2400" i="1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altLang="ja-JP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sz="2400" i="1">
                            <a:latin typeface="Cambria Math"/>
                          </a:rPr>
                          <m:t>𝑇</m:t>
                        </m:r>
                      </m:e>
                    </m:d>
                  </m:oMath>
                </a14:m>
                <a:r>
                  <a:rPr kumimoji="1" lang="ja-JP" altLang="en-US" sz="2400" dirty="0" smtClean="0"/>
                  <a:t>の値計算</a:t>
                </a:r>
                <a:endParaRPr kumimoji="1" lang="en-US" altLang="ja-JP" sz="2400" dirty="0" smtClean="0"/>
              </a:p>
              <a:p>
                <a:pPr marL="0" indent="0" algn="ctr">
                  <a:buNone/>
                </a:pPr>
                <a:endParaRPr lang="en-US" altLang="ja-JP" sz="2400" dirty="0" smtClean="0"/>
              </a:p>
              <a:p>
                <a:pPr marL="0" indent="0" algn="ctr">
                  <a:buNone/>
                </a:pPr>
                <a:r>
                  <a:rPr lang="ja-JP" altLang="en-US" sz="1800" dirty="0" smtClean="0"/>
                  <a:t>以下の操作からランダムに選ぶ</a:t>
                </a:r>
                <a:endParaRPr lang="en-US" altLang="ja-JP" sz="1800" dirty="0"/>
              </a:p>
              <a:p>
                <a:pPr marL="0" indent="0" algn="ctr">
                  <a:buNone/>
                </a:pPr>
                <a:r>
                  <a:rPr kumimoji="1" lang="en-US" altLang="ja-JP" sz="2400" dirty="0" err="1" smtClean="0">
                    <a:solidFill>
                      <a:srgbClr val="FF0000"/>
                    </a:solidFill>
                  </a:rPr>
                  <a:t>leaf_swap</a:t>
                </a:r>
                <a:endParaRPr kumimoji="1" lang="en-US" altLang="ja-JP" sz="2400" dirty="0" smtClean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:r>
                  <a:rPr lang="en-US" altLang="ja-JP" sz="2400" dirty="0" err="1" smtClean="0"/>
                  <a:t>subtree_swap</a:t>
                </a:r>
                <a:endParaRPr lang="en-US" altLang="ja-JP" sz="2400" dirty="0" smtClean="0"/>
              </a:p>
              <a:p>
                <a:pPr marL="0" indent="0" algn="ctr">
                  <a:buNone/>
                </a:pPr>
                <a:r>
                  <a:rPr lang="en-US" altLang="ja-JP" sz="2400" dirty="0" smtClean="0"/>
                  <a:t>transfer</a:t>
                </a:r>
              </a:p>
              <a:p>
                <a:pPr marL="0" indent="0" algn="ctr">
                  <a:buNone/>
                </a:pPr>
                <a:r>
                  <a:rPr lang="en-US" altLang="ja-JP" sz="1800" dirty="0" smtClean="0"/>
                  <a:t>k</a:t>
                </a:r>
                <a:r>
                  <a:rPr lang="ja-JP" altLang="en-US" sz="1800" dirty="0" smtClean="0"/>
                  <a:t>回</a:t>
                </a:r>
                <a:r>
                  <a:rPr lang="ja-JP" altLang="en-US" sz="1800" dirty="0"/>
                  <a:t>繰り返す</a:t>
                </a:r>
                <a:endParaRPr lang="en-US" altLang="ja-JP" sz="1800" dirty="0" smtClean="0"/>
              </a:p>
              <a:p>
                <a:pPr marL="0" indent="0" algn="ctr">
                  <a:buNone/>
                </a:pPr>
                <a:endParaRPr kumimoji="1" lang="en-US" altLang="ja-JP" sz="24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altLang="ja-JP" sz="2400" i="1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altLang="ja-JP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sz="2400" i="1">
                            <a:latin typeface="Cambria Math"/>
                          </a:rPr>
                          <m:t>𝑇</m:t>
                        </m:r>
                        <m:r>
                          <a:rPr lang="en-US" altLang="ja-JP" sz="2400" b="0" i="1" smtClean="0">
                            <a:latin typeface="Cambria Math"/>
                          </a:rPr>
                          <m:t>′</m:t>
                        </m:r>
                      </m:e>
                    </m:d>
                  </m:oMath>
                </a14:m>
                <a:r>
                  <a:rPr kumimoji="1" lang="ja-JP" altLang="en-US" sz="2400" dirty="0" smtClean="0"/>
                  <a:t>の値計算</a:t>
                </a:r>
                <a:endParaRPr kumimoji="1" lang="ja-JP" altLang="en-US" sz="2400" dirty="0"/>
              </a:p>
            </p:txBody>
          </p:sp>
        </mc:Choice>
        <mc:Fallback xmlns=""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340768"/>
                <a:ext cx="4038600" cy="5291792"/>
              </a:xfrm>
              <a:blipFill rotWithShape="1">
                <a:blip r:embed="rId2" cstate="print"/>
                <a:stretch>
                  <a:fillRect t="-12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3"/>
          <p:cNvSpPr>
            <a:spLocks noGrp="1"/>
          </p:cNvSpPr>
          <p:nvPr>
            <p:ph sz="half" idx="4294967295"/>
          </p:nvPr>
        </p:nvSpPr>
        <p:spPr>
          <a:xfrm>
            <a:off x="4648200" y="1340768"/>
            <a:ext cx="4038600" cy="5291792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5096173" y="1196752"/>
            <a:ext cx="3191019" cy="5470026"/>
            <a:chOff x="5429564" y="1730230"/>
            <a:chExt cx="3191019" cy="5052612"/>
          </a:xfrm>
        </p:grpSpPr>
        <p:sp>
          <p:nvSpPr>
            <p:cNvPr id="6" name="円/楕円 5"/>
            <p:cNvSpPr/>
            <p:nvPr/>
          </p:nvSpPr>
          <p:spPr>
            <a:xfrm>
              <a:off x="6091464" y="6350297"/>
              <a:ext cx="360040" cy="43254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/楕円 6"/>
            <p:cNvSpPr/>
            <p:nvPr/>
          </p:nvSpPr>
          <p:spPr>
            <a:xfrm>
              <a:off x="5487744" y="2515606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/楕円 7"/>
            <p:cNvSpPr/>
            <p:nvPr/>
          </p:nvSpPr>
          <p:spPr>
            <a:xfrm>
              <a:off x="8036198" y="3020675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5429564" y="4166477"/>
              <a:ext cx="360040" cy="43204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円/楕円 9"/>
            <p:cNvSpPr/>
            <p:nvPr/>
          </p:nvSpPr>
          <p:spPr>
            <a:xfrm>
              <a:off x="7366756" y="1730230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8260543" y="5660867"/>
              <a:ext cx="360040" cy="43204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6658281" y="2754904"/>
              <a:ext cx="144016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7257659" y="5358873"/>
              <a:ext cx="144016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6732240" y="4382501"/>
              <a:ext cx="144016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7113643" y="3417672"/>
              <a:ext cx="144016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6" name="直線コネクタ 15"/>
            <p:cNvCxnSpPr>
              <a:stCxn id="10" idx="3"/>
              <a:endCxn id="12" idx="7"/>
            </p:cNvCxnSpPr>
            <p:nvPr/>
          </p:nvCxnSpPr>
          <p:spPr>
            <a:xfrm flipH="1">
              <a:off x="6781206" y="2099006"/>
              <a:ext cx="638277" cy="6875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>
              <a:stCxn id="12" idx="2"/>
              <a:endCxn id="7" idx="6"/>
            </p:cNvCxnSpPr>
            <p:nvPr/>
          </p:nvCxnSpPr>
          <p:spPr>
            <a:xfrm flipH="1" flipV="1">
              <a:off x="5847784" y="2731631"/>
              <a:ext cx="810497" cy="13128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>
              <a:stCxn id="15" idx="1"/>
              <a:endCxn id="12" idx="5"/>
            </p:cNvCxnSpPr>
            <p:nvPr/>
          </p:nvCxnSpPr>
          <p:spPr>
            <a:xfrm flipH="1" flipV="1">
              <a:off x="6781206" y="2939292"/>
              <a:ext cx="353528" cy="51001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>
              <a:stCxn id="8" idx="3"/>
              <a:endCxn id="15" idx="6"/>
            </p:cNvCxnSpPr>
            <p:nvPr/>
          </p:nvCxnSpPr>
          <p:spPr>
            <a:xfrm flipH="1">
              <a:off x="7257659" y="3389451"/>
              <a:ext cx="831266" cy="13623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>
              <a:stCxn id="15" idx="4"/>
              <a:endCxn id="14" idx="0"/>
            </p:cNvCxnSpPr>
            <p:nvPr/>
          </p:nvCxnSpPr>
          <p:spPr>
            <a:xfrm flipH="1">
              <a:off x="6804248" y="3633696"/>
              <a:ext cx="381403" cy="74880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>
              <a:stCxn id="14" idx="2"/>
              <a:endCxn id="9" idx="6"/>
            </p:cNvCxnSpPr>
            <p:nvPr/>
          </p:nvCxnSpPr>
          <p:spPr>
            <a:xfrm flipH="1" flipV="1">
              <a:off x="5789604" y="4382501"/>
              <a:ext cx="942636" cy="10801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>
              <a:stCxn id="14" idx="5"/>
              <a:endCxn id="13" idx="1"/>
            </p:cNvCxnSpPr>
            <p:nvPr/>
          </p:nvCxnSpPr>
          <p:spPr>
            <a:xfrm>
              <a:off x="6855165" y="4566889"/>
              <a:ext cx="423585" cy="8236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>
              <a:stCxn id="13" idx="3"/>
              <a:endCxn id="6" idx="7"/>
            </p:cNvCxnSpPr>
            <p:nvPr/>
          </p:nvCxnSpPr>
          <p:spPr>
            <a:xfrm flipH="1">
              <a:off x="6398777" y="5543261"/>
              <a:ext cx="879973" cy="87038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>
              <a:stCxn id="11" idx="2"/>
              <a:endCxn id="13" idx="6"/>
            </p:cNvCxnSpPr>
            <p:nvPr/>
          </p:nvCxnSpPr>
          <p:spPr>
            <a:xfrm flipH="1" flipV="1">
              <a:off x="7401675" y="5466885"/>
              <a:ext cx="858868" cy="41000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テキスト ボックス 24"/>
            <p:cNvSpPr txBox="1"/>
            <p:nvPr/>
          </p:nvSpPr>
          <p:spPr>
            <a:xfrm>
              <a:off x="5487744" y="2570238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/>
                <a:t>１</a:t>
              </a:r>
              <a:endParaRPr kumimoji="1" lang="ja-JP" altLang="en-US" b="1" dirty="0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7400751" y="1767546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 smtClean="0"/>
                <a:t>2</a:t>
              </a:r>
              <a:endParaRPr kumimoji="1" lang="ja-JP" altLang="en-US" b="1" dirty="0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5458653" y="4171656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3</a:t>
              </a:r>
              <a:endParaRPr kumimoji="1" lang="ja-JP" altLang="en-US" b="1" dirty="0"/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8065288" y="3077173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4</a:t>
              </a:r>
              <a:endParaRPr kumimoji="1" lang="ja-JP" altLang="en-US" b="1" dirty="0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6109992" y="6381903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5</a:t>
              </a:r>
              <a:endParaRPr kumimoji="1" lang="ja-JP" altLang="en-US" b="1" dirty="0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8245308" y="5727211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6</a:t>
              </a:r>
              <a:endParaRPr kumimoji="1" lang="ja-JP" altLang="en-US" b="1" dirty="0"/>
            </a:p>
          </p:txBody>
        </p:sp>
      </p:grpSp>
      <p:sp>
        <p:nvSpPr>
          <p:cNvPr id="40" name="角丸四角形 39"/>
          <p:cNvSpPr/>
          <p:nvPr/>
        </p:nvSpPr>
        <p:spPr>
          <a:xfrm>
            <a:off x="1115616" y="1384266"/>
            <a:ext cx="2808312" cy="41420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角丸四角形 40"/>
          <p:cNvSpPr/>
          <p:nvPr/>
        </p:nvSpPr>
        <p:spPr>
          <a:xfrm>
            <a:off x="1115616" y="2204078"/>
            <a:ext cx="2808312" cy="43787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角丸四角形 41"/>
          <p:cNvSpPr/>
          <p:nvPr/>
        </p:nvSpPr>
        <p:spPr>
          <a:xfrm>
            <a:off x="827584" y="2999258"/>
            <a:ext cx="3240360" cy="2125911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角丸四角形 42"/>
          <p:cNvSpPr/>
          <p:nvPr/>
        </p:nvSpPr>
        <p:spPr>
          <a:xfrm>
            <a:off x="1115616" y="5524880"/>
            <a:ext cx="2808312" cy="49640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下矢印 43"/>
          <p:cNvSpPr/>
          <p:nvPr/>
        </p:nvSpPr>
        <p:spPr>
          <a:xfrm>
            <a:off x="2303748" y="1798469"/>
            <a:ext cx="288032" cy="40560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下矢印 44"/>
          <p:cNvSpPr/>
          <p:nvPr/>
        </p:nvSpPr>
        <p:spPr>
          <a:xfrm>
            <a:off x="2303748" y="2634551"/>
            <a:ext cx="288032" cy="358497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下矢印 45"/>
          <p:cNvSpPr/>
          <p:nvPr/>
        </p:nvSpPr>
        <p:spPr>
          <a:xfrm>
            <a:off x="2339752" y="5118329"/>
            <a:ext cx="288032" cy="40560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4" name="直線コネクタ 53"/>
          <p:cNvCxnSpPr>
            <a:stCxn id="43" idx="3"/>
          </p:cNvCxnSpPr>
          <p:nvPr/>
        </p:nvCxnSpPr>
        <p:spPr>
          <a:xfrm flipV="1">
            <a:off x="3923928" y="5731983"/>
            <a:ext cx="360040" cy="4110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 flipV="1">
            <a:off x="4283968" y="2854894"/>
            <a:ext cx="0" cy="287709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>
            <a:endCxn id="45" idx="3"/>
          </p:cNvCxnSpPr>
          <p:nvPr/>
        </p:nvCxnSpPr>
        <p:spPr>
          <a:xfrm flipH="1" flipV="1">
            <a:off x="2591781" y="2849031"/>
            <a:ext cx="1692188" cy="5862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>
            <a:stCxn id="42" idx="1"/>
          </p:cNvCxnSpPr>
          <p:nvPr/>
        </p:nvCxnSpPr>
        <p:spPr>
          <a:xfrm flipH="1" flipV="1">
            <a:off x="611560" y="4062214"/>
            <a:ext cx="216024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flipV="1">
            <a:off x="611560" y="2854893"/>
            <a:ext cx="0" cy="118490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>
            <a:endCxn id="45" idx="1"/>
          </p:cNvCxnSpPr>
          <p:nvPr/>
        </p:nvCxnSpPr>
        <p:spPr>
          <a:xfrm>
            <a:off x="611561" y="2849031"/>
            <a:ext cx="16921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976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Autofit/>
          </a:bodyPr>
          <a:lstStyle/>
          <a:p>
            <a:r>
              <a:rPr kumimoji="1" lang="ja-JP" altLang="en-US" sz="4800" dirty="0" smtClean="0"/>
              <a:t>フローチャート</a:t>
            </a:r>
            <a:endParaRPr kumimoji="1" lang="ja-JP" alt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 2"/>
              <p:cNvSpPr>
                <a:spLocks noGrp="1"/>
              </p:cNvSpPr>
              <p:nvPr>
                <p:ph sz="half" idx="4294967295"/>
              </p:nvPr>
            </p:nvSpPr>
            <p:spPr>
              <a:xfrm>
                <a:off x="457200" y="1340768"/>
                <a:ext cx="4038600" cy="5291792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kumimoji="1" lang="ja-JP" altLang="en-US" sz="2400" dirty="0" smtClean="0"/>
                  <a:t>ランダム二分木生成</a:t>
                </a:r>
                <a:endParaRPr kumimoji="1" lang="en-US" altLang="ja-JP" sz="2400" dirty="0" smtClean="0"/>
              </a:p>
              <a:p>
                <a:pPr marL="0" indent="0" algn="ctr">
                  <a:buNone/>
                </a:pPr>
                <a:endParaRPr lang="en-US" altLang="ja-JP" sz="24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altLang="ja-JP" sz="2400" i="1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altLang="ja-JP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sz="2400" i="1">
                            <a:latin typeface="Cambria Math"/>
                          </a:rPr>
                          <m:t>𝑇</m:t>
                        </m:r>
                      </m:e>
                    </m:d>
                  </m:oMath>
                </a14:m>
                <a:r>
                  <a:rPr kumimoji="1" lang="ja-JP" altLang="en-US" sz="2400" dirty="0" smtClean="0"/>
                  <a:t>の値計算</a:t>
                </a:r>
                <a:endParaRPr kumimoji="1" lang="en-US" altLang="ja-JP" sz="2400" dirty="0" smtClean="0"/>
              </a:p>
              <a:p>
                <a:pPr marL="0" indent="0" algn="ctr">
                  <a:buNone/>
                </a:pPr>
                <a:endParaRPr lang="en-US" altLang="ja-JP" sz="2400" dirty="0" smtClean="0"/>
              </a:p>
              <a:p>
                <a:pPr marL="0" indent="0" algn="ctr">
                  <a:buNone/>
                </a:pPr>
                <a:r>
                  <a:rPr lang="ja-JP" altLang="en-US" sz="1800" dirty="0" smtClean="0"/>
                  <a:t>以下の操作からランダムに選ぶ</a:t>
                </a:r>
                <a:endParaRPr lang="en-US" altLang="ja-JP" sz="1800" dirty="0"/>
              </a:p>
              <a:p>
                <a:pPr marL="0" indent="0" algn="ctr">
                  <a:buNone/>
                </a:pPr>
                <a:r>
                  <a:rPr kumimoji="1" lang="en-US" altLang="ja-JP" sz="2400" dirty="0" err="1" smtClean="0">
                    <a:solidFill>
                      <a:srgbClr val="FF0000"/>
                    </a:solidFill>
                  </a:rPr>
                  <a:t>leaf_swap</a:t>
                </a:r>
                <a:endParaRPr kumimoji="1" lang="en-US" altLang="ja-JP" sz="2400" dirty="0" smtClean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:r>
                  <a:rPr lang="en-US" altLang="ja-JP" sz="2400" dirty="0" err="1" smtClean="0"/>
                  <a:t>subtree_swap</a:t>
                </a:r>
                <a:endParaRPr lang="en-US" altLang="ja-JP" sz="2400" dirty="0" smtClean="0"/>
              </a:p>
              <a:p>
                <a:pPr marL="0" indent="0" algn="ctr">
                  <a:buNone/>
                </a:pPr>
                <a:r>
                  <a:rPr lang="en-US" altLang="ja-JP" sz="2400" dirty="0" smtClean="0"/>
                  <a:t>transfer</a:t>
                </a:r>
              </a:p>
              <a:p>
                <a:pPr marL="0" indent="0" algn="ctr">
                  <a:buNone/>
                </a:pPr>
                <a:r>
                  <a:rPr lang="en-US" altLang="ja-JP" sz="1800" dirty="0" smtClean="0"/>
                  <a:t>k</a:t>
                </a:r>
                <a:r>
                  <a:rPr lang="ja-JP" altLang="en-US" sz="1800" dirty="0" smtClean="0"/>
                  <a:t>回</a:t>
                </a:r>
                <a:r>
                  <a:rPr lang="ja-JP" altLang="en-US" sz="1800" dirty="0"/>
                  <a:t>繰り返す</a:t>
                </a:r>
                <a:endParaRPr lang="en-US" altLang="ja-JP" sz="1800" dirty="0" smtClean="0"/>
              </a:p>
              <a:p>
                <a:pPr marL="0" indent="0" algn="ctr">
                  <a:buNone/>
                </a:pPr>
                <a:endParaRPr kumimoji="1" lang="en-US" altLang="ja-JP" sz="24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altLang="ja-JP" sz="2400" i="1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altLang="ja-JP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sz="2400" i="1">
                            <a:latin typeface="Cambria Math"/>
                          </a:rPr>
                          <m:t>𝑇</m:t>
                        </m:r>
                        <m:r>
                          <a:rPr lang="en-US" altLang="ja-JP" sz="2400" b="0" i="1" smtClean="0">
                            <a:latin typeface="Cambria Math"/>
                          </a:rPr>
                          <m:t>′</m:t>
                        </m:r>
                      </m:e>
                    </m:d>
                  </m:oMath>
                </a14:m>
                <a:r>
                  <a:rPr kumimoji="1" lang="ja-JP" altLang="en-US" sz="2400" dirty="0" smtClean="0"/>
                  <a:t>の値計算</a:t>
                </a:r>
                <a:endParaRPr kumimoji="1" lang="ja-JP" altLang="en-US" sz="2400" dirty="0"/>
              </a:p>
            </p:txBody>
          </p:sp>
        </mc:Choice>
        <mc:Fallback xmlns=""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340768"/>
                <a:ext cx="4038600" cy="5291792"/>
              </a:xfrm>
              <a:blipFill rotWithShape="1">
                <a:blip r:embed="rId2" cstate="print"/>
                <a:stretch>
                  <a:fillRect t="-12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3"/>
          <p:cNvSpPr>
            <a:spLocks noGrp="1"/>
          </p:cNvSpPr>
          <p:nvPr>
            <p:ph sz="half" idx="4294967295"/>
          </p:nvPr>
        </p:nvSpPr>
        <p:spPr>
          <a:xfrm>
            <a:off x="4648200" y="1340768"/>
            <a:ext cx="4038600" cy="5291792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5154354" y="1196752"/>
            <a:ext cx="2981909" cy="5470026"/>
            <a:chOff x="5487744" y="1730230"/>
            <a:chExt cx="2981909" cy="5052612"/>
          </a:xfrm>
        </p:grpSpPr>
        <p:sp>
          <p:nvSpPr>
            <p:cNvPr id="6" name="円/楕円 5"/>
            <p:cNvSpPr/>
            <p:nvPr/>
          </p:nvSpPr>
          <p:spPr>
            <a:xfrm>
              <a:off x="6091464" y="6350297"/>
              <a:ext cx="360040" cy="43254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/楕円 6"/>
            <p:cNvSpPr/>
            <p:nvPr/>
          </p:nvSpPr>
          <p:spPr>
            <a:xfrm>
              <a:off x="5487744" y="2515606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/楕円 7"/>
            <p:cNvSpPr/>
            <p:nvPr/>
          </p:nvSpPr>
          <p:spPr>
            <a:xfrm>
              <a:off x="8036198" y="3020675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円/楕円 9"/>
            <p:cNvSpPr/>
            <p:nvPr/>
          </p:nvSpPr>
          <p:spPr>
            <a:xfrm>
              <a:off x="7366756" y="1730230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5609584" y="4166477"/>
              <a:ext cx="360040" cy="43204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6658281" y="2754904"/>
              <a:ext cx="144016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7257659" y="5358873"/>
              <a:ext cx="144016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6732240" y="4382501"/>
              <a:ext cx="144016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7113643" y="3417672"/>
              <a:ext cx="144016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6" name="直線コネクタ 15"/>
            <p:cNvCxnSpPr>
              <a:stCxn id="10" idx="3"/>
              <a:endCxn id="12" idx="7"/>
            </p:cNvCxnSpPr>
            <p:nvPr/>
          </p:nvCxnSpPr>
          <p:spPr>
            <a:xfrm flipH="1">
              <a:off x="6781206" y="2099006"/>
              <a:ext cx="638277" cy="6875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>
              <a:stCxn id="12" idx="2"/>
              <a:endCxn id="7" idx="6"/>
            </p:cNvCxnSpPr>
            <p:nvPr/>
          </p:nvCxnSpPr>
          <p:spPr>
            <a:xfrm flipH="1" flipV="1">
              <a:off x="5847784" y="2731631"/>
              <a:ext cx="810497" cy="13128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>
              <a:stCxn id="15" idx="1"/>
              <a:endCxn id="12" idx="5"/>
            </p:cNvCxnSpPr>
            <p:nvPr/>
          </p:nvCxnSpPr>
          <p:spPr>
            <a:xfrm flipH="1" flipV="1">
              <a:off x="6781206" y="2939292"/>
              <a:ext cx="353528" cy="51001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>
              <a:stCxn id="8" idx="3"/>
              <a:endCxn id="15" idx="6"/>
            </p:cNvCxnSpPr>
            <p:nvPr/>
          </p:nvCxnSpPr>
          <p:spPr>
            <a:xfrm flipH="1">
              <a:off x="7257659" y="3389451"/>
              <a:ext cx="831266" cy="13623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>
              <a:stCxn id="15" idx="4"/>
              <a:endCxn id="14" idx="0"/>
            </p:cNvCxnSpPr>
            <p:nvPr/>
          </p:nvCxnSpPr>
          <p:spPr>
            <a:xfrm flipH="1">
              <a:off x="6804248" y="3633696"/>
              <a:ext cx="381403" cy="74880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>
              <a:stCxn id="14" idx="2"/>
              <a:endCxn id="11" idx="6"/>
            </p:cNvCxnSpPr>
            <p:nvPr/>
          </p:nvCxnSpPr>
          <p:spPr>
            <a:xfrm flipH="1" flipV="1">
              <a:off x="5969624" y="4382502"/>
              <a:ext cx="762616" cy="10801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>
              <a:stCxn id="14" idx="5"/>
              <a:endCxn id="13" idx="1"/>
            </p:cNvCxnSpPr>
            <p:nvPr/>
          </p:nvCxnSpPr>
          <p:spPr>
            <a:xfrm>
              <a:off x="6855165" y="4566889"/>
              <a:ext cx="423585" cy="8236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>
              <a:stCxn id="13" idx="3"/>
              <a:endCxn id="6" idx="7"/>
            </p:cNvCxnSpPr>
            <p:nvPr/>
          </p:nvCxnSpPr>
          <p:spPr>
            <a:xfrm flipH="1">
              <a:off x="6398777" y="5543261"/>
              <a:ext cx="879973" cy="87038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>
              <a:stCxn id="48" idx="2"/>
              <a:endCxn id="13" idx="6"/>
            </p:cNvCxnSpPr>
            <p:nvPr/>
          </p:nvCxnSpPr>
          <p:spPr>
            <a:xfrm flipH="1" flipV="1">
              <a:off x="7401675" y="5466886"/>
              <a:ext cx="707938" cy="38126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テキスト ボックス 24"/>
            <p:cNvSpPr txBox="1"/>
            <p:nvPr/>
          </p:nvSpPr>
          <p:spPr>
            <a:xfrm>
              <a:off x="5487744" y="2570238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/>
                <a:t>１</a:t>
              </a:r>
              <a:endParaRPr kumimoji="1" lang="ja-JP" altLang="en-US" b="1" dirty="0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7400750" y="1767546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 smtClean="0"/>
                <a:t>2</a:t>
              </a:r>
              <a:endParaRPr kumimoji="1" lang="ja-JP" altLang="en-US" b="1" dirty="0"/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8065288" y="3077173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4</a:t>
              </a:r>
              <a:endParaRPr kumimoji="1" lang="ja-JP" altLang="en-US" b="1" dirty="0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6109992" y="6381903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5</a:t>
              </a:r>
              <a:endParaRPr kumimoji="1" lang="ja-JP" altLang="en-US" b="1" dirty="0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5594349" y="4232821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6</a:t>
              </a:r>
              <a:endParaRPr kumimoji="1" lang="ja-JP" altLang="en-US" b="1" dirty="0"/>
            </a:p>
          </p:txBody>
        </p:sp>
        <p:sp>
          <p:nvSpPr>
            <p:cNvPr id="48" name="円/楕円 47"/>
            <p:cNvSpPr/>
            <p:nvPr/>
          </p:nvSpPr>
          <p:spPr>
            <a:xfrm>
              <a:off x="8109613" y="5632123"/>
              <a:ext cx="360040" cy="43204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8138702" y="5637302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3</a:t>
              </a:r>
              <a:endParaRPr kumimoji="1" lang="ja-JP" altLang="en-US" b="1" dirty="0"/>
            </a:p>
          </p:txBody>
        </p:sp>
      </p:grpSp>
      <p:sp>
        <p:nvSpPr>
          <p:cNvPr id="40" name="角丸四角形 39"/>
          <p:cNvSpPr/>
          <p:nvPr/>
        </p:nvSpPr>
        <p:spPr>
          <a:xfrm>
            <a:off x="1115616" y="1384266"/>
            <a:ext cx="2808312" cy="41420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角丸四角形 40"/>
          <p:cNvSpPr/>
          <p:nvPr/>
        </p:nvSpPr>
        <p:spPr>
          <a:xfrm>
            <a:off x="1115616" y="2204078"/>
            <a:ext cx="2808312" cy="43787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角丸四角形 41"/>
          <p:cNvSpPr/>
          <p:nvPr/>
        </p:nvSpPr>
        <p:spPr>
          <a:xfrm>
            <a:off x="827584" y="2999258"/>
            <a:ext cx="3240360" cy="2125911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角丸四角形 42"/>
          <p:cNvSpPr/>
          <p:nvPr/>
        </p:nvSpPr>
        <p:spPr>
          <a:xfrm>
            <a:off x="1115616" y="5524880"/>
            <a:ext cx="2808312" cy="49640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下矢印 43"/>
          <p:cNvSpPr/>
          <p:nvPr/>
        </p:nvSpPr>
        <p:spPr>
          <a:xfrm>
            <a:off x="2303748" y="1798469"/>
            <a:ext cx="288032" cy="40560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下矢印 44"/>
          <p:cNvSpPr/>
          <p:nvPr/>
        </p:nvSpPr>
        <p:spPr>
          <a:xfrm>
            <a:off x="2303748" y="2634551"/>
            <a:ext cx="288032" cy="358497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下矢印 45"/>
          <p:cNvSpPr/>
          <p:nvPr/>
        </p:nvSpPr>
        <p:spPr>
          <a:xfrm>
            <a:off x="2339752" y="5118329"/>
            <a:ext cx="288032" cy="40560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4" name="直線コネクタ 53"/>
          <p:cNvCxnSpPr>
            <a:stCxn id="43" idx="3"/>
          </p:cNvCxnSpPr>
          <p:nvPr/>
        </p:nvCxnSpPr>
        <p:spPr>
          <a:xfrm flipV="1">
            <a:off x="3923928" y="5731983"/>
            <a:ext cx="360040" cy="4110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 flipV="1">
            <a:off x="4283968" y="2854894"/>
            <a:ext cx="0" cy="287709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>
            <a:endCxn id="45" idx="3"/>
          </p:cNvCxnSpPr>
          <p:nvPr/>
        </p:nvCxnSpPr>
        <p:spPr>
          <a:xfrm flipH="1" flipV="1">
            <a:off x="2591781" y="2849031"/>
            <a:ext cx="1692188" cy="5862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>
            <a:stCxn id="42" idx="1"/>
          </p:cNvCxnSpPr>
          <p:nvPr/>
        </p:nvCxnSpPr>
        <p:spPr>
          <a:xfrm flipH="1" flipV="1">
            <a:off x="611560" y="4062214"/>
            <a:ext cx="216024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flipV="1">
            <a:off x="611560" y="2854893"/>
            <a:ext cx="0" cy="118490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>
            <a:endCxn id="45" idx="1"/>
          </p:cNvCxnSpPr>
          <p:nvPr/>
        </p:nvCxnSpPr>
        <p:spPr>
          <a:xfrm>
            <a:off x="611561" y="2849031"/>
            <a:ext cx="16921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448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Autofit/>
          </a:bodyPr>
          <a:lstStyle/>
          <a:p>
            <a:r>
              <a:rPr kumimoji="1" lang="ja-JP" altLang="en-US" sz="4800" dirty="0" smtClean="0"/>
              <a:t>フローチャート</a:t>
            </a:r>
            <a:endParaRPr kumimoji="1" lang="ja-JP" alt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 2"/>
              <p:cNvSpPr>
                <a:spLocks noGrp="1"/>
              </p:cNvSpPr>
              <p:nvPr>
                <p:ph sz="half" idx="4294967295"/>
              </p:nvPr>
            </p:nvSpPr>
            <p:spPr>
              <a:xfrm>
                <a:off x="457200" y="1340768"/>
                <a:ext cx="4038600" cy="5291792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kumimoji="1" lang="ja-JP" altLang="en-US" sz="2400" dirty="0" smtClean="0"/>
                  <a:t>ランダム二分木生成</a:t>
                </a:r>
                <a:endParaRPr kumimoji="1" lang="en-US" altLang="ja-JP" sz="2400" dirty="0" smtClean="0"/>
              </a:p>
              <a:p>
                <a:pPr marL="0" indent="0" algn="ctr">
                  <a:buNone/>
                </a:pPr>
                <a:endParaRPr lang="en-US" altLang="ja-JP" sz="24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altLang="ja-JP" sz="2400" i="1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altLang="ja-JP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sz="2400" i="1">
                            <a:latin typeface="Cambria Math"/>
                          </a:rPr>
                          <m:t>𝑇</m:t>
                        </m:r>
                      </m:e>
                    </m:d>
                  </m:oMath>
                </a14:m>
                <a:r>
                  <a:rPr kumimoji="1" lang="ja-JP" altLang="en-US" sz="2400" dirty="0" smtClean="0"/>
                  <a:t>の値計算</a:t>
                </a:r>
                <a:endParaRPr kumimoji="1" lang="en-US" altLang="ja-JP" sz="2400" dirty="0" smtClean="0"/>
              </a:p>
              <a:p>
                <a:pPr marL="0" indent="0" algn="ctr">
                  <a:buNone/>
                </a:pPr>
                <a:endParaRPr lang="en-US" altLang="ja-JP" sz="2400" dirty="0" smtClean="0"/>
              </a:p>
              <a:p>
                <a:pPr marL="0" indent="0" algn="ctr">
                  <a:buNone/>
                </a:pPr>
                <a:r>
                  <a:rPr lang="ja-JP" altLang="en-US" sz="1800" dirty="0" smtClean="0"/>
                  <a:t>以下の操作からランダムに選ぶ</a:t>
                </a:r>
                <a:endParaRPr lang="en-US" altLang="ja-JP" sz="1800" dirty="0"/>
              </a:p>
              <a:p>
                <a:pPr marL="0" indent="0" algn="ctr">
                  <a:buNone/>
                </a:pPr>
                <a:r>
                  <a:rPr kumimoji="1" lang="en-US" altLang="ja-JP" sz="2400" dirty="0" err="1" smtClean="0"/>
                  <a:t>leaf_swap</a:t>
                </a:r>
                <a:endParaRPr kumimoji="1" lang="en-US" altLang="ja-JP" sz="2400" dirty="0" smtClean="0"/>
              </a:p>
              <a:p>
                <a:pPr marL="0" indent="0" algn="ctr">
                  <a:buNone/>
                </a:pPr>
                <a:r>
                  <a:rPr lang="en-US" altLang="ja-JP" sz="2400" dirty="0" err="1" smtClean="0">
                    <a:solidFill>
                      <a:srgbClr val="FF0000"/>
                    </a:solidFill>
                  </a:rPr>
                  <a:t>subtree_swap</a:t>
                </a:r>
                <a:endParaRPr lang="en-US" altLang="ja-JP" sz="2400" dirty="0" smtClean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:r>
                  <a:rPr lang="en-US" altLang="ja-JP" sz="2400" dirty="0" smtClean="0"/>
                  <a:t>transfer</a:t>
                </a:r>
              </a:p>
              <a:p>
                <a:pPr marL="0" indent="0" algn="ctr">
                  <a:buNone/>
                </a:pPr>
                <a:r>
                  <a:rPr lang="en-US" altLang="ja-JP" sz="1800" dirty="0" smtClean="0"/>
                  <a:t>k</a:t>
                </a:r>
                <a:r>
                  <a:rPr lang="ja-JP" altLang="en-US" sz="1800" dirty="0" smtClean="0"/>
                  <a:t>回</a:t>
                </a:r>
                <a:r>
                  <a:rPr lang="ja-JP" altLang="en-US" sz="1800" dirty="0"/>
                  <a:t>繰り返す</a:t>
                </a:r>
                <a:endParaRPr lang="en-US" altLang="ja-JP" sz="1800" dirty="0" smtClean="0"/>
              </a:p>
              <a:p>
                <a:pPr marL="0" indent="0" algn="ctr">
                  <a:buNone/>
                </a:pPr>
                <a:endParaRPr kumimoji="1" lang="en-US" altLang="ja-JP" sz="24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altLang="ja-JP" sz="2400" i="1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altLang="ja-JP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sz="2400" i="1">
                            <a:latin typeface="Cambria Math"/>
                          </a:rPr>
                          <m:t>𝑇</m:t>
                        </m:r>
                        <m:r>
                          <a:rPr lang="en-US" altLang="ja-JP" sz="2400" b="0" i="1" smtClean="0">
                            <a:latin typeface="Cambria Math"/>
                          </a:rPr>
                          <m:t>′</m:t>
                        </m:r>
                      </m:e>
                    </m:d>
                  </m:oMath>
                </a14:m>
                <a:r>
                  <a:rPr kumimoji="1" lang="ja-JP" altLang="en-US" sz="2400" dirty="0" smtClean="0"/>
                  <a:t>の値計算</a:t>
                </a:r>
                <a:endParaRPr kumimoji="1" lang="ja-JP" altLang="en-US" sz="2400" dirty="0"/>
              </a:p>
            </p:txBody>
          </p:sp>
        </mc:Choice>
        <mc:Fallback xmlns=""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340768"/>
                <a:ext cx="4038600" cy="5291792"/>
              </a:xfrm>
              <a:blipFill rotWithShape="1">
                <a:blip r:embed="rId2" cstate="print"/>
                <a:stretch>
                  <a:fillRect t="-12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3"/>
          <p:cNvSpPr>
            <a:spLocks noGrp="1"/>
          </p:cNvSpPr>
          <p:nvPr>
            <p:ph sz="half" idx="4294967295"/>
          </p:nvPr>
        </p:nvSpPr>
        <p:spPr>
          <a:xfrm>
            <a:off x="4648200" y="1340768"/>
            <a:ext cx="4038600" cy="5291792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5154354" y="1196752"/>
            <a:ext cx="2981909" cy="5470026"/>
            <a:chOff x="5487744" y="1730230"/>
            <a:chExt cx="2981909" cy="5052612"/>
          </a:xfrm>
        </p:grpSpPr>
        <p:sp>
          <p:nvSpPr>
            <p:cNvPr id="6" name="円/楕円 5"/>
            <p:cNvSpPr/>
            <p:nvPr/>
          </p:nvSpPr>
          <p:spPr>
            <a:xfrm>
              <a:off x="6091464" y="6350297"/>
              <a:ext cx="360040" cy="43254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/楕円 6"/>
            <p:cNvSpPr/>
            <p:nvPr/>
          </p:nvSpPr>
          <p:spPr>
            <a:xfrm>
              <a:off x="5487744" y="2515606"/>
              <a:ext cx="360040" cy="43204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/楕円 7"/>
            <p:cNvSpPr/>
            <p:nvPr/>
          </p:nvSpPr>
          <p:spPr>
            <a:xfrm>
              <a:off x="8036198" y="3020675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円/楕円 9"/>
            <p:cNvSpPr/>
            <p:nvPr/>
          </p:nvSpPr>
          <p:spPr>
            <a:xfrm>
              <a:off x="7366756" y="1730230"/>
              <a:ext cx="360040" cy="43204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5609584" y="4166477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6658281" y="2754904"/>
              <a:ext cx="144016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7257659" y="5358873"/>
              <a:ext cx="144016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6732240" y="4382501"/>
              <a:ext cx="144016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7113643" y="3417672"/>
              <a:ext cx="144016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6" name="直線コネクタ 15"/>
            <p:cNvCxnSpPr>
              <a:stCxn id="10" idx="3"/>
              <a:endCxn id="12" idx="7"/>
            </p:cNvCxnSpPr>
            <p:nvPr/>
          </p:nvCxnSpPr>
          <p:spPr>
            <a:xfrm flipH="1">
              <a:off x="6781206" y="2099006"/>
              <a:ext cx="638277" cy="68753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>
              <a:stCxn id="12" idx="2"/>
              <a:endCxn id="7" idx="6"/>
            </p:cNvCxnSpPr>
            <p:nvPr/>
          </p:nvCxnSpPr>
          <p:spPr>
            <a:xfrm flipH="1" flipV="1">
              <a:off x="5847784" y="2731631"/>
              <a:ext cx="810497" cy="13128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>
              <a:stCxn id="15" idx="1"/>
              <a:endCxn id="12" idx="5"/>
            </p:cNvCxnSpPr>
            <p:nvPr/>
          </p:nvCxnSpPr>
          <p:spPr>
            <a:xfrm flipH="1" flipV="1">
              <a:off x="6781206" y="2939292"/>
              <a:ext cx="353528" cy="51001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>
              <a:stCxn id="8" idx="3"/>
              <a:endCxn id="15" idx="6"/>
            </p:cNvCxnSpPr>
            <p:nvPr/>
          </p:nvCxnSpPr>
          <p:spPr>
            <a:xfrm flipH="1">
              <a:off x="7257659" y="3389451"/>
              <a:ext cx="831266" cy="13623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>
              <a:stCxn id="15" idx="4"/>
              <a:endCxn id="14" idx="0"/>
            </p:cNvCxnSpPr>
            <p:nvPr/>
          </p:nvCxnSpPr>
          <p:spPr>
            <a:xfrm flipH="1">
              <a:off x="6804248" y="3633696"/>
              <a:ext cx="381403" cy="74880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>
              <a:stCxn id="14" idx="2"/>
              <a:endCxn id="11" idx="6"/>
            </p:cNvCxnSpPr>
            <p:nvPr/>
          </p:nvCxnSpPr>
          <p:spPr>
            <a:xfrm flipH="1" flipV="1">
              <a:off x="5969624" y="4382502"/>
              <a:ext cx="762616" cy="10801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>
              <a:stCxn id="14" idx="5"/>
              <a:endCxn id="13" idx="1"/>
            </p:cNvCxnSpPr>
            <p:nvPr/>
          </p:nvCxnSpPr>
          <p:spPr>
            <a:xfrm>
              <a:off x="6855165" y="4566889"/>
              <a:ext cx="423585" cy="8236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>
              <a:stCxn id="13" idx="3"/>
              <a:endCxn id="6" idx="7"/>
            </p:cNvCxnSpPr>
            <p:nvPr/>
          </p:nvCxnSpPr>
          <p:spPr>
            <a:xfrm flipH="1">
              <a:off x="6398777" y="5543261"/>
              <a:ext cx="879973" cy="87038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>
              <a:stCxn id="48" idx="2"/>
              <a:endCxn id="13" idx="6"/>
            </p:cNvCxnSpPr>
            <p:nvPr/>
          </p:nvCxnSpPr>
          <p:spPr>
            <a:xfrm flipH="1" flipV="1">
              <a:off x="7401675" y="5466886"/>
              <a:ext cx="707938" cy="38126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テキスト ボックス 24"/>
            <p:cNvSpPr txBox="1"/>
            <p:nvPr/>
          </p:nvSpPr>
          <p:spPr>
            <a:xfrm>
              <a:off x="5487744" y="2570238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/>
                <a:t>１</a:t>
              </a:r>
              <a:endParaRPr kumimoji="1" lang="ja-JP" altLang="en-US" b="1" dirty="0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7400750" y="1767546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 smtClean="0"/>
                <a:t>2</a:t>
              </a:r>
              <a:endParaRPr kumimoji="1" lang="ja-JP" altLang="en-US" b="1" dirty="0"/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8065288" y="3077173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4</a:t>
              </a:r>
              <a:endParaRPr kumimoji="1" lang="ja-JP" altLang="en-US" b="1" dirty="0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6109992" y="6381903"/>
              <a:ext cx="301860" cy="34114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5</a:t>
              </a:r>
              <a:endParaRPr kumimoji="1" lang="ja-JP" altLang="en-US" b="1" dirty="0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5594349" y="4232821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6</a:t>
              </a:r>
              <a:endParaRPr kumimoji="1" lang="ja-JP" altLang="en-US" b="1" dirty="0"/>
            </a:p>
          </p:txBody>
        </p:sp>
        <p:sp>
          <p:nvSpPr>
            <p:cNvPr id="48" name="円/楕円 47"/>
            <p:cNvSpPr/>
            <p:nvPr/>
          </p:nvSpPr>
          <p:spPr>
            <a:xfrm>
              <a:off x="8109613" y="5632123"/>
              <a:ext cx="360040" cy="43204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8138702" y="5637302"/>
              <a:ext cx="301860" cy="34114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3</a:t>
              </a:r>
              <a:endParaRPr kumimoji="1" lang="ja-JP" altLang="en-US" b="1" dirty="0"/>
            </a:p>
          </p:txBody>
        </p:sp>
      </p:grpSp>
      <p:sp>
        <p:nvSpPr>
          <p:cNvPr id="40" name="角丸四角形 39"/>
          <p:cNvSpPr/>
          <p:nvPr/>
        </p:nvSpPr>
        <p:spPr>
          <a:xfrm>
            <a:off x="1115616" y="1384266"/>
            <a:ext cx="2808312" cy="41420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角丸四角形 40"/>
          <p:cNvSpPr/>
          <p:nvPr/>
        </p:nvSpPr>
        <p:spPr>
          <a:xfrm>
            <a:off x="1115616" y="2204078"/>
            <a:ext cx="2808312" cy="43787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角丸四角形 41"/>
          <p:cNvSpPr/>
          <p:nvPr/>
        </p:nvSpPr>
        <p:spPr>
          <a:xfrm>
            <a:off x="827584" y="2999258"/>
            <a:ext cx="3240360" cy="2125911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角丸四角形 42"/>
          <p:cNvSpPr/>
          <p:nvPr/>
        </p:nvSpPr>
        <p:spPr>
          <a:xfrm>
            <a:off x="1115616" y="5524880"/>
            <a:ext cx="2808312" cy="49640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下矢印 43"/>
          <p:cNvSpPr/>
          <p:nvPr/>
        </p:nvSpPr>
        <p:spPr>
          <a:xfrm>
            <a:off x="2303748" y="1798469"/>
            <a:ext cx="288032" cy="40560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下矢印 44"/>
          <p:cNvSpPr/>
          <p:nvPr/>
        </p:nvSpPr>
        <p:spPr>
          <a:xfrm>
            <a:off x="2303748" y="2634551"/>
            <a:ext cx="288032" cy="358497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下矢印 45"/>
          <p:cNvSpPr/>
          <p:nvPr/>
        </p:nvSpPr>
        <p:spPr>
          <a:xfrm>
            <a:off x="2339752" y="5118329"/>
            <a:ext cx="288032" cy="40560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4" name="直線コネクタ 53"/>
          <p:cNvCxnSpPr>
            <a:stCxn id="43" idx="3"/>
          </p:cNvCxnSpPr>
          <p:nvPr/>
        </p:nvCxnSpPr>
        <p:spPr>
          <a:xfrm flipV="1">
            <a:off x="3923928" y="5731983"/>
            <a:ext cx="360040" cy="4110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 flipV="1">
            <a:off x="4283968" y="2854894"/>
            <a:ext cx="0" cy="287709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>
            <a:endCxn id="45" idx="3"/>
          </p:cNvCxnSpPr>
          <p:nvPr/>
        </p:nvCxnSpPr>
        <p:spPr>
          <a:xfrm flipH="1" flipV="1">
            <a:off x="2591781" y="2849031"/>
            <a:ext cx="1692188" cy="5862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>
            <a:stCxn id="42" idx="1"/>
          </p:cNvCxnSpPr>
          <p:nvPr/>
        </p:nvCxnSpPr>
        <p:spPr>
          <a:xfrm flipH="1" flipV="1">
            <a:off x="611560" y="4062214"/>
            <a:ext cx="216024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flipV="1">
            <a:off x="611560" y="2854893"/>
            <a:ext cx="0" cy="118490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>
            <a:endCxn id="45" idx="1"/>
          </p:cNvCxnSpPr>
          <p:nvPr/>
        </p:nvCxnSpPr>
        <p:spPr>
          <a:xfrm>
            <a:off x="611561" y="2849031"/>
            <a:ext cx="16921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33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Autofit/>
          </a:bodyPr>
          <a:lstStyle/>
          <a:p>
            <a:r>
              <a:rPr kumimoji="1" lang="ja-JP" altLang="en-US" sz="4800" dirty="0" smtClean="0"/>
              <a:t>フローチャート</a:t>
            </a:r>
            <a:endParaRPr kumimoji="1" lang="ja-JP" alt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 2"/>
              <p:cNvSpPr>
                <a:spLocks noGrp="1"/>
              </p:cNvSpPr>
              <p:nvPr>
                <p:ph sz="half" idx="4294967295"/>
              </p:nvPr>
            </p:nvSpPr>
            <p:spPr>
              <a:xfrm>
                <a:off x="457200" y="1340768"/>
                <a:ext cx="4038600" cy="5291792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kumimoji="1" lang="ja-JP" altLang="en-US" sz="2400" dirty="0" smtClean="0"/>
                  <a:t>ランダム二分木生成</a:t>
                </a:r>
                <a:endParaRPr kumimoji="1" lang="en-US" altLang="ja-JP" sz="2400" dirty="0" smtClean="0"/>
              </a:p>
              <a:p>
                <a:pPr marL="0" indent="0" algn="ctr">
                  <a:buNone/>
                </a:pPr>
                <a:endParaRPr lang="en-US" altLang="ja-JP" sz="24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altLang="ja-JP" sz="2400" i="1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altLang="ja-JP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sz="2400" i="1">
                            <a:latin typeface="Cambria Math"/>
                          </a:rPr>
                          <m:t>𝑇</m:t>
                        </m:r>
                      </m:e>
                    </m:d>
                  </m:oMath>
                </a14:m>
                <a:r>
                  <a:rPr kumimoji="1" lang="ja-JP" altLang="en-US" sz="2400" dirty="0" smtClean="0"/>
                  <a:t>の値計算</a:t>
                </a:r>
                <a:endParaRPr kumimoji="1" lang="en-US" altLang="ja-JP" sz="2400" dirty="0" smtClean="0"/>
              </a:p>
              <a:p>
                <a:pPr marL="0" indent="0" algn="ctr">
                  <a:buNone/>
                </a:pPr>
                <a:endParaRPr lang="en-US" altLang="ja-JP" sz="2400" dirty="0" smtClean="0"/>
              </a:p>
              <a:p>
                <a:pPr marL="0" indent="0" algn="ctr">
                  <a:buNone/>
                </a:pPr>
                <a:r>
                  <a:rPr lang="ja-JP" altLang="en-US" sz="1800" dirty="0" smtClean="0"/>
                  <a:t>以下の操作からランダムに選ぶ</a:t>
                </a:r>
                <a:endParaRPr lang="en-US" altLang="ja-JP" sz="1800" dirty="0"/>
              </a:p>
              <a:p>
                <a:pPr marL="0" indent="0" algn="ctr">
                  <a:buNone/>
                </a:pPr>
                <a:r>
                  <a:rPr kumimoji="1" lang="en-US" altLang="ja-JP" sz="2400" dirty="0" err="1" smtClean="0"/>
                  <a:t>leaf_swap</a:t>
                </a:r>
                <a:endParaRPr kumimoji="1" lang="en-US" altLang="ja-JP" sz="2400" dirty="0" smtClean="0"/>
              </a:p>
              <a:p>
                <a:pPr marL="0" indent="0" algn="ctr">
                  <a:buNone/>
                </a:pPr>
                <a:r>
                  <a:rPr lang="en-US" altLang="ja-JP" sz="2400" dirty="0" err="1" smtClean="0">
                    <a:solidFill>
                      <a:srgbClr val="FF0000"/>
                    </a:solidFill>
                  </a:rPr>
                  <a:t>subtree_swap</a:t>
                </a:r>
                <a:endParaRPr lang="en-US" altLang="ja-JP" sz="2400" dirty="0" smtClean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:r>
                  <a:rPr lang="en-US" altLang="ja-JP" sz="2400" dirty="0" smtClean="0"/>
                  <a:t>transfer</a:t>
                </a:r>
              </a:p>
              <a:p>
                <a:pPr marL="0" indent="0" algn="ctr">
                  <a:buNone/>
                </a:pPr>
                <a:r>
                  <a:rPr lang="en-US" altLang="ja-JP" sz="1800" dirty="0" smtClean="0"/>
                  <a:t>k</a:t>
                </a:r>
                <a:r>
                  <a:rPr lang="ja-JP" altLang="en-US" sz="1800" dirty="0" smtClean="0"/>
                  <a:t>回</a:t>
                </a:r>
                <a:r>
                  <a:rPr lang="ja-JP" altLang="en-US" sz="1800" dirty="0"/>
                  <a:t>繰り返す</a:t>
                </a:r>
                <a:endParaRPr lang="en-US" altLang="ja-JP" sz="1800" dirty="0" smtClean="0"/>
              </a:p>
              <a:p>
                <a:pPr marL="0" indent="0" algn="ctr">
                  <a:buNone/>
                </a:pPr>
                <a:endParaRPr kumimoji="1" lang="en-US" altLang="ja-JP" sz="24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altLang="ja-JP" sz="2400" i="1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altLang="ja-JP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sz="2400" i="1">
                            <a:latin typeface="Cambria Math"/>
                          </a:rPr>
                          <m:t>𝑇</m:t>
                        </m:r>
                        <m:r>
                          <a:rPr lang="en-US" altLang="ja-JP" sz="2400" b="0" i="1" smtClean="0">
                            <a:latin typeface="Cambria Math"/>
                          </a:rPr>
                          <m:t>′</m:t>
                        </m:r>
                      </m:e>
                    </m:d>
                  </m:oMath>
                </a14:m>
                <a:r>
                  <a:rPr kumimoji="1" lang="ja-JP" altLang="en-US" sz="2400" dirty="0" smtClean="0"/>
                  <a:t>の値計算</a:t>
                </a:r>
                <a:endParaRPr kumimoji="1" lang="ja-JP" altLang="en-US" sz="2400" dirty="0"/>
              </a:p>
            </p:txBody>
          </p:sp>
        </mc:Choice>
        <mc:Fallback xmlns=""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340768"/>
                <a:ext cx="4038600" cy="5291792"/>
              </a:xfrm>
              <a:blipFill rotWithShape="1">
                <a:blip r:embed="rId2" cstate="print"/>
                <a:stretch>
                  <a:fillRect t="-12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3"/>
          <p:cNvSpPr>
            <a:spLocks noGrp="1"/>
          </p:cNvSpPr>
          <p:nvPr>
            <p:ph sz="half" idx="4294967295"/>
          </p:nvPr>
        </p:nvSpPr>
        <p:spPr>
          <a:xfrm>
            <a:off x="4648200" y="1340768"/>
            <a:ext cx="4038600" cy="5291792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5280504" y="1314464"/>
            <a:ext cx="2801889" cy="4907298"/>
            <a:chOff x="5594349" y="1838958"/>
            <a:chExt cx="2801889" cy="4532826"/>
          </a:xfrm>
        </p:grpSpPr>
        <p:sp>
          <p:nvSpPr>
            <p:cNvPr id="6" name="円/楕円 5"/>
            <p:cNvSpPr/>
            <p:nvPr/>
          </p:nvSpPr>
          <p:spPr>
            <a:xfrm>
              <a:off x="5760649" y="1906900"/>
              <a:ext cx="360040" cy="43254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/楕円 6"/>
            <p:cNvSpPr/>
            <p:nvPr/>
          </p:nvSpPr>
          <p:spPr>
            <a:xfrm>
              <a:off x="5704522" y="5609296"/>
              <a:ext cx="360040" cy="43204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/楕円 7"/>
            <p:cNvSpPr/>
            <p:nvPr/>
          </p:nvSpPr>
          <p:spPr>
            <a:xfrm>
              <a:off x="8036198" y="3020675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円/楕円 9"/>
            <p:cNvSpPr/>
            <p:nvPr/>
          </p:nvSpPr>
          <p:spPr>
            <a:xfrm>
              <a:off x="7768540" y="5939736"/>
              <a:ext cx="360040" cy="43204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5609584" y="4166477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7010591" y="5342129"/>
              <a:ext cx="144016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6519685" y="2759947"/>
              <a:ext cx="144016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6732240" y="4382501"/>
              <a:ext cx="144016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7113643" y="3417672"/>
              <a:ext cx="144016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6" name="直線コネクタ 15"/>
            <p:cNvCxnSpPr>
              <a:stCxn id="10" idx="1"/>
              <a:endCxn id="12" idx="5"/>
            </p:cNvCxnSpPr>
            <p:nvPr/>
          </p:nvCxnSpPr>
          <p:spPr>
            <a:xfrm flipH="1" flipV="1">
              <a:off x="7133516" y="5526517"/>
              <a:ext cx="687751" cy="47649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>
              <a:stCxn id="12" idx="2"/>
              <a:endCxn id="7" idx="6"/>
            </p:cNvCxnSpPr>
            <p:nvPr/>
          </p:nvCxnSpPr>
          <p:spPr>
            <a:xfrm flipH="1">
              <a:off x="6064562" y="5450141"/>
              <a:ext cx="946029" cy="37517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>
              <a:stCxn id="15" idx="1"/>
              <a:endCxn id="13" idx="5"/>
            </p:cNvCxnSpPr>
            <p:nvPr/>
          </p:nvCxnSpPr>
          <p:spPr>
            <a:xfrm flipH="1" flipV="1">
              <a:off x="6642610" y="2944335"/>
              <a:ext cx="492124" cy="50497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>
              <a:stCxn id="8" idx="3"/>
              <a:endCxn id="15" idx="6"/>
            </p:cNvCxnSpPr>
            <p:nvPr/>
          </p:nvCxnSpPr>
          <p:spPr>
            <a:xfrm flipH="1">
              <a:off x="7257659" y="3389451"/>
              <a:ext cx="831266" cy="13623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>
              <a:stCxn id="15" idx="4"/>
              <a:endCxn id="14" idx="0"/>
            </p:cNvCxnSpPr>
            <p:nvPr/>
          </p:nvCxnSpPr>
          <p:spPr>
            <a:xfrm flipH="1">
              <a:off x="6804248" y="3633696"/>
              <a:ext cx="381403" cy="74880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>
              <a:stCxn id="14" idx="2"/>
              <a:endCxn id="11" idx="6"/>
            </p:cNvCxnSpPr>
            <p:nvPr/>
          </p:nvCxnSpPr>
          <p:spPr>
            <a:xfrm flipH="1" flipV="1">
              <a:off x="5969624" y="4382502"/>
              <a:ext cx="762616" cy="10801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>
              <a:stCxn id="14" idx="5"/>
              <a:endCxn id="12" idx="0"/>
            </p:cNvCxnSpPr>
            <p:nvPr/>
          </p:nvCxnSpPr>
          <p:spPr>
            <a:xfrm>
              <a:off x="6855165" y="4566889"/>
              <a:ext cx="227434" cy="7752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>
              <a:stCxn id="13" idx="1"/>
              <a:endCxn id="6" idx="5"/>
            </p:cNvCxnSpPr>
            <p:nvPr/>
          </p:nvCxnSpPr>
          <p:spPr>
            <a:xfrm flipH="1" flipV="1">
              <a:off x="6067962" y="2276100"/>
              <a:ext cx="472814" cy="51548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>
              <a:stCxn id="48" idx="3"/>
              <a:endCxn id="13" idx="7"/>
            </p:cNvCxnSpPr>
            <p:nvPr/>
          </p:nvCxnSpPr>
          <p:spPr>
            <a:xfrm flipH="1">
              <a:off x="6642610" y="2207734"/>
              <a:ext cx="772945" cy="58384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テキスト ボックス 24"/>
            <p:cNvSpPr txBox="1"/>
            <p:nvPr/>
          </p:nvSpPr>
          <p:spPr>
            <a:xfrm>
              <a:off x="5708052" y="5694839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/>
                <a:t>１</a:t>
              </a:r>
              <a:endParaRPr kumimoji="1" lang="ja-JP" altLang="en-US" b="1" dirty="0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7780037" y="6012571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 smtClean="0"/>
                <a:t>2</a:t>
              </a:r>
              <a:endParaRPr kumimoji="1" lang="ja-JP" altLang="en-US" b="1" dirty="0"/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8065287" y="3077173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4</a:t>
              </a:r>
              <a:endParaRPr kumimoji="1" lang="ja-JP" altLang="en-US" b="1" dirty="0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5774369" y="1938507"/>
              <a:ext cx="301860" cy="34114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5</a:t>
              </a:r>
              <a:endParaRPr kumimoji="1" lang="ja-JP" altLang="en-US" b="1" dirty="0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5594349" y="4232821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6</a:t>
              </a:r>
              <a:endParaRPr kumimoji="1" lang="ja-JP" altLang="en-US" b="1" dirty="0"/>
            </a:p>
          </p:txBody>
        </p:sp>
        <p:sp>
          <p:nvSpPr>
            <p:cNvPr id="48" name="円/楕円 47"/>
            <p:cNvSpPr/>
            <p:nvPr/>
          </p:nvSpPr>
          <p:spPr>
            <a:xfrm>
              <a:off x="7362828" y="1838958"/>
              <a:ext cx="360040" cy="43204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7391918" y="1903434"/>
              <a:ext cx="301860" cy="34114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3</a:t>
              </a:r>
              <a:endParaRPr kumimoji="1" lang="ja-JP" altLang="en-US" b="1" dirty="0"/>
            </a:p>
          </p:txBody>
        </p:sp>
      </p:grpSp>
      <p:sp>
        <p:nvSpPr>
          <p:cNvPr id="40" name="角丸四角形 39"/>
          <p:cNvSpPr/>
          <p:nvPr/>
        </p:nvSpPr>
        <p:spPr>
          <a:xfrm>
            <a:off x="1115616" y="1384266"/>
            <a:ext cx="2808312" cy="41420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角丸四角形 40"/>
          <p:cNvSpPr/>
          <p:nvPr/>
        </p:nvSpPr>
        <p:spPr>
          <a:xfrm>
            <a:off x="1115616" y="2204078"/>
            <a:ext cx="2808312" cy="43787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角丸四角形 41"/>
          <p:cNvSpPr/>
          <p:nvPr/>
        </p:nvSpPr>
        <p:spPr>
          <a:xfrm>
            <a:off x="827584" y="2999258"/>
            <a:ext cx="3240360" cy="2125911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角丸四角形 42"/>
          <p:cNvSpPr/>
          <p:nvPr/>
        </p:nvSpPr>
        <p:spPr>
          <a:xfrm>
            <a:off x="1115616" y="5524881"/>
            <a:ext cx="2808312" cy="50791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下矢印 43"/>
          <p:cNvSpPr/>
          <p:nvPr/>
        </p:nvSpPr>
        <p:spPr>
          <a:xfrm>
            <a:off x="2303748" y="1798469"/>
            <a:ext cx="288032" cy="40560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下矢印 44"/>
          <p:cNvSpPr/>
          <p:nvPr/>
        </p:nvSpPr>
        <p:spPr>
          <a:xfrm>
            <a:off x="2303748" y="2634551"/>
            <a:ext cx="288032" cy="358497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下矢印 45"/>
          <p:cNvSpPr/>
          <p:nvPr/>
        </p:nvSpPr>
        <p:spPr>
          <a:xfrm>
            <a:off x="2339752" y="5118329"/>
            <a:ext cx="288032" cy="40560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4" name="直線コネクタ 53"/>
          <p:cNvCxnSpPr>
            <a:stCxn id="43" idx="3"/>
          </p:cNvCxnSpPr>
          <p:nvPr/>
        </p:nvCxnSpPr>
        <p:spPr>
          <a:xfrm flipV="1">
            <a:off x="3923928" y="5731983"/>
            <a:ext cx="360040" cy="4685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 flipV="1">
            <a:off x="4283968" y="2854894"/>
            <a:ext cx="0" cy="287709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>
            <a:endCxn id="45" idx="3"/>
          </p:cNvCxnSpPr>
          <p:nvPr/>
        </p:nvCxnSpPr>
        <p:spPr>
          <a:xfrm flipH="1" flipV="1">
            <a:off x="2591781" y="2849031"/>
            <a:ext cx="1692188" cy="5862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>
            <a:stCxn id="42" idx="1"/>
          </p:cNvCxnSpPr>
          <p:nvPr/>
        </p:nvCxnSpPr>
        <p:spPr>
          <a:xfrm flipH="1" flipV="1">
            <a:off x="611560" y="4062214"/>
            <a:ext cx="216024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flipV="1">
            <a:off x="611560" y="2854893"/>
            <a:ext cx="0" cy="118490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>
            <a:endCxn id="45" idx="1"/>
          </p:cNvCxnSpPr>
          <p:nvPr/>
        </p:nvCxnSpPr>
        <p:spPr>
          <a:xfrm>
            <a:off x="611561" y="2849031"/>
            <a:ext cx="16921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909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Autofit/>
          </a:bodyPr>
          <a:lstStyle/>
          <a:p>
            <a:r>
              <a:rPr kumimoji="1" lang="ja-JP" altLang="en-US" sz="4800" dirty="0" smtClean="0"/>
              <a:t>フローチャート</a:t>
            </a:r>
            <a:endParaRPr kumimoji="1" lang="ja-JP" alt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 2"/>
              <p:cNvSpPr>
                <a:spLocks noGrp="1"/>
              </p:cNvSpPr>
              <p:nvPr>
                <p:ph sz="half" idx="4294967295"/>
              </p:nvPr>
            </p:nvSpPr>
            <p:spPr>
              <a:xfrm>
                <a:off x="457200" y="1340768"/>
                <a:ext cx="4038600" cy="5291792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kumimoji="1" lang="ja-JP" altLang="en-US" sz="2400" dirty="0" smtClean="0"/>
                  <a:t>ランダム二分木生成</a:t>
                </a:r>
                <a:endParaRPr kumimoji="1" lang="en-US" altLang="ja-JP" sz="2400" dirty="0" smtClean="0"/>
              </a:p>
              <a:p>
                <a:pPr marL="0" indent="0" algn="ctr">
                  <a:buNone/>
                </a:pPr>
                <a:endParaRPr lang="en-US" altLang="ja-JP" sz="24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altLang="ja-JP" sz="2400" i="1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altLang="ja-JP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sz="2400" i="1">
                            <a:latin typeface="Cambria Math"/>
                          </a:rPr>
                          <m:t>𝑇</m:t>
                        </m:r>
                      </m:e>
                    </m:d>
                  </m:oMath>
                </a14:m>
                <a:r>
                  <a:rPr kumimoji="1" lang="ja-JP" altLang="en-US" sz="2400" dirty="0" smtClean="0"/>
                  <a:t>の値計算</a:t>
                </a:r>
                <a:endParaRPr kumimoji="1" lang="en-US" altLang="ja-JP" sz="2400" dirty="0" smtClean="0"/>
              </a:p>
              <a:p>
                <a:pPr marL="0" indent="0" algn="ctr">
                  <a:buNone/>
                </a:pPr>
                <a:endParaRPr lang="en-US" altLang="ja-JP" sz="2400" dirty="0" smtClean="0"/>
              </a:p>
              <a:p>
                <a:pPr marL="0" indent="0" algn="ctr">
                  <a:buNone/>
                </a:pPr>
                <a:r>
                  <a:rPr lang="ja-JP" altLang="en-US" sz="1800" dirty="0" smtClean="0"/>
                  <a:t>以下の操作からランダムに選ぶ</a:t>
                </a:r>
                <a:endParaRPr lang="en-US" altLang="ja-JP" sz="1800" dirty="0"/>
              </a:p>
              <a:p>
                <a:pPr marL="0" indent="0" algn="ctr">
                  <a:buNone/>
                </a:pPr>
                <a:r>
                  <a:rPr kumimoji="1" lang="en-US" altLang="ja-JP" sz="2400" dirty="0" err="1" smtClean="0"/>
                  <a:t>leaf_swap</a:t>
                </a:r>
                <a:endParaRPr kumimoji="1" lang="en-US" altLang="ja-JP" sz="2400" dirty="0" smtClean="0"/>
              </a:p>
              <a:p>
                <a:pPr marL="0" indent="0" algn="ctr">
                  <a:buNone/>
                </a:pPr>
                <a:r>
                  <a:rPr lang="en-US" altLang="ja-JP" sz="2400" dirty="0" err="1" smtClean="0"/>
                  <a:t>subtree_swap</a:t>
                </a:r>
                <a:endParaRPr lang="en-US" altLang="ja-JP" sz="2400" dirty="0" smtClean="0"/>
              </a:p>
              <a:p>
                <a:pPr marL="0" indent="0" algn="ctr">
                  <a:buNone/>
                </a:pPr>
                <a:r>
                  <a:rPr lang="en-US" altLang="ja-JP" sz="2400" dirty="0" smtClean="0">
                    <a:solidFill>
                      <a:srgbClr val="FF0000"/>
                    </a:solidFill>
                  </a:rPr>
                  <a:t>transfer</a:t>
                </a:r>
              </a:p>
              <a:p>
                <a:pPr marL="0" indent="0" algn="ctr">
                  <a:buNone/>
                </a:pPr>
                <a:r>
                  <a:rPr lang="en-US" altLang="ja-JP" sz="1800" dirty="0" smtClean="0"/>
                  <a:t>k</a:t>
                </a:r>
                <a:r>
                  <a:rPr lang="ja-JP" altLang="en-US" sz="1800" dirty="0" smtClean="0"/>
                  <a:t>回</a:t>
                </a:r>
                <a:r>
                  <a:rPr lang="ja-JP" altLang="en-US" sz="1800" dirty="0"/>
                  <a:t>繰り返す</a:t>
                </a:r>
                <a:endParaRPr lang="en-US" altLang="ja-JP" sz="1800" dirty="0" smtClean="0"/>
              </a:p>
              <a:p>
                <a:pPr marL="0" indent="0" algn="ctr">
                  <a:buNone/>
                </a:pPr>
                <a:endParaRPr kumimoji="1" lang="en-US" altLang="ja-JP" sz="24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altLang="ja-JP" sz="2400" i="1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altLang="ja-JP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sz="2400" i="1">
                            <a:latin typeface="Cambria Math"/>
                          </a:rPr>
                          <m:t>𝑇</m:t>
                        </m:r>
                        <m:r>
                          <a:rPr lang="en-US" altLang="ja-JP" sz="2400" b="0" i="1" smtClean="0">
                            <a:latin typeface="Cambria Math"/>
                          </a:rPr>
                          <m:t>′</m:t>
                        </m:r>
                      </m:e>
                    </m:d>
                  </m:oMath>
                </a14:m>
                <a:r>
                  <a:rPr kumimoji="1" lang="ja-JP" altLang="en-US" sz="2400" dirty="0" smtClean="0"/>
                  <a:t>の値計算</a:t>
                </a:r>
                <a:endParaRPr kumimoji="1" lang="ja-JP" altLang="en-US" sz="2400" dirty="0"/>
              </a:p>
            </p:txBody>
          </p:sp>
        </mc:Choice>
        <mc:Fallback xmlns=""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340768"/>
                <a:ext cx="4038600" cy="5291792"/>
              </a:xfrm>
              <a:blipFill rotWithShape="1">
                <a:blip r:embed="rId2" cstate="print"/>
                <a:stretch>
                  <a:fillRect t="-12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3"/>
          <p:cNvSpPr>
            <a:spLocks noGrp="1"/>
          </p:cNvSpPr>
          <p:nvPr>
            <p:ph sz="half" idx="4294967295"/>
          </p:nvPr>
        </p:nvSpPr>
        <p:spPr>
          <a:xfrm>
            <a:off x="4648200" y="1340768"/>
            <a:ext cx="4038600" cy="5291792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5280504" y="1314464"/>
            <a:ext cx="2801889" cy="4907298"/>
            <a:chOff x="5594349" y="1838958"/>
            <a:chExt cx="2801889" cy="4532826"/>
          </a:xfrm>
        </p:grpSpPr>
        <p:sp>
          <p:nvSpPr>
            <p:cNvPr id="6" name="円/楕円 5"/>
            <p:cNvSpPr/>
            <p:nvPr/>
          </p:nvSpPr>
          <p:spPr>
            <a:xfrm>
              <a:off x="5760649" y="1906900"/>
              <a:ext cx="360040" cy="43254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/楕円 6"/>
            <p:cNvSpPr/>
            <p:nvPr/>
          </p:nvSpPr>
          <p:spPr>
            <a:xfrm>
              <a:off x="5704522" y="5609296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/楕円 7"/>
            <p:cNvSpPr/>
            <p:nvPr/>
          </p:nvSpPr>
          <p:spPr>
            <a:xfrm>
              <a:off x="8036198" y="3020675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円/楕円 9"/>
            <p:cNvSpPr/>
            <p:nvPr/>
          </p:nvSpPr>
          <p:spPr>
            <a:xfrm>
              <a:off x="7768540" y="5939736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5609584" y="4166477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7010591" y="5342129"/>
              <a:ext cx="144016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6519685" y="2759947"/>
              <a:ext cx="144016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6732240" y="4382501"/>
              <a:ext cx="144016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7113643" y="3417672"/>
              <a:ext cx="144016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6" name="直線コネクタ 15"/>
            <p:cNvCxnSpPr>
              <a:stCxn id="10" idx="1"/>
              <a:endCxn id="12" idx="5"/>
            </p:cNvCxnSpPr>
            <p:nvPr/>
          </p:nvCxnSpPr>
          <p:spPr>
            <a:xfrm flipH="1" flipV="1">
              <a:off x="7133516" y="5526517"/>
              <a:ext cx="687751" cy="47649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>
              <a:stCxn id="12" idx="2"/>
              <a:endCxn id="7" idx="6"/>
            </p:cNvCxnSpPr>
            <p:nvPr/>
          </p:nvCxnSpPr>
          <p:spPr>
            <a:xfrm flipH="1">
              <a:off x="6064562" y="5450141"/>
              <a:ext cx="946029" cy="37517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>
              <a:stCxn id="15" idx="1"/>
              <a:endCxn id="13" idx="5"/>
            </p:cNvCxnSpPr>
            <p:nvPr/>
          </p:nvCxnSpPr>
          <p:spPr>
            <a:xfrm flipH="1" flipV="1">
              <a:off x="6642610" y="2944335"/>
              <a:ext cx="492124" cy="50497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>
              <a:stCxn id="8" idx="3"/>
              <a:endCxn id="15" idx="6"/>
            </p:cNvCxnSpPr>
            <p:nvPr/>
          </p:nvCxnSpPr>
          <p:spPr>
            <a:xfrm flipH="1">
              <a:off x="7257659" y="3389451"/>
              <a:ext cx="831266" cy="13623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>
              <a:stCxn id="15" idx="4"/>
              <a:endCxn id="14" idx="0"/>
            </p:cNvCxnSpPr>
            <p:nvPr/>
          </p:nvCxnSpPr>
          <p:spPr>
            <a:xfrm flipH="1">
              <a:off x="6804248" y="3633696"/>
              <a:ext cx="381403" cy="74880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>
              <a:stCxn id="14" idx="2"/>
              <a:endCxn id="11" idx="6"/>
            </p:cNvCxnSpPr>
            <p:nvPr/>
          </p:nvCxnSpPr>
          <p:spPr>
            <a:xfrm flipH="1" flipV="1">
              <a:off x="5969624" y="4382502"/>
              <a:ext cx="762616" cy="10801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>
              <a:stCxn id="14" idx="5"/>
              <a:endCxn id="12" idx="0"/>
            </p:cNvCxnSpPr>
            <p:nvPr/>
          </p:nvCxnSpPr>
          <p:spPr>
            <a:xfrm>
              <a:off x="6855165" y="4566889"/>
              <a:ext cx="227434" cy="77524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>
              <a:stCxn id="13" idx="1"/>
              <a:endCxn id="6" idx="5"/>
            </p:cNvCxnSpPr>
            <p:nvPr/>
          </p:nvCxnSpPr>
          <p:spPr>
            <a:xfrm flipH="1" flipV="1">
              <a:off x="6067962" y="2276100"/>
              <a:ext cx="472814" cy="51548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>
              <a:stCxn id="48" idx="3"/>
              <a:endCxn id="13" idx="7"/>
            </p:cNvCxnSpPr>
            <p:nvPr/>
          </p:nvCxnSpPr>
          <p:spPr>
            <a:xfrm flipH="1">
              <a:off x="6642610" y="2207734"/>
              <a:ext cx="772945" cy="58384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テキスト ボックス 24"/>
            <p:cNvSpPr txBox="1"/>
            <p:nvPr/>
          </p:nvSpPr>
          <p:spPr>
            <a:xfrm>
              <a:off x="5708052" y="5694839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/>
                <a:t>１</a:t>
              </a:r>
              <a:endParaRPr kumimoji="1" lang="ja-JP" altLang="en-US" b="1" dirty="0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7780037" y="6012571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 smtClean="0"/>
                <a:t>2</a:t>
              </a:r>
              <a:endParaRPr kumimoji="1" lang="ja-JP" altLang="en-US" b="1" dirty="0"/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8065287" y="3077173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4</a:t>
              </a:r>
              <a:endParaRPr kumimoji="1" lang="ja-JP" altLang="en-US" b="1" dirty="0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5774369" y="1938507"/>
              <a:ext cx="301860" cy="34114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5</a:t>
              </a:r>
              <a:endParaRPr kumimoji="1" lang="ja-JP" altLang="en-US" b="1" dirty="0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5594349" y="4232821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6</a:t>
              </a:r>
              <a:endParaRPr kumimoji="1" lang="ja-JP" altLang="en-US" b="1" dirty="0"/>
            </a:p>
          </p:txBody>
        </p:sp>
        <p:sp>
          <p:nvSpPr>
            <p:cNvPr id="48" name="円/楕円 47"/>
            <p:cNvSpPr/>
            <p:nvPr/>
          </p:nvSpPr>
          <p:spPr>
            <a:xfrm>
              <a:off x="7362828" y="1838958"/>
              <a:ext cx="360040" cy="43204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7391918" y="1903434"/>
              <a:ext cx="301860" cy="34114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3</a:t>
              </a:r>
              <a:endParaRPr kumimoji="1" lang="ja-JP" altLang="en-US" b="1" dirty="0"/>
            </a:p>
          </p:txBody>
        </p:sp>
      </p:grpSp>
      <p:sp>
        <p:nvSpPr>
          <p:cNvPr id="40" name="角丸四角形 39"/>
          <p:cNvSpPr/>
          <p:nvPr/>
        </p:nvSpPr>
        <p:spPr>
          <a:xfrm>
            <a:off x="1115616" y="1384266"/>
            <a:ext cx="2808312" cy="41420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角丸四角形 40"/>
          <p:cNvSpPr/>
          <p:nvPr/>
        </p:nvSpPr>
        <p:spPr>
          <a:xfrm>
            <a:off x="1115616" y="2204078"/>
            <a:ext cx="2808312" cy="43787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角丸四角形 41"/>
          <p:cNvSpPr/>
          <p:nvPr/>
        </p:nvSpPr>
        <p:spPr>
          <a:xfrm>
            <a:off x="827584" y="2999258"/>
            <a:ext cx="3240360" cy="2125911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角丸四角形 42"/>
          <p:cNvSpPr/>
          <p:nvPr/>
        </p:nvSpPr>
        <p:spPr>
          <a:xfrm>
            <a:off x="1115616" y="5524881"/>
            <a:ext cx="2808312" cy="50791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下矢印 43"/>
          <p:cNvSpPr/>
          <p:nvPr/>
        </p:nvSpPr>
        <p:spPr>
          <a:xfrm>
            <a:off x="2303748" y="1798469"/>
            <a:ext cx="288032" cy="40560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下矢印 44"/>
          <p:cNvSpPr/>
          <p:nvPr/>
        </p:nvSpPr>
        <p:spPr>
          <a:xfrm>
            <a:off x="2303748" y="2634551"/>
            <a:ext cx="288032" cy="358497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下矢印 45"/>
          <p:cNvSpPr/>
          <p:nvPr/>
        </p:nvSpPr>
        <p:spPr>
          <a:xfrm>
            <a:off x="2339752" y="5118329"/>
            <a:ext cx="288032" cy="40560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4" name="直線コネクタ 53"/>
          <p:cNvCxnSpPr>
            <a:stCxn id="43" idx="3"/>
          </p:cNvCxnSpPr>
          <p:nvPr/>
        </p:nvCxnSpPr>
        <p:spPr>
          <a:xfrm flipV="1">
            <a:off x="3923928" y="5731983"/>
            <a:ext cx="360040" cy="4685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 flipV="1">
            <a:off x="4283968" y="2854894"/>
            <a:ext cx="0" cy="287709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>
            <a:endCxn id="45" idx="3"/>
          </p:cNvCxnSpPr>
          <p:nvPr/>
        </p:nvCxnSpPr>
        <p:spPr>
          <a:xfrm flipH="1" flipV="1">
            <a:off x="2591781" y="2849031"/>
            <a:ext cx="1692188" cy="5862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>
            <a:stCxn id="42" idx="1"/>
          </p:cNvCxnSpPr>
          <p:nvPr/>
        </p:nvCxnSpPr>
        <p:spPr>
          <a:xfrm flipH="1" flipV="1">
            <a:off x="611560" y="4062214"/>
            <a:ext cx="216024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flipV="1">
            <a:off x="611560" y="2854893"/>
            <a:ext cx="0" cy="118490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>
            <a:endCxn id="45" idx="1"/>
          </p:cNvCxnSpPr>
          <p:nvPr/>
        </p:nvCxnSpPr>
        <p:spPr>
          <a:xfrm>
            <a:off x="611561" y="2849031"/>
            <a:ext cx="16921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963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Autofit/>
          </a:bodyPr>
          <a:lstStyle/>
          <a:p>
            <a:r>
              <a:rPr kumimoji="1" lang="ja-JP" altLang="en-US" sz="4800" dirty="0" smtClean="0"/>
              <a:t>フローチャート</a:t>
            </a:r>
            <a:endParaRPr kumimoji="1" lang="ja-JP" alt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 2"/>
              <p:cNvSpPr>
                <a:spLocks noGrp="1"/>
              </p:cNvSpPr>
              <p:nvPr>
                <p:ph sz="half" idx="4294967295"/>
              </p:nvPr>
            </p:nvSpPr>
            <p:spPr>
              <a:xfrm>
                <a:off x="457200" y="1340768"/>
                <a:ext cx="4038600" cy="5291792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kumimoji="1" lang="ja-JP" altLang="en-US" sz="2400" dirty="0" smtClean="0"/>
                  <a:t>ランダム二分木生成</a:t>
                </a:r>
                <a:endParaRPr kumimoji="1" lang="en-US" altLang="ja-JP" sz="2400" dirty="0" smtClean="0"/>
              </a:p>
              <a:p>
                <a:pPr marL="0" indent="0" algn="ctr">
                  <a:buNone/>
                </a:pPr>
                <a:endParaRPr lang="en-US" altLang="ja-JP" sz="24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altLang="ja-JP" sz="2400" i="1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altLang="ja-JP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sz="2400" i="1">
                            <a:latin typeface="Cambria Math"/>
                          </a:rPr>
                          <m:t>𝑇</m:t>
                        </m:r>
                      </m:e>
                    </m:d>
                  </m:oMath>
                </a14:m>
                <a:r>
                  <a:rPr kumimoji="1" lang="ja-JP" altLang="en-US" sz="2400" dirty="0" smtClean="0"/>
                  <a:t>の値計算</a:t>
                </a:r>
                <a:endParaRPr kumimoji="1" lang="en-US" altLang="ja-JP" sz="2400" dirty="0" smtClean="0"/>
              </a:p>
              <a:p>
                <a:pPr marL="0" indent="0" algn="ctr">
                  <a:buNone/>
                </a:pPr>
                <a:endParaRPr lang="en-US" altLang="ja-JP" sz="2400" dirty="0" smtClean="0"/>
              </a:p>
              <a:p>
                <a:pPr marL="0" indent="0" algn="ctr">
                  <a:buNone/>
                </a:pPr>
                <a:r>
                  <a:rPr lang="ja-JP" altLang="en-US" sz="1800" dirty="0" smtClean="0"/>
                  <a:t>以下の操作からランダムに選ぶ</a:t>
                </a:r>
                <a:endParaRPr lang="en-US" altLang="ja-JP" sz="1800" dirty="0"/>
              </a:p>
              <a:p>
                <a:pPr marL="0" indent="0" algn="ctr">
                  <a:buNone/>
                </a:pPr>
                <a:r>
                  <a:rPr kumimoji="1" lang="en-US" altLang="ja-JP" sz="2400" dirty="0" err="1" smtClean="0"/>
                  <a:t>leaf_swap</a:t>
                </a:r>
                <a:endParaRPr kumimoji="1" lang="en-US" altLang="ja-JP" sz="2400" dirty="0" smtClean="0"/>
              </a:p>
              <a:p>
                <a:pPr marL="0" indent="0" algn="ctr">
                  <a:buNone/>
                </a:pPr>
                <a:r>
                  <a:rPr lang="en-US" altLang="ja-JP" sz="2400" dirty="0" err="1" smtClean="0"/>
                  <a:t>subtree_swap</a:t>
                </a:r>
                <a:endParaRPr lang="en-US" altLang="ja-JP" sz="2400" dirty="0" smtClean="0"/>
              </a:p>
              <a:p>
                <a:pPr marL="0" indent="0" algn="ctr">
                  <a:buNone/>
                </a:pPr>
                <a:r>
                  <a:rPr lang="en-US" altLang="ja-JP" sz="2400" dirty="0" smtClean="0">
                    <a:solidFill>
                      <a:srgbClr val="FF0000"/>
                    </a:solidFill>
                  </a:rPr>
                  <a:t>transfer</a:t>
                </a:r>
              </a:p>
              <a:p>
                <a:pPr marL="0" indent="0" algn="ctr">
                  <a:buNone/>
                </a:pPr>
                <a:r>
                  <a:rPr lang="en-US" altLang="ja-JP" sz="1800" dirty="0" smtClean="0"/>
                  <a:t>k</a:t>
                </a:r>
                <a:r>
                  <a:rPr lang="ja-JP" altLang="en-US" sz="1800" dirty="0" smtClean="0"/>
                  <a:t>回</a:t>
                </a:r>
                <a:r>
                  <a:rPr lang="ja-JP" altLang="en-US" sz="1800" dirty="0"/>
                  <a:t>繰り返す</a:t>
                </a:r>
                <a:endParaRPr lang="en-US" altLang="ja-JP" sz="1800" dirty="0" smtClean="0"/>
              </a:p>
              <a:p>
                <a:pPr marL="0" indent="0" algn="ctr">
                  <a:buNone/>
                </a:pPr>
                <a:endParaRPr kumimoji="1" lang="en-US" altLang="ja-JP" sz="24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altLang="ja-JP" sz="2400" i="1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altLang="ja-JP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sz="2400" i="1">
                            <a:latin typeface="Cambria Math"/>
                          </a:rPr>
                          <m:t>𝑇</m:t>
                        </m:r>
                        <m:r>
                          <a:rPr lang="en-US" altLang="ja-JP" sz="2400" b="0" i="1" smtClean="0">
                            <a:latin typeface="Cambria Math"/>
                          </a:rPr>
                          <m:t>′</m:t>
                        </m:r>
                      </m:e>
                    </m:d>
                  </m:oMath>
                </a14:m>
                <a:r>
                  <a:rPr kumimoji="1" lang="ja-JP" altLang="en-US" sz="2400" dirty="0" smtClean="0"/>
                  <a:t>の値計算</a:t>
                </a:r>
                <a:endParaRPr kumimoji="1" lang="ja-JP" altLang="en-US" sz="2400" dirty="0"/>
              </a:p>
            </p:txBody>
          </p:sp>
        </mc:Choice>
        <mc:Fallback xmlns=""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340768"/>
                <a:ext cx="4038600" cy="5291792"/>
              </a:xfrm>
              <a:blipFill rotWithShape="1">
                <a:blip r:embed="rId2" cstate="print"/>
                <a:stretch>
                  <a:fillRect t="-12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3"/>
          <p:cNvSpPr>
            <a:spLocks noGrp="1"/>
          </p:cNvSpPr>
          <p:nvPr>
            <p:ph sz="half" idx="4294967295"/>
          </p:nvPr>
        </p:nvSpPr>
        <p:spPr>
          <a:xfrm>
            <a:off x="4648200" y="1340768"/>
            <a:ext cx="4038600" cy="5291792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5193593" y="1047384"/>
            <a:ext cx="2754985" cy="5059096"/>
            <a:chOff x="5498941" y="1698743"/>
            <a:chExt cx="2754985" cy="4673041"/>
          </a:xfrm>
        </p:grpSpPr>
        <p:sp>
          <p:nvSpPr>
            <p:cNvPr id="6" name="円/楕円 5"/>
            <p:cNvSpPr/>
            <p:nvPr/>
          </p:nvSpPr>
          <p:spPr>
            <a:xfrm>
              <a:off x="7893886" y="3400226"/>
              <a:ext cx="360040" cy="43254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/楕円 6"/>
            <p:cNvSpPr/>
            <p:nvPr/>
          </p:nvSpPr>
          <p:spPr>
            <a:xfrm>
              <a:off x="5610737" y="5760895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/楕円 7"/>
            <p:cNvSpPr/>
            <p:nvPr/>
          </p:nvSpPr>
          <p:spPr>
            <a:xfrm>
              <a:off x="7459805" y="1698743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円/楕円 9"/>
            <p:cNvSpPr/>
            <p:nvPr/>
          </p:nvSpPr>
          <p:spPr>
            <a:xfrm>
              <a:off x="7768540" y="5939736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5498941" y="1927293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6690370" y="5213190"/>
              <a:ext cx="144016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7082599" y="4038878"/>
              <a:ext cx="144016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6566964" y="2701308"/>
              <a:ext cx="144016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6373491" y="3910512"/>
              <a:ext cx="144016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6" name="直線コネクタ 15"/>
            <p:cNvCxnSpPr>
              <a:stCxn id="10" idx="1"/>
              <a:endCxn id="12" idx="6"/>
            </p:cNvCxnSpPr>
            <p:nvPr/>
          </p:nvCxnSpPr>
          <p:spPr>
            <a:xfrm flipH="1" flipV="1">
              <a:off x="6834386" y="5321202"/>
              <a:ext cx="986881" cy="68180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>
              <a:stCxn id="12" idx="2"/>
              <a:endCxn id="7" idx="7"/>
            </p:cNvCxnSpPr>
            <p:nvPr/>
          </p:nvCxnSpPr>
          <p:spPr>
            <a:xfrm flipH="1">
              <a:off x="5918050" y="5321202"/>
              <a:ext cx="772320" cy="50296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>
              <a:stCxn id="15" idx="6"/>
              <a:endCxn id="13" idx="2"/>
            </p:cNvCxnSpPr>
            <p:nvPr/>
          </p:nvCxnSpPr>
          <p:spPr>
            <a:xfrm>
              <a:off x="6517507" y="4018523"/>
              <a:ext cx="565092" cy="1283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>
              <a:stCxn id="8" idx="3"/>
              <a:endCxn id="14" idx="6"/>
            </p:cNvCxnSpPr>
            <p:nvPr/>
          </p:nvCxnSpPr>
          <p:spPr>
            <a:xfrm flipH="1">
              <a:off x="6710980" y="2067519"/>
              <a:ext cx="801552" cy="741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>
              <a:stCxn id="12" idx="0"/>
              <a:endCxn id="15" idx="4"/>
            </p:cNvCxnSpPr>
            <p:nvPr/>
          </p:nvCxnSpPr>
          <p:spPr>
            <a:xfrm flipH="1" flipV="1">
              <a:off x="6445499" y="4126535"/>
              <a:ext cx="316879" cy="108665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>
              <a:stCxn id="14" idx="2"/>
              <a:endCxn id="11" idx="5"/>
            </p:cNvCxnSpPr>
            <p:nvPr/>
          </p:nvCxnSpPr>
          <p:spPr>
            <a:xfrm flipH="1" flipV="1">
              <a:off x="5806254" y="2296069"/>
              <a:ext cx="760710" cy="5132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>
              <a:stCxn id="14" idx="4"/>
              <a:endCxn id="15" idx="0"/>
            </p:cNvCxnSpPr>
            <p:nvPr/>
          </p:nvCxnSpPr>
          <p:spPr>
            <a:xfrm flipH="1">
              <a:off x="6445499" y="2917331"/>
              <a:ext cx="193473" cy="99318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>
              <a:stCxn id="13" idx="7"/>
              <a:endCxn id="6" idx="2"/>
            </p:cNvCxnSpPr>
            <p:nvPr/>
          </p:nvCxnSpPr>
          <p:spPr>
            <a:xfrm flipV="1">
              <a:off x="7205524" y="3616499"/>
              <a:ext cx="688362" cy="45401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>
              <a:stCxn id="48" idx="1"/>
              <a:endCxn id="13" idx="5"/>
            </p:cNvCxnSpPr>
            <p:nvPr/>
          </p:nvCxnSpPr>
          <p:spPr>
            <a:xfrm flipH="1" flipV="1">
              <a:off x="7205524" y="4223266"/>
              <a:ext cx="724502" cy="64827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テキスト ボックス 24"/>
            <p:cNvSpPr txBox="1"/>
            <p:nvPr/>
          </p:nvSpPr>
          <p:spPr>
            <a:xfrm>
              <a:off x="5610737" y="5823611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/>
                <a:t>１</a:t>
              </a:r>
              <a:endParaRPr kumimoji="1" lang="ja-JP" altLang="en-US" b="1" dirty="0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7780037" y="6012571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 smtClean="0"/>
                <a:t>2</a:t>
              </a:r>
              <a:endParaRPr kumimoji="1" lang="ja-JP" altLang="en-US" b="1" dirty="0"/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7478177" y="1742627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4</a:t>
              </a:r>
              <a:endParaRPr kumimoji="1" lang="ja-JP" altLang="en-US" b="1" dirty="0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7906389" y="3454035"/>
              <a:ext cx="301860" cy="34114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5</a:t>
              </a:r>
              <a:endParaRPr kumimoji="1" lang="ja-JP" altLang="en-US" b="1" dirty="0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5498941" y="1967400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6</a:t>
              </a:r>
              <a:endParaRPr kumimoji="1" lang="ja-JP" altLang="en-US" b="1" dirty="0"/>
            </a:p>
          </p:txBody>
        </p:sp>
        <p:sp>
          <p:nvSpPr>
            <p:cNvPr id="48" name="円/楕円 47"/>
            <p:cNvSpPr/>
            <p:nvPr/>
          </p:nvSpPr>
          <p:spPr>
            <a:xfrm>
              <a:off x="7877299" y="4808265"/>
              <a:ext cx="360040" cy="43204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7889967" y="4816411"/>
              <a:ext cx="301860" cy="34114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3</a:t>
              </a:r>
              <a:endParaRPr kumimoji="1" lang="ja-JP" altLang="en-US" b="1" dirty="0"/>
            </a:p>
          </p:txBody>
        </p:sp>
      </p:grpSp>
      <p:sp>
        <p:nvSpPr>
          <p:cNvPr id="40" name="角丸四角形 39"/>
          <p:cNvSpPr/>
          <p:nvPr/>
        </p:nvSpPr>
        <p:spPr>
          <a:xfrm>
            <a:off x="1115616" y="1384266"/>
            <a:ext cx="2808312" cy="41420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角丸四角形 40"/>
          <p:cNvSpPr/>
          <p:nvPr/>
        </p:nvSpPr>
        <p:spPr>
          <a:xfrm>
            <a:off x="1115616" y="2204078"/>
            <a:ext cx="2808312" cy="43787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角丸四角形 41"/>
          <p:cNvSpPr/>
          <p:nvPr/>
        </p:nvSpPr>
        <p:spPr>
          <a:xfrm>
            <a:off x="827584" y="2999258"/>
            <a:ext cx="3240360" cy="2125911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角丸四角形 42"/>
          <p:cNvSpPr/>
          <p:nvPr/>
        </p:nvSpPr>
        <p:spPr>
          <a:xfrm>
            <a:off x="1115616" y="5524881"/>
            <a:ext cx="2808312" cy="48826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下矢印 43"/>
          <p:cNvSpPr/>
          <p:nvPr/>
        </p:nvSpPr>
        <p:spPr>
          <a:xfrm>
            <a:off x="2303748" y="1798469"/>
            <a:ext cx="288032" cy="40560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下矢印 44"/>
          <p:cNvSpPr/>
          <p:nvPr/>
        </p:nvSpPr>
        <p:spPr>
          <a:xfrm>
            <a:off x="2303748" y="2634551"/>
            <a:ext cx="288032" cy="358497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下矢印 45"/>
          <p:cNvSpPr/>
          <p:nvPr/>
        </p:nvSpPr>
        <p:spPr>
          <a:xfrm>
            <a:off x="2339752" y="5118329"/>
            <a:ext cx="288032" cy="40560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4" name="直線コネクタ 53"/>
          <p:cNvCxnSpPr>
            <a:stCxn id="43" idx="3"/>
          </p:cNvCxnSpPr>
          <p:nvPr/>
        </p:nvCxnSpPr>
        <p:spPr>
          <a:xfrm flipV="1">
            <a:off x="3923928" y="5731983"/>
            <a:ext cx="360040" cy="3703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 flipV="1">
            <a:off x="4283968" y="2854894"/>
            <a:ext cx="0" cy="287709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>
            <a:endCxn id="45" idx="3"/>
          </p:cNvCxnSpPr>
          <p:nvPr/>
        </p:nvCxnSpPr>
        <p:spPr>
          <a:xfrm flipH="1" flipV="1">
            <a:off x="2591781" y="2849031"/>
            <a:ext cx="1692188" cy="5862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>
            <a:stCxn id="42" idx="1"/>
          </p:cNvCxnSpPr>
          <p:nvPr/>
        </p:nvCxnSpPr>
        <p:spPr>
          <a:xfrm flipH="1" flipV="1">
            <a:off x="611560" y="4062214"/>
            <a:ext cx="216024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flipV="1">
            <a:off x="611560" y="2854893"/>
            <a:ext cx="0" cy="118490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>
            <a:endCxn id="45" idx="1"/>
          </p:cNvCxnSpPr>
          <p:nvPr/>
        </p:nvCxnSpPr>
        <p:spPr>
          <a:xfrm>
            <a:off x="611561" y="2849031"/>
            <a:ext cx="16921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855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Autofit/>
          </a:bodyPr>
          <a:lstStyle/>
          <a:p>
            <a:r>
              <a:rPr kumimoji="1" lang="ja-JP" altLang="en-US" sz="4800" dirty="0" smtClean="0"/>
              <a:t>フローチャート</a:t>
            </a:r>
            <a:endParaRPr kumimoji="1" lang="ja-JP" alt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 2"/>
              <p:cNvSpPr>
                <a:spLocks noGrp="1"/>
              </p:cNvSpPr>
              <p:nvPr>
                <p:ph sz="half" idx="4294967295"/>
              </p:nvPr>
            </p:nvSpPr>
            <p:spPr>
              <a:xfrm>
                <a:off x="457200" y="1340768"/>
                <a:ext cx="4038600" cy="5291792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kumimoji="1" lang="ja-JP" altLang="en-US" sz="2400" dirty="0" smtClean="0"/>
                  <a:t>ランダム二分木生成</a:t>
                </a:r>
                <a:endParaRPr kumimoji="1" lang="en-US" altLang="ja-JP" sz="2400" dirty="0" smtClean="0"/>
              </a:p>
              <a:p>
                <a:pPr marL="0" indent="0" algn="ctr">
                  <a:buNone/>
                </a:pPr>
                <a:endParaRPr lang="en-US" altLang="ja-JP" sz="24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altLang="ja-JP" sz="2400" i="1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altLang="ja-JP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sz="2400" i="1">
                            <a:latin typeface="Cambria Math"/>
                          </a:rPr>
                          <m:t>𝑇</m:t>
                        </m:r>
                      </m:e>
                    </m:d>
                  </m:oMath>
                </a14:m>
                <a:r>
                  <a:rPr kumimoji="1" lang="ja-JP" altLang="en-US" sz="2400" dirty="0" smtClean="0"/>
                  <a:t>の値計算</a:t>
                </a:r>
                <a:endParaRPr kumimoji="1" lang="en-US" altLang="ja-JP" sz="2400" dirty="0" smtClean="0"/>
              </a:p>
              <a:p>
                <a:pPr marL="0" indent="0" algn="ctr">
                  <a:buNone/>
                </a:pPr>
                <a:endParaRPr lang="en-US" altLang="ja-JP" sz="2400" dirty="0" smtClean="0"/>
              </a:p>
              <a:p>
                <a:pPr marL="0" indent="0" algn="ctr">
                  <a:buNone/>
                </a:pPr>
                <a:r>
                  <a:rPr lang="ja-JP" altLang="en-US" sz="1800" dirty="0" smtClean="0"/>
                  <a:t>以下の操作からランダムに選ぶ</a:t>
                </a:r>
                <a:endParaRPr lang="en-US" altLang="ja-JP" sz="1800" dirty="0"/>
              </a:p>
              <a:p>
                <a:pPr marL="0" indent="0" algn="ctr">
                  <a:buNone/>
                </a:pPr>
                <a:r>
                  <a:rPr kumimoji="1" lang="en-US" altLang="ja-JP" sz="2400" dirty="0" err="1" smtClean="0"/>
                  <a:t>leaf_swap</a:t>
                </a:r>
                <a:endParaRPr kumimoji="1" lang="en-US" altLang="ja-JP" sz="2400" dirty="0" smtClean="0"/>
              </a:p>
              <a:p>
                <a:pPr marL="0" indent="0" algn="ctr">
                  <a:buNone/>
                </a:pPr>
                <a:r>
                  <a:rPr lang="en-US" altLang="ja-JP" sz="2400" dirty="0" err="1" smtClean="0"/>
                  <a:t>subtree_swap</a:t>
                </a:r>
                <a:endParaRPr lang="en-US" altLang="ja-JP" sz="2400" dirty="0" smtClean="0"/>
              </a:p>
              <a:p>
                <a:pPr marL="0" indent="0" algn="ctr">
                  <a:buNone/>
                </a:pPr>
                <a:r>
                  <a:rPr lang="en-US" altLang="ja-JP" sz="2400" dirty="0" smtClean="0"/>
                  <a:t>transfer</a:t>
                </a:r>
              </a:p>
              <a:p>
                <a:pPr marL="0" indent="0" algn="ctr">
                  <a:buNone/>
                </a:pPr>
                <a:r>
                  <a:rPr lang="en-US" altLang="ja-JP" sz="1800" b="1" dirty="0" smtClean="0">
                    <a:solidFill>
                      <a:srgbClr val="FF0000"/>
                    </a:solidFill>
                  </a:rPr>
                  <a:t>k</a:t>
                </a:r>
                <a:r>
                  <a:rPr lang="ja-JP" altLang="en-US" sz="1800" b="1" dirty="0" smtClean="0">
                    <a:solidFill>
                      <a:srgbClr val="FF0000"/>
                    </a:solidFill>
                  </a:rPr>
                  <a:t>回</a:t>
                </a:r>
                <a:r>
                  <a:rPr lang="ja-JP" altLang="en-US" sz="1800" b="1" dirty="0">
                    <a:solidFill>
                      <a:srgbClr val="FF0000"/>
                    </a:solidFill>
                  </a:rPr>
                  <a:t>繰り返す</a:t>
                </a:r>
                <a:endParaRPr lang="en-US" altLang="ja-JP" sz="1800" b="1" dirty="0" smtClean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:endParaRPr kumimoji="1" lang="en-US" altLang="ja-JP" sz="24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altLang="ja-JP" sz="2400" i="1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altLang="ja-JP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sz="2400" i="1">
                            <a:latin typeface="Cambria Math"/>
                          </a:rPr>
                          <m:t>𝑇</m:t>
                        </m:r>
                        <m:r>
                          <a:rPr lang="en-US" altLang="ja-JP" sz="2400" b="0" i="1" smtClean="0">
                            <a:latin typeface="Cambria Math"/>
                          </a:rPr>
                          <m:t>′</m:t>
                        </m:r>
                      </m:e>
                    </m:d>
                  </m:oMath>
                </a14:m>
                <a:r>
                  <a:rPr kumimoji="1" lang="ja-JP" altLang="en-US" sz="2400" dirty="0" smtClean="0"/>
                  <a:t>の値計算</a:t>
                </a:r>
                <a:endParaRPr kumimoji="1" lang="ja-JP" altLang="en-US" sz="2400" dirty="0"/>
              </a:p>
            </p:txBody>
          </p:sp>
        </mc:Choice>
        <mc:Fallback xmlns=""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340768"/>
                <a:ext cx="4038600" cy="5291792"/>
              </a:xfrm>
              <a:blipFill rotWithShape="1">
                <a:blip r:embed="rId2" cstate="print"/>
                <a:stretch>
                  <a:fillRect t="-12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3"/>
          <p:cNvSpPr>
            <a:spLocks noGrp="1"/>
          </p:cNvSpPr>
          <p:nvPr>
            <p:ph sz="half" idx="4294967295"/>
          </p:nvPr>
        </p:nvSpPr>
        <p:spPr>
          <a:xfrm>
            <a:off x="4648200" y="1340768"/>
            <a:ext cx="4038600" cy="5291792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0" name="角丸四角形 39"/>
          <p:cNvSpPr/>
          <p:nvPr/>
        </p:nvSpPr>
        <p:spPr>
          <a:xfrm>
            <a:off x="1115616" y="1384266"/>
            <a:ext cx="2808312" cy="41420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角丸四角形 40"/>
          <p:cNvSpPr/>
          <p:nvPr/>
        </p:nvSpPr>
        <p:spPr>
          <a:xfrm>
            <a:off x="1115616" y="2204078"/>
            <a:ext cx="2808312" cy="43787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角丸四角形 41"/>
          <p:cNvSpPr/>
          <p:nvPr/>
        </p:nvSpPr>
        <p:spPr>
          <a:xfrm>
            <a:off x="827584" y="2999258"/>
            <a:ext cx="3240360" cy="212591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1115616" y="5524880"/>
            <a:ext cx="2808312" cy="453879"/>
          </a:xfrm>
          <a:prstGeom prst="round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下矢印 43"/>
          <p:cNvSpPr/>
          <p:nvPr/>
        </p:nvSpPr>
        <p:spPr>
          <a:xfrm>
            <a:off x="2303748" y="1798469"/>
            <a:ext cx="288032" cy="40560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下矢印 44"/>
          <p:cNvSpPr/>
          <p:nvPr/>
        </p:nvSpPr>
        <p:spPr>
          <a:xfrm>
            <a:off x="2303748" y="2634551"/>
            <a:ext cx="288032" cy="358497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下矢印 45"/>
          <p:cNvSpPr/>
          <p:nvPr/>
        </p:nvSpPr>
        <p:spPr>
          <a:xfrm>
            <a:off x="2339752" y="5118329"/>
            <a:ext cx="288032" cy="40560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4" name="直線コネクタ 53"/>
          <p:cNvCxnSpPr>
            <a:stCxn id="43" idx="3"/>
          </p:cNvCxnSpPr>
          <p:nvPr/>
        </p:nvCxnSpPr>
        <p:spPr>
          <a:xfrm flipV="1">
            <a:off x="3923928" y="5731983"/>
            <a:ext cx="360040" cy="1983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 flipV="1">
            <a:off x="4283968" y="2854894"/>
            <a:ext cx="0" cy="287709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>
            <a:endCxn id="45" idx="3"/>
          </p:cNvCxnSpPr>
          <p:nvPr/>
        </p:nvCxnSpPr>
        <p:spPr>
          <a:xfrm flipH="1" flipV="1">
            <a:off x="2591781" y="2849031"/>
            <a:ext cx="1692188" cy="5862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>
            <a:stCxn id="42" idx="1"/>
          </p:cNvCxnSpPr>
          <p:nvPr/>
        </p:nvCxnSpPr>
        <p:spPr>
          <a:xfrm flipH="1" flipV="1">
            <a:off x="611560" y="4062214"/>
            <a:ext cx="216024" cy="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flipV="1">
            <a:off x="611560" y="2854893"/>
            <a:ext cx="0" cy="118490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>
            <a:endCxn id="45" idx="1"/>
          </p:cNvCxnSpPr>
          <p:nvPr/>
        </p:nvCxnSpPr>
        <p:spPr>
          <a:xfrm>
            <a:off x="611561" y="2849031"/>
            <a:ext cx="1692188" cy="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グループ化 46"/>
          <p:cNvGrpSpPr/>
          <p:nvPr/>
        </p:nvGrpSpPr>
        <p:grpSpPr>
          <a:xfrm>
            <a:off x="5193593" y="1108631"/>
            <a:ext cx="2754985" cy="5059096"/>
            <a:chOff x="5498941" y="1698743"/>
            <a:chExt cx="2754985" cy="4673041"/>
          </a:xfrm>
        </p:grpSpPr>
        <p:sp>
          <p:nvSpPr>
            <p:cNvPr id="50" name="円/楕円 49"/>
            <p:cNvSpPr/>
            <p:nvPr/>
          </p:nvSpPr>
          <p:spPr>
            <a:xfrm>
              <a:off x="7893886" y="3400226"/>
              <a:ext cx="360040" cy="43254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円/楕円 50"/>
            <p:cNvSpPr/>
            <p:nvPr/>
          </p:nvSpPr>
          <p:spPr>
            <a:xfrm>
              <a:off x="5610737" y="5760895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円/楕円 51"/>
            <p:cNvSpPr/>
            <p:nvPr/>
          </p:nvSpPr>
          <p:spPr>
            <a:xfrm>
              <a:off x="7459805" y="1698743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円/楕円 52"/>
            <p:cNvSpPr/>
            <p:nvPr/>
          </p:nvSpPr>
          <p:spPr>
            <a:xfrm>
              <a:off x="7768540" y="5939736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円/楕円 54"/>
            <p:cNvSpPr/>
            <p:nvPr/>
          </p:nvSpPr>
          <p:spPr>
            <a:xfrm>
              <a:off x="5498941" y="1927293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57" name="円/楕円 56"/>
            <p:cNvSpPr/>
            <p:nvPr/>
          </p:nvSpPr>
          <p:spPr>
            <a:xfrm>
              <a:off x="6690370" y="5213190"/>
              <a:ext cx="144016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円/楕円 58"/>
            <p:cNvSpPr/>
            <p:nvPr/>
          </p:nvSpPr>
          <p:spPr>
            <a:xfrm>
              <a:off x="7082599" y="4038878"/>
              <a:ext cx="144016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円/楕円 59"/>
            <p:cNvSpPr/>
            <p:nvPr/>
          </p:nvSpPr>
          <p:spPr>
            <a:xfrm>
              <a:off x="6566964" y="2701308"/>
              <a:ext cx="144016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円/楕円 60"/>
            <p:cNvSpPr/>
            <p:nvPr/>
          </p:nvSpPr>
          <p:spPr>
            <a:xfrm>
              <a:off x="6373491" y="3910512"/>
              <a:ext cx="144016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2" name="直線コネクタ 61"/>
            <p:cNvCxnSpPr>
              <a:stCxn id="53" idx="1"/>
              <a:endCxn id="57" idx="6"/>
            </p:cNvCxnSpPr>
            <p:nvPr/>
          </p:nvCxnSpPr>
          <p:spPr>
            <a:xfrm flipH="1" flipV="1">
              <a:off x="6834386" y="5321202"/>
              <a:ext cx="986881" cy="68180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>
              <a:stCxn id="57" idx="2"/>
              <a:endCxn id="51" idx="7"/>
            </p:cNvCxnSpPr>
            <p:nvPr/>
          </p:nvCxnSpPr>
          <p:spPr>
            <a:xfrm flipH="1">
              <a:off x="5918050" y="5321202"/>
              <a:ext cx="772320" cy="50296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>
              <a:stCxn id="61" idx="6"/>
              <a:endCxn id="59" idx="2"/>
            </p:cNvCxnSpPr>
            <p:nvPr/>
          </p:nvCxnSpPr>
          <p:spPr>
            <a:xfrm>
              <a:off x="6517507" y="4018523"/>
              <a:ext cx="565092" cy="12836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/>
            <p:cNvCxnSpPr>
              <a:stCxn id="52" idx="3"/>
              <a:endCxn id="60" idx="6"/>
            </p:cNvCxnSpPr>
            <p:nvPr/>
          </p:nvCxnSpPr>
          <p:spPr>
            <a:xfrm flipH="1">
              <a:off x="6710980" y="2067519"/>
              <a:ext cx="801552" cy="741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>
              <a:stCxn id="57" idx="0"/>
              <a:endCxn id="61" idx="4"/>
            </p:cNvCxnSpPr>
            <p:nvPr/>
          </p:nvCxnSpPr>
          <p:spPr>
            <a:xfrm flipH="1" flipV="1">
              <a:off x="6445499" y="4126535"/>
              <a:ext cx="316879" cy="108665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>
              <a:stCxn id="60" idx="2"/>
              <a:endCxn id="55" idx="5"/>
            </p:cNvCxnSpPr>
            <p:nvPr/>
          </p:nvCxnSpPr>
          <p:spPr>
            <a:xfrm flipH="1" flipV="1">
              <a:off x="5806254" y="2296069"/>
              <a:ext cx="760710" cy="5132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>
              <a:stCxn id="60" idx="4"/>
              <a:endCxn id="61" idx="0"/>
            </p:cNvCxnSpPr>
            <p:nvPr/>
          </p:nvCxnSpPr>
          <p:spPr>
            <a:xfrm flipH="1">
              <a:off x="6445499" y="2917331"/>
              <a:ext cx="193473" cy="9931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>
              <a:stCxn id="59" idx="7"/>
              <a:endCxn id="50" idx="2"/>
            </p:cNvCxnSpPr>
            <p:nvPr/>
          </p:nvCxnSpPr>
          <p:spPr>
            <a:xfrm flipV="1">
              <a:off x="7205524" y="3616499"/>
              <a:ext cx="688362" cy="45401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>
              <a:stCxn id="79" idx="1"/>
              <a:endCxn id="59" idx="5"/>
            </p:cNvCxnSpPr>
            <p:nvPr/>
          </p:nvCxnSpPr>
          <p:spPr>
            <a:xfrm flipH="1" flipV="1">
              <a:off x="7205524" y="4223266"/>
              <a:ext cx="724502" cy="6482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テキスト ボックス 73"/>
            <p:cNvSpPr txBox="1"/>
            <p:nvPr/>
          </p:nvSpPr>
          <p:spPr>
            <a:xfrm>
              <a:off x="5610737" y="5823611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/>
                <a:t>１</a:t>
              </a:r>
              <a:endParaRPr kumimoji="1" lang="ja-JP" altLang="en-US" b="1" dirty="0"/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7780037" y="6012571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 smtClean="0"/>
                <a:t>2</a:t>
              </a:r>
              <a:endParaRPr kumimoji="1" lang="ja-JP" altLang="en-US" b="1" dirty="0"/>
            </a:p>
          </p:txBody>
        </p:sp>
        <p:sp>
          <p:nvSpPr>
            <p:cNvPr id="76" name="テキスト ボックス 75"/>
            <p:cNvSpPr txBox="1"/>
            <p:nvPr/>
          </p:nvSpPr>
          <p:spPr>
            <a:xfrm>
              <a:off x="7478177" y="1742627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4</a:t>
              </a:r>
              <a:endParaRPr kumimoji="1" lang="ja-JP" altLang="en-US" b="1" dirty="0"/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7906389" y="3454035"/>
              <a:ext cx="301860" cy="34114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5</a:t>
              </a:r>
              <a:endParaRPr kumimoji="1" lang="ja-JP" altLang="en-US" b="1" dirty="0"/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5498941" y="1967400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6</a:t>
              </a:r>
              <a:endParaRPr kumimoji="1" lang="ja-JP" altLang="en-US" b="1" dirty="0"/>
            </a:p>
          </p:txBody>
        </p:sp>
        <p:sp>
          <p:nvSpPr>
            <p:cNvPr id="79" name="円/楕円 78"/>
            <p:cNvSpPr/>
            <p:nvPr/>
          </p:nvSpPr>
          <p:spPr>
            <a:xfrm>
              <a:off x="7877299" y="4808265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テキスト ボックス 79"/>
            <p:cNvSpPr txBox="1"/>
            <p:nvPr/>
          </p:nvSpPr>
          <p:spPr>
            <a:xfrm>
              <a:off x="7889967" y="4816411"/>
              <a:ext cx="301860" cy="34114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3</a:t>
              </a:r>
              <a:endParaRPr kumimoji="1" lang="ja-JP" alt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44921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kumimoji="1" lang="ja-JP" altLang="en-US" dirty="0" smtClean="0">
                    <a:solidFill>
                      <a:srgbClr val="FF0000"/>
                    </a:solidFill>
                  </a:rPr>
                  <a:t>正規圧縮距離</a:t>
                </a:r>
                <a:r>
                  <a:rPr kumimoji="1" lang="en-US" altLang="ja-JP" dirty="0" smtClean="0">
                    <a:solidFill>
                      <a:srgbClr val="FF0000"/>
                    </a:solidFill>
                  </a:rPr>
                  <a:t>(NCD)</a:t>
                </a:r>
                <a:r>
                  <a:rPr kumimoji="1" lang="en-US" altLang="ja-JP" dirty="0" smtClean="0"/>
                  <a:t>:</a:t>
                </a:r>
                <a:r>
                  <a:rPr kumimoji="1" lang="ja-JP" altLang="en-US" dirty="0" smtClean="0"/>
                  <a:t>データ間の類似尺度</a:t>
                </a:r>
                <a:endParaRPr kumimoji="1" lang="en-US" altLang="ja-JP" dirty="0" smtClean="0"/>
              </a:p>
              <a:p>
                <a:r>
                  <a:rPr kumimoji="1" lang="en-US" altLang="ja-JP" dirty="0" smtClean="0"/>
                  <a:t>NCD</a:t>
                </a:r>
                <a:r>
                  <a:rPr kumimoji="1" lang="ja-JP" altLang="en-US" dirty="0" smtClean="0"/>
                  <a:t>は</a:t>
                </a:r>
                <a:r>
                  <a:rPr kumimoji="1" lang="ja-JP" altLang="en-US" dirty="0" smtClean="0">
                    <a:solidFill>
                      <a:srgbClr val="0070C0"/>
                    </a:solidFill>
                  </a:rPr>
                  <a:t>コルモゴロフ記述量</a:t>
                </a:r>
                <a:r>
                  <a:rPr kumimoji="1" lang="en-US" altLang="ja-JP" dirty="0" smtClean="0"/>
                  <a:t>(</a:t>
                </a:r>
                <a14:m>
                  <m:oMath xmlns:m="http://schemas.openxmlformats.org/officeDocument/2006/math">
                    <m:r>
                      <a:rPr kumimoji="1" lang="en-US" altLang="ja-JP" i="1" dirty="0" smtClean="0">
                        <a:latin typeface="Cambria Math"/>
                      </a:rPr>
                      <m:t>𝐾</m:t>
                    </m:r>
                    <m:r>
                      <a:rPr kumimoji="1" lang="en-US" altLang="ja-JP" i="1" dirty="0" smtClean="0">
                        <a:latin typeface="Cambria Math"/>
                      </a:rPr>
                      <m:t>(</m:t>
                    </m:r>
                    <m:r>
                      <a:rPr kumimoji="1" lang="en-US" altLang="ja-JP" i="1" dirty="0" smtClean="0">
                        <a:latin typeface="Cambria Math"/>
                      </a:rPr>
                      <m:t>𝑥</m:t>
                    </m:r>
                    <m:r>
                      <a:rPr kumimoji="1" lang="en-US" altLang="ja-JP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kumimoji="1" lang="ja-JP" altLang="en-US" dirty="0" smtClean="0"/>
                  <a:t>と表記</a:t>
                </a:r>
                <a:r>
                  <a:rPr kumimoji="1" lang="en-US" altLang="ja-JP" dirty="0" smtClean="0"/>
                  <a:t>)</a:t>
                </a:r>
                <a:r>
                  <a:rPr kumimoji="1" lang="ja-JP" altLang="en-US" dirty="0" smtClean="0"/>
                  <a:t>の理論に基づいている。</a:t>
                </a:r>
                <a:endParaRPr kumimoji="1" lang="en-US" altLang="ja-JP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/>
                      </a:rPr>
                      <m:t>𝐾</m:t>
                    </m:r>
                    <m:r>
                      <a:rPr lang="en-US" altLang="ja-JP" i="1" dirty="0" smtClean="0">
                        <a:latin typeface="Cambria Math"/>
                      </a:rPr>
                      <m:t>(</m:t>
                    </m:r>
                    <m:r>
                      <a:rPr lang="en-US" altLang="ja-JP" i="1" dirty="0" smtClean="0">
                        <a:latin typeface="Cambria Math"/>
                      </a:rPr>
                      <m:t>𝑥</m:t>
                    </m:r>
                    <m:r>
                      <a:rPr lang="en-US" altLang="ja-JP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ja-JP" altLang="en-US" dirty="0" smtClean="0"/>
                  <a:t>　   </a:t>
                </a:r>
                <a:r>
                  <a:rPr lang="en-US" altLang="ja-JP" dirty="0" smtClean="0"/>
                  <a:t>: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ja-JP" altLang="en-US" dirty="0" smtClean="0"/>
                  <a:t>を究極に圧縮したときの長さ</a:t>
                </a:r>
                <a:r>
                  <a:rPr lang="en-US" altLang="ja-JP" dirty="0" smtClean="0"/>
                  <a:t>(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/>
                      </a:rPr>
                      <m:t>𝐶</m:t>
                    </m:r>
                    <m:r>
                      <a:rPr lang="en-US" altLang="ja-JP" i="1" dirty="0" smtClean="0">
                        <a:latin typeface="Cambria Math"/>
                      </a:rPr>
                      <m:t>(</m:t>
                    </m:r>
                    <m:r>
                      <a:rPr lang="en-US" altLang="ja-JP" i="1" dirty="0" smtClean="0">
                        <a:latin typeface="Cambria Math"/>
                      </a:rPr>
                      <m:t>𝑥</m:t>
                    </m:r>
                    <m:r>
                      <a:rPr lang="en-US" altLang="ja-JP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ja-JP" altLang="en-US" dirty="0" err="1" smtClean="0"/>
                  <a:t>で近</a:t>
                </a:r>
                <a:r>
                  <a:rPr lang="ja-JP" altLang="en-US" dirty="0" smtClean="0"/>
                  <a:t>似</a:t>
                </a:r>
                <a:r>
                  <a:rPr lang="en-US" altLang="ja-JP" dirty="0" smtClean="0"/>
                  <a:t>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kumimoji="1" lang="en-US" altLang="ja-JP" i="1" dirty="0" smtClean="0">
                        <a:latin typeface="Cambria Math"/>
                      </a:rPr>
                      <m:t>𝐾</m:t>
                    </m:r>
                    <m:r>
                      <a:rPr kumimoji="1" lang="en-US" altLang="ja-JP" i="1" dirty="0" smtClean="0">
                        <a:latin typeface="Cambria Math"/>
                      </a:rPr>
                      <m:t>(</m:t>
                    </m:r>
                    <m:r>
                      <a:rPr kumimoji="1" lang="en-US" altLang="ja-JP" i="1" dirty="0" err="1" smtClean="0">
                        <a:latin typeface="Cambria Math"/>
                      </a:rPr>
                      <m:t>𝑥</m:t>
                    </m:r>
                    <m:r>
                      <a:rPr kumimoji="1" lang="en-US" altLang="ja-JP" i="1" dirty="0" err="1" smtClean="0">
                        <a:latin typeface="Cambria Math"/>
                      </a:rPr>
                      <m:t>|</m:t>
                    </m:r>
                    <m:r>
                      <a:rPr kumimoji="1" lang="en-US" altLang="ja-JP" i="1" dirty="0" err="1" smtClean="0">
                        <a:latin typeface="Cambria Math"/>
                      </a:rPr>
                      <m:t>𝑦</m:t>
                    </m:r>
                    <m:r>
                      <a:rPr kumimoji="1" lang="en-US" altLang="ja-JP" i="1" dirty="0" smtClean="0">
                        <a:latin typeface="Cambria Math"/>
                      </a:rPr>
                      <m:t>)   </m:t>
                    </m:r>
                  </m:oMath>
                </a14:m>
                <a:r>
                  <a:rPr kumimoji="1" lang="en-US" altLang="ja-JP" dirty="0" smtClean="0"/>
                  <a:t>:</a:t>
                </a:r>
                <a14:m>
                  <m:oMath xmlns:m="http://schemas.openxmlformats.org/officeDocument/2006/math">
                    <m:r>
                      <a:rPr kumimoji="1" lang="en-US" altLang="ja-JP" i="1" dirty="0" smtClean="0">
                        <a:latin typeface="Cambria Math"/>
                      </a:rPr>
                      <m:t>𝑦</m:t>
                    </m:r>
                  </m:oMath>
                </a14:m>
                <a:r>
                  <a:rPr kumimoji="1" lang="ja-JP" altLang="en-US" dirty="0" smtClean="0"/>
                  <a:t>を補助情報として</a:t>
                </a:r>
                <a14:m>
                  <m:oMath xmlns:m="http://schemas.openxmlformats.org/officeDocument/2006/math">
                    <m:r>
                      <a:rPr kumimoji="1" lang="en-US" altLang="ja-JP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kumimoji="1" lang="ja-JP" altLang="en-US" dirty="0" smtClean="0"/>
                  <a:t>を究極に圧縮したときの長さ</a:t>
                </a:r>
                <a:endParaRPr kumimoji="1" lang="en-US" altLang="ja-JP" dirty="0" smtClean="0"/>
              </a:p>
              <a:p>
                <a:pPr lvl="1"/>
                <a:endParaRPr lang="en-US" altLang="ja-JP" dirty="0"/>
              </a:p>
              <a:p>
                <a:pPr lvl="1"/>
                <a:endParaRPr kumimoji="1" lang="en-US" altLang="ja-JP" dirty="0" smtClean="0"/>
              </a:p>
              <a:p>
                <a:pPr lvl="1"/>
                <a:endParaRPr lang="en-US" altLang="ja-JP" dirty="0"/>
              </a:p>
              <a:p>
                <a:pPr lvl="1"/>
                <a:endParaRPr kumimoji="1" lang="en-US" altLang="ja-JP" dirty="0" smtClean="0"/>
              </a:p>
              <a:p>
                <a:pPr lvl="1"/>
                <a:endParaRPr kumimoji="1" lang="en-US" altLang="ja-JP" dirty="0" smtClean="0"/>
              </a:p>
              <a:p>
                <a:pPr lvl="1"/>
                <a:endParaRPr kumimoji="1" lang="en-US" altLang="ja-JP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 l="-1388" t="-193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/>
          <p:cNvGrpSpPr/>
          <p:nvPr/>
        </p:nvGrpSpPr>
        <p:grpSpPr>
          <a:xfrm>
            <a:off x="5292082" y="3780696"/>
            <a:ext cx="3111815" cy="2411086"/>
            <a:chOff x="3355993" y="239818"/>
            <a:chExt cx="5287107" cy="372622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テキスト ボックス 6"/>
                <p:cNvSpPr txBox="1"/>
                <p:nvPr/>
              </p:nvSpPr>
              <p:spPr>
                <a:xfrm>
                  <a:off x="7085625" y="1717047"/>
                  <a:ext cx="1008112" cy="5707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b="0" i="1" smtClean="0">
                            <a:latin typeface="Cambria Math"/>
                          </a:rPr>
                          <m:t>𝐾</m:t>
                        </m:r>
                        <m:r>
                          <a:rPr kumimoji="1" lang="en-US" altLang="ja-JP" b="0" i="1" smtClean="0">
                            <a:latin typeface="Cambria Math"/>
                          </a:rPr>
                          <m:t>(</m:t>
                        </m:r>
                        <m:r>
                          <a:rPr kumimoji="1" lang="en-US" altLang="ja-JP" b="0" i="1" smtClean="0">
                            <a:latin typeface="Cambria Math"/>
                          </a:rPr>
                          <m:t>𝑦</m:t>
                        </m:r>
                        <m:r>
                          <a:rPr kumimoji="1" lang="en-US" altLang="ja-JP" b="0" i="1" smtClean="0">
                            <a:latin typeface="Cambria Math"/>
                          </a:rPr>
                          <m:t>|</m:t>
                        </m:r>
                        <m:r>
                          <a:rPr kumimoji="1" lang="en-US" altLang="ja-JP" b="0" i="1" smtClean="0">
                            <a:latin typeface="Cambria Math"/>
                          </a:rPr>
                          <m:t>𝑥</m:t>
                        </m:r>
                        <m:r>
                          <a:rPr kumimoji="1" lang="en-US" altLang="ja-JP" b="0" i="1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kumimoji="1" lang="ja-JP" altLang="en-US" dirty="0"/>
                </a:p>
              </p:txBody>
            </p:sp>
          </mc:Choice>
          <mc:Fallback xmlns="">
            <p:sp>
              <p:nvSpPr>
                <p:cNvPr id="7" name="テキスト ボックス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85623" y="1717045"/>
                  <a:ext cx="1008112" cy="570786"/>
                </a:xfrm>
                <a:prstGeom prst="rect">
                  <a:avLst/>
                </a:prstGeom>
                <a:blipFill rotWithShape="1">
                  <a:blip r:embed="rId4" cstate="print"/>
                  <a:stretch>
                    <a:fillRect r="-51020" b="-14754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8" name="グループ化 7"/>
            <p:cNvGrpSpPr/>
            <p:nvPr/>
          </p:nvGrpSpPr>
          <p:grpSpPr>
            <a:xfrm>
              <a:off x="3355993" y="239818"/>
              <a:ext cx="5287107" cy="3726223"/>
              <a:chOff x="2634374" y="1970474"/>
              <a:chExt cx="6111075" cy="4310728"/>
            </a:xfrm>
          </p:grpSpPr>
          <p:sp>
            <p:nvSpPr>
              <p:cNvPr id="10" name="円/楕円 9"/>
              <p:cNvSpPr/>
              <p:nvPr/>
            </p:nvSpPr>
            <p:spPr>
              <a:xfrm>
                <a:off x="5145047" y="2032730"/>
                <a:ext cx="3600402" cy="4248472"/>
              </a:xfrm>
              <a:prstGeom prst="ellipse">
                <a:avLst/>
              </a:prstGeom>
              <a:solidFill>
                <a:srgbClr val="C00000">
                  <a:alpha val="3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円/楕円 10"/>
              <p:cNvSpPr/>
              <p:nvPr/>
            </p:nvSpPr>
            <p:spPr>
              <a:xfrm>
                <a:off x="2634374" y="1970474"/>
                <a:ext cx="3744416" cy="4310728"/>
              </a:xfrm>
              <a:prstGeom prst="ellipse">
                <a:avLst/>
              </a:prstGeom>
              <a:solidFill>
                <a:srgbClr val="00B0F0">
                  <a:alpha val="29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テキスト ボックス 8"/>
                <p:cNvSpPr txBox="1"/>
                <p:nvPr/>
              </p:nvSpPr>
              <p:spPr>
                <a:xfrm>
                  <a:off x="3624257" y="1752090"/>
                  <a:ext cx="1351512" cy="5707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b="0" i="1" smtClean="0">
                            <a:latin typeface="Cambria Math"/>
                          </a:rPr>
                          <m:t>𝐾</m:t>
                        </m:r>
                        <m:r>
                          <a:rPr kumimoji="1" lang="en-US" altLang="ja-JP" b="0" i="1" smtClean="0">
                            <a:latin typeface="Cambria Math"/>
                          </a:rPr>
                          <m:t>(</m:t>
                        </m:r>
                        <m:r>
                          <a:rPr kumimoji="1" lang="en-US" altLang="ja-JP" b="0" i="1" smtClean="0">
                            <a:latin typeface="Cambria Math"/>
                          </a:rPr>
                          <m:t>𝑥</m:t>
                        </m:r>
                        <m:r>
                          <a:rPr kumimoji="1" lang="en-US" altLang="ja-JP" b="0" i="1" smtClean="0">
                            <a:latin typeface="Cambria Math"/>
                          </a:rPr>
                          <m:t>|</m:t>
                        </m:r>
                        <m:r>
                          <a:rPr kumimoji="1" lang="en-US" altLang="ja-JP" b="0" i="1" smtClean="0">
                            <a:latin typeface="Cambria Math"/>
                          </a:rPr>
                          <m:t>𝑦</m:t>
                        </m:r>
                        <m:r>
                          <a:rPr kumimoji="1" lang="en-US" altLang="ja-JP" b="0" i="1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kumimoji="1" lang="ja-JP" altLang="en-US" dirty="0"/>
                </a:p>
              </p:txBody>
            </p:sp>
          </mc:Choice>
          <mc:Fallback xmlns="">
            <p:sp>
              <p:nvSpPr>
                <p:cNvPr id="9" name="テキスト ボックス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24255" y="1752090"/>
                  <a:ext cx="1351512" cy="570786"/>
                </a:xfrm>
                <a:prstGeom prst="rect">
                  <a:avLst/>
                </a:prstGeom>
                <a:blipFill rotWithShape="1">
                  <a:blip r:embed="rId5" cstate="print"/>
                  <a:stretch>
                    <a:fillRect r="-12977" b="-1666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5765170" y="3596029"/>
                <a:ext cx="7404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i="1" dirty="0" smtClean="0">
                          <a:latin typeface="Cambria Math"/>
                        </a:rPr>
                        <m:t>𝐾</m:t>
                      </m:r>
                      <m:r>
                        <a:rPr kumimoji="1" lang="en-US" altLang="ja-JP" i="1" dirty="0" smtClean="0">
                          <a:latin typeface="Cambria Math"/>
                        </a:rPr>
                        <m:t>(</m:t>
                      </m:r>
                      <m:r>
                        <a:rPr kumimoji="1" lang="en-US" altLang="ja-JP" i="1" dirty="0" smtClean="0">
                          <a:latin typeface="Cambria Math"/>
                        </a:rPr>
                        <m:t>𝑥</m:t>
                      </m:r>
                      <m:r>
                        <a:rPr kumimoji="1" lang="en-US" altLang="ja-JP" i="1" dirty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5168" y="3596029"/>
                <a:ext cx="740459" cy="369332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7150621" y="3596029"/>
                <a:ext cx="7438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i="1" dirty="0" smtClean="0">
                          <a:latin typeface="Cambria Math"/>
                        </a:rPr>
                        <m:t>𝐾</m:t>
                      </m:r>
                      <m:r>
                        <a:rPr kumimoji="1" lang="en-US" altLang="ja-JP" i="1" dirty="0" smtClean="0">
                          <a:latin typeface="Cambria Math"/>
                        </a:rPr>
                        <m:t>(</m:t>
                      </m:r>
                      <m:r>
                        <a:rPr kumimoji="1" lang="en-US" altLang="ja-JP" i="1" dirty="0" smtClean="0">
                          <a:latin typeface="Cambria Math"/>
                        </a:rPr>
                        <m:t>𝑦</m:t>
                      </m:r>
                      <m:r>
                        <a:rPr kumimoji="1" lang="en-US" altLang="ja-JP" i="1" dirty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0622" y="3596029"/>
                <a:ext cx="743858" cy="369332"/>
              </a:xfrm>
              <a:prstGeom prst="rect">
                <a:avLst/>
              </a:prstGeom>
              <a:blipFill rotWithShape="1">
                <a:blip r:embed="rId7" cstate="print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角丸四角形 13"/>
          <p:cNvSpPr/>
          <p:nvPr/>
        </p:nvSpPr>
        <p:spPr>
          <a:xfrm>
            <a:off x="6505627" y="4003662"/>
            <a:ext cx="788803" cy="2003453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矢印コネクタ 15"/>
          <p:cNvCxnSpPr>
            <a:endCxn id="14" idx="1"/>
          </p:cNvCxnSpPr>
          <p:nvPr/>
        </p:nvCxnSpPr>
        <p:spPr>
          <a:xfrm flipV="1">
            <a:off x="5004048" y="5005389"/>
            <a:ext cx="1501579" cy="1001726"/>
          </a:xfrm>
          <a:prstGeom prst="straightConnector1">
            <a:avLst/>
          </a:prstGeom>
          <a:ln w="381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1691682" y="6007116"/>
                <a:ext cx="344998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 smtClean="0"/>
                  <a:t>補助情報によって改善された部分</a:t>
                </a:r>
                <a:endParaRPr kumimoji="1" lang="en-US" altLang="ja-JP" dirty="0" smtClean="0"/>
              </a:p>
              <a:p>
                <a:r>
                  <a:rPr lang="en-US" altLang="ja-JP" dirty="0" smtClean="0"/>
                  <a:t>(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ja-JP" altLang="en-US" dirty="0" smtClean="0"/>
                  <a:t>と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/>
                      </a:rPr>
                      <m:t>𝑦</m:t>
                    </m:r>
                  </m:oMath>
                </a14:m>
                <a:r>
                  <a:rPr lang="ja-JP" altLang="en-US" dirty="0" smtClean="0"/>
                  <a:t>の似ているところ</a:t>
                </a:r>
                <a:r>
                  <a:rPr lang="en-US" altLang="ja-JP" dirty="0" smtClean="0"/>
                  <a:t>)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6007115"/>
                <a:ext cx="3449983" cy="646331"/>
              </a:xfrm>
              <a:prstGeom prst="rect">
                <a:avLst/>
              </a:prstGeom>
              <a:blipFill rotWithShape="1">
                <a:blip r:embed="rId8" cstate="print"/>
                <a:stretch>
                  <a:fillRect l="-1593" t="-6604" r="-1062" b="-1415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角丸四角形 21"/>
          <p:cNvSpPr/>
          <p:nvPr/>
        </p:nvSpPr>
        <p:spPr>
          <a:xfrm>
            <a:off x="5449970" y="4581129"/>
            <a:ext cx="922231" cy="72008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矢印コネクタ 23"/>
          <p:cNvCxnSpPr>
            <a:stCxn id="31" idx="3"/>
            <a:endCxn id="9" idx="1"/>
          </p:cNvCxnSpPr>
          <p:nvPr/>
        </p:nvCxnSpPr>
        <p:spPr>
          <a:xfrm>
            <a:off x="3995936" y="4312122"/>
            <a:ext cx="1454037" cy="631769"/>
          </a:xfrm>
          <a:prstGeom prst="straightConnector1">
            <a:avLst/>
          </a:prstGeom>
          <a:ln w="38100">
            <a:solidFill>
              <a:srgbClr val="0070C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角丸四角形 24"/>
          <p:cNvSpPr/>
          <p:nvPr/>
        </p:nvSpPr>
        <p:spPr>
          <a:xfrm>
            <a:off x="7433366" y="4583851"/>
            <a:ext cx="922231" cy="72008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6" name="直線矢印コネクタ 25"/>
          <p:cNvCxnSpPr>
            <a:stCxn id="31" idx="3"/>
            <a:endCxn id="25" idx="1"/>
          </p:cNvCxnSpPr>
          <p:nvPr/>
        </p:nvCxnSpPr>
        <p:spPr>
          <a:xfrm>
            <a:off x="3995936" y="4312122"/>
            <a:ext cx="3437430" cy="631769"/>
          </a:xfrm>
          <a:prstGeom prst="straightConnector1">
            <a:avLst/>
          </a:prstGeom>
          <a:ln w="38100">
            <a:solidFill>
              <a:srgbClr val="0070C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/>
              <p:cNvSpPr txBox="1"/>
              <p:nvPr/>
            </p:nvSpPr>
            <p:spPr>
              <a:xfrm>
                <a:off x="1071765" y="3988956"/>
                <a:ext cx="2924171" cy="646331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kumimoji="1" lang="ja-JP" altLang="en-US" dirty="0" smtClean="0"/>
                  <a:t>と</a:t>
                </a:r>
                <a14:m>
                  <m:oMath xmlns:m="http://schemas.openxmlformats.org/officeDocument/2006/math">
                    <m:r>
                      <a:rPr kumimoji="1" lang="en-US" altLang="ja-JP" i="1" dirty="0" smtClean="0">
                        <a:latin typeface="Cambria Math"/>
                      </a:rPr>
                      <m:t>𝑦</m:t>
                    </m:r>
                  </m:oMath>
                </a14:m>
                <a:r>
                  <a:rPr kumimoji="1" lang="ja-JP" altLang="en-US" dirty="0" smtClean="0"/>
                  <a:t>の似ていないところ</a:t>
                </a:r>
                <a:endParaRPr kumimoji="1" lang="en-US" altLang="ja-JP" dirty="0" smtClean="0"/>
              </a:p>
              <a:p>
                <a:r>
                  <a:rPr lang="ja-JP" altLang="en-US" dirty="0" smtClean="0"/>
                  <a:t>→距離に使う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1" name="テキスト ボックス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765" y="3988956"/>
                <a:ext cx="2924171" cy="646331"/>
              </a:xfrm>
              <a:prstGeom prst="rect">
                <a:avLst/>
              </a:prstGeom>
              <a:blipFill rotWithShape="1">
                <a:blip r:embed="rId9"/>
                <a:stretch>
                  <a:fillRect l="-1235" t="-4464" b="-11607"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783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Autofit/>
          </a:bodyPr>
          <a:lstStyle/>
          <a:p>
            <a:r>
              <a:rPr kumimoji="1" lang="ja-JP" altLang="en-US" sz="4800" dirty="0" smtClean="0"/>
              <a:t>フローチャート</a:t>
            </a:r>
            <a:endParaRPr kumimoji="1" lang="ja-JP" alt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 2"/>
              <p:cNvSpPr>
                <a:spLocks noGrp="1"/>
              </p:cNvSpPr>
              <p:nvPr>
                <p:ph sz="half" idx="4294967295"/>
              </p:nvPr>
            </p:nvSpPr>
            <p:spPr>
              <a:xfrm>
                <a:off x="457200" y="1340768"/>
                <a:ext cx="4038600" cy="5291792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kumimoji="1" lang="ja-JP" altLang="en-US" sz="2400" dirty="0" smtClean="0"/>
                  <a:t>ランダム二分木生成</a:t>
                </a:r>
                <a:endParaRPr kumimoji="1" lang="en-US" altLang="ja-JP" sz="2400" dirty="0" smtClean="0"/>
              </a:p>
              <a:p>
                <a:pPr marL="0" indent="0" algn="ctr">
                  <a:buNone/>
                </a:pPr>
                <a:endParaRPr lang="en-US" altLang="ja-JP" sz="24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altLang="ja-JP" sz="2400" i="1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altLang="ja-JP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sz="2400" i="1">
                            <a:latin typeface="Cambria Math"/>
                          </a:rPr>
                          <m:t>𝑇</m:t>
                        </m:r>
                      </m:e>
                    </m:d>
                  </m:oMath>
                </a14:m>
                <a:r>
                  <a:rPr kumimoji="1" lang="ja-JP" altLang="en-US" sz="2400" dirty="0" smtClean="0"/>
                  <a:t>の値計算</a:t>
                </a:r>
                <a:endParaRPr kumimoji="1" lang="en-US" altLang="ja-JP" sz="2400" dirty="0" smtClean="0"/>
              </a:p>
              <a:p>
                <a:pPr marL="0" indent="0" algn="ctr">
                  <a:buNone/>
                </a:pPr>
                <a:endParaRPr lang="en-US" altLang="ja-JP" sz="2400" dirty="0" smtClean="0"/>
              </a:p>
              <a:p>
                <a:pPr marL="0" indent="0" algn="ctr">
                  <a:buNone/>
                </a:pPr>
                <a:r>
                  <a:rPr lang="ja-JP" altLang="en-US" sz="1800" dirty="0" smtClean="0"/>
                  <a:t>以下の操作からランダムに選ぶ</a:t>
                </a:r>
                <a:endParaRPr lang="en-US" altLang="ja-JP" sz="1800" dirty="0"/>
              </a:p>
              <a:p>
                <a:pPr marL="0" indent="0" algn="ctr">
                  <a:buNone/>
                </a:pPr>
                <a:r>
                  <a:rPr kumimoji="1" lang="en-US" altLang="ja-JP" sz="2400" dirty="0" err="1" smtClean="0"/>
                  <a:t>leaf_swap</a:t>
                </a:r>
                <a:endParaRPr kumimoji="1" lang="en-US" altLang="ja-JP" sz="2400" dirty="0" smtClean="0"/>
              </a:p>
              <a:p>
                <a:pPr marL="0" indent="0" algn="ctr">
                  <a:buNone/>
                </a:pPr>
                <a:r>
                  <a:rPr lang="en-US" altLang="ja-JP" sz="2400" dirty="0" err="1" smtClean="0"/>
                  <a:t>subtree_swap</a:t>
                </a:r>
                <a:endParaRPr lang="en-US" altLang="ja-JP" sz="2400" dirty="0" smtClean="0"/>
              </a:p>
              <a:p>
                <a:pPr marL="0" indent="0" algn="ctr">
                  <a:buNone/>
                </a:pPr>
                <a:r>
                  <a:rPr lang="en-US" altLang="ja-JP" sz="2400" dirty="0" smtClean="0"/>
                  <a:t>transfer</a:t>
                </a:r>
              </a:p>
              <a:p>
                <a:pPr marL="0" indent="0" algn="ctr">
                  <a:buNone/>
                </a:pPr>
                <a:r>
                  <a:rPr lang="en-US" altLang="ja-JP" sz="1800" dirty="0" smtClean="0"/>
                  <a:t>k</a:t>
                </a:r>
                <a:r>
                  <a:rPr lang="ja-JP" altLang="en-US" sz="1800" dirty="0" smtClean="0"/>
                  <a:t>回</a:t>
                </a:r>
                <a:r>
                  <a:rPr lang="ja-JP" altLang="en-US" sz="1800" dirty="0"/>
                  <a:t>繰り返す</a:t>
                </a:r>
                <a:endParaRPr lang="en-US" altLang="ja-JP" sz="1800" dirty="0" smtClean="0"/>
              </a:p>
              <a:p>
                <a:pPr marL="0" indent="0" algn="ctr">
                  <a:buNone/>
                </a:pPr>
                <a:endParaRPr kumimoji="1" lang="en-US" altLang="ja-JP" sz="24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altLang="ja-JP" sz="2400" i="1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altLang="ja-JP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sz="2400" i="1">
                            <a:latin typeface="Cambria Math"/>
                          </a:rPr>
                          <m:t>𝑇</m:t>
                        </m:r>
                        <m:r>
                          <a:rPr lang="en-US" altLang="ja-JP" sz="2400" b="0" i="1" smtClean="0">
                            <a:latin typeface="Cambria Math"/>
                          </a:rPr>
                          <m:t>′</m:t>
                        </m:r>
                      </m:e>
                    </m:d>
                  </m:oMath>
                </a14:m>
                <a:r>
                  <a:rPr kumimoji="1" lang="ja-JP" altLang="en-US" sz="2400" dirty="0" smtClean="0"/>
                  <a:t>の値計算</a:t>
                </a:r>
                <a:endParaRPr kumimoji="1" lang="ja-JP" altLang="en-US" sz="2400" dirty="0"/>
              </a:p>
            </p:txBody>
          </p:sp>
        </mc:Choice>
        <mc:Fallback xmlns=""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340768"/>
                <a:ext cx="4038600" cy="5291792"/>
              </a:xfrm>
              <a:blipFill rotWithShape="1">
                <a:blip r:embed="rId2" cstate="print"/>
                <a:stretch>
                  <a:fillRect t="-12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3"/>
          <p:cNvSpPr>
            <a:spLocks noGrp="1"/>
          </p:cNvSpPr>
          <p:nvPr>
            <p:ph sz="half" idx="4294967295"/>
          </p:nvPr>
        </p:nvSpPr>
        <p:spPr>
          <a:xfrm>
            <a:off x="4648200" y="1340768"/>
            <a:ext cx="4038600" cy="5291792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0" name="角丸四角形 39"/>
          <p:cNvSpPr/>
          <p:nvPr/>
        </p:nvSpPr>
        <p:spPr>
          <a:xfrm>
            <a:off x="1115616" y="1384266"/>
            <a:ext cx="2808312" cy="41420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角丸四角形 40"/>
          <p:cNvSpPr/>
          <p:nvPr/>
        </p:nvSpPr>
        <p:spPr>
          <a:xfrm>
            <a:off x="1115616" y="2204078"/>
            <a:ext cx="2808312" cy="43787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角丸四角形 41"/>
          <p:cNvSpPr/>
          <p:nvPr/>
        </p:nvSpPr>
        <p:spPr>
          <a:xfrm>
            <a:off x="827584" y="2999258"/>
            <a:ext cx="3240360" cy="212591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1115616" y="5524881"/>
            <a:ext cx="2808312" cy="45388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下矢印 43"/>
          <p:cNvSpPr/>
          <p:nvPr/>
        </p:nvSpPr>
        <p:spPr>
          <a:xfrm>
            <a:off x="2303748" y="1798469"/>
            <a:ext cx="288032" cy="40560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下矢印 44"/>
          <p:cNvSpPr/>
          <p:nvPr/>
        </p:nvSpPr>
        <p:spPr>
          <a:xfrm>
            <a:off x="2303748" y="2634551"/>
            <a:ext cx="288032" cy="358497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下矢印 45"/>
          <p:cNvSpPr/>
          <p:nvPr/>
        </p:nvSpPr>
        <p:spPr>
          <a:xfrm>
            <a:off x="2339752" y="5118329"/>
            <a:ext cx="288032" cy="40560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4" name="直線コネクタ 53"/>
          <p:cNvCxnSpPr>
            <a:stCxn id="43" idx="3"/>
          </p:cNvCxnSpPr>
          <p:nvPr/>
        </p:nvCxnSpPr>
        <p:spPr>
          <a:xfrm flipV="1">
            <a:off x="3923928" y="5731983"/>
            <a:ext cx="360040" cy="1983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 flipV="1">
            <a:off x="4283968" y="2854894"/>
            <a:ext cx="0" cy="287709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>
            <a:endCxn id="45" idx="3"/>
          </p:cNvCxnSpPr>
          <p:nvPr/>
        </p:nvCxnSpPr>
        <p:spPr>
          <a:xfrm flipH="1" flipV="1">
            <a:off x="2591781" y="2849031"/>
            <a:ext cx="1692188" cy="5862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>
            <a:stCxn id="42" idx="1"/>
          </p:cNvCxnSpPr>
          <p:nvPr/>
        </p:nvCxnSpPr>
        <p:spPr>
          <a:xfrm flipH="1" flipV="1">
            <a:off x="611560" y="4062214"/>
            <a:ext cx="216024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flipV="1">
            <a:off x="611560" y="2854893"/>
            <a:ext cx="0" cy="118490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>
            <a:endCxn id="45" idx="1"/>
          </p:cNvCxnSpPr>
          <p:nvPr/>
        </p:nvCxnSpPr>
        <p:spPr>
          <a:xfrm>
            <a:off x="611561" y="2849031"/>
            <a:ext cx="16921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グループ化 46"/>
          <p:cNvGrpSpPr/>
          <p:nvPr/>
        </p:nvGrpSpPr>
        <p:grpSpPr>
          <a:xfrm>
            <a:off x="5193593" y="1108631"/>
            <a:ext cx="2754985" cy="5059096"/>
            <a:chOff x="5498941" y="1698743"/>
            <a:chExt cx="2754985" cy="4673041"/>
          </a:xfrm>
        </p:grpSpPr>
        <p:sp>
          <p:nvSpPr>
            <p:cNvPr id="50" name="円/楕円 49"/>
            <p:cNvSpPr/>
            <p:nvPr/>
          </p:nvSpPr>
          <p:spPr>
            <a:xfrm>
              <a:off x="7893886" y="3400226"/>
              <a:ext cx="360040" cy="43254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円/楕円 50"/>
            <p:cNvSpPr/>
            <p:nvPr/>
          </p:nvSpPr>
          <p:spPr>
            <a:xfrm>
              <a:off x="5610737" y="5760895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円/楕円 51"/>
            <p:cNvSpPr/>
            <p:nvPr/>
          </p:nvSpPr>
          <p:spPr>
            <a:xfrm>
              <a:off x="7459805" y="1698743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円/楕円 52"/>
            <p:cNvSpPr/>
            <p:nvPr/>
          </p:nvSpPr>
          <p:spPr>
            <a:xfrm>
              <a:off x="7768540" y="5939736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円/楕円 54"/>
            <p:cNvSpPr/>
            <p:nvPr/>
          </p:nvSpPr>
          <p:spPr>
            <a:xfrm>
              <a:off x="5498941" y="1927293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57" name="円/楕円 56"/>
            <p:cNvSpPr/>
            <p:nvPr/>
          </p:nvSpPr>
          <p:spPr>
            <a:xfrm>
              <a:off x="6690370" y="5213190"/>
              <a:ext cx="144016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円/楕円 58"/>
            <p:cNvSpPr/>
            <p:nvPr/>
          </p:nvSpPr>
          <p:spPr>
            <a:xfrm>
              <a:off x="7082599" y="4038878"/>
              <a:ext cx="144016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円/楕円 59"/>
            <p:cNvSpPr/>
            <p:nvPr/>
          </p:nvSpPr>
          <p:spPr>
            <a:xfrm>
              <a:off x="6566964" y="2701308"/>
              <a:ext cx="144016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円/楕円 60"/>
            <p:cNvSpPr/>
            <p:nvPr/>
          </p:nvSpPr>
          <p:spPr>
            <a:xfrm>
              <a:off x="6373491" y="3910512"/>
              <a:ext cx="144016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2" name="直線コネクタ 61"/>
            <p:cNvCxnSpPr>
              <a:stCxn id="53" idx="1"/>
              <a:endCxn id="57" idx="6"/>
            </p:cNvCxnSpPr>
            <p:nvPr/>
          </p:nvCxnSpPr>
          <p:spPr>
            <a:xfrm flipH="1" flipV="1">
              <a:off x="6834386" y="5321202"/>
              <a:ext cx="986881" cy="68180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>
              <a:stCxn id="57" idx="2"/>
              <a:endCxn id="51" idx="7"/>
            </p:cNvCxnSpPr>
            <p:nvPr/>
          </p:nvCxnSpPr>
          <p:spPr>
            <a:xfrm flipH="1">
              <a:off x="5918050" y="5321202"/>
              <a:ext cx="772320" cy="50296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>
              <a:stCxn id="61" idx="6"/>
              <a:endCxn id="59" idx="2"/>
            </p:cNvCxnSpPr>
            <p:nvPr/>
          </p:nvCxnSpPr>
          <p:spPr>
            <a:xfrm>
              <a:off x="6517507" y="4018523"/>
              <a:ext cx="565092" cy="12836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/>
            <p:cNvCxnSpPr>
              <a:stCxn id="52" idx="3"/>
              <a:endCxn id="60" idx="6"/>
            </p:cNvCxnSpPr>
            <p:nvPr/>
          </p:nvCxnSpPr>
          <p:spPr>
            <a:xfrm flipH="1">
              <a:off x="6710980" y="2067519"/>
              <a:ext cx="801552" cy="741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>
              <a:stCxn id="57" idx="0"/>
              <a:endCxn id="61" idx="4"/>
            </p:cNvCxnSpPr>
            <p:nvPr/>
          </p:nvCxnSpPr>
          <p:spPr>
            <a:xfrm flipH="1" flipV="1">
              <a:off x="6445499" y="4126535"/>
              <a:ext cx="316879" cy="108665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>
              <a:stCxn id="60" idx="2"/>
              <a:endCxn id="55" idx="5"/>
            </p:cNvCxnSpPr>
            <p:nvPr/>
          </p:nvCxnSpPr>
          <p:spPr>
            <a:xfrm flipH="1" flipV="1">
              <a:off x="5806254" y="2296069"/>
              <a:ext cx="760710" cy="5132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>
              <a:stCxn id="60" idx="4"/>
              <a:endCxn id="61" idx="0"/>
            </p:cNvCxnSpPr>
            <p:nvPr/>
          </p:nvCxnSpPr>
          <p:spPr>
            <a:xfrm flipH="1">
              <a:off x="6445499" y="2917331"/>
              <a:ext cx="193473" cy="9931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>
              <a:stCxn id="59" idx="7"/>
              <a:endCxn id="50" idx="2"/>
            </p:cNvCxnSpPr>
            <p:nvPr/>
          </p:nvCxnSpPr>
          <p:spPr>
            <a:xfrm flipV="1">
              <a:off x="7205524" y="3616499"/>
              <a:ext cx="688362" cy="45401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>
              <a:stCxn id="79" idx="1"/>
              <a:endCxn id="59" idx="5"/>
            </p:cNvCxnSpPr>
            <p:nvPr/>
          </p:nvCxnSpPr>
          <p:spPr>
            <a:xfrm flipH="1" flipV="1">
              <a:off x="7205524" y="4223266"/>
              <a:ext cx="724502" cy="6482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テキスト ボックス 73"/>
            <p:cNvSpPr txBox="1"/>
            <p:nvPr/>
          </p:nvSpPr>
          <p:spPr>
            <a:xfrm>
              <a:off x="5610737" y="5823611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/>
                <a:t>１</a:t>
              </a:r>
              <a:endParaRPr kumimoji="1" lang="ja-JP" altLang="en-US" b="1" dirty="0"/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7780037" y="6012571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 smtClean="0"/>
                <a:t>2</a:t>
              </a:r>
              <a:endParaRPr kumimoji="1" lang="ja-JP" altLang="en-US" b="1" dirty="0"/>
            </a:p>
          </p:txBody>
        </p:sp>
        <p:sp>
          <p:nvSpPr>
            <p:cNvPr id="76" name="テキスト ボックス 75"/>
            <p:cNvSpPr txBox="1"/>
            <p:nvPr/>
          </p:nvSpPr>
          <p:spPr>
            <a:xfrm>
              <a:off x="7478177" y="1742627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4</a:t>
              </a:r>
              <a:endParaRPr kumimoji="1" lang="ja-JP" altLang="en-US" b="1" dirty="0"/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7906389" y="3454035"/>
              <a:ext cx="301860" cy="34114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5</a:t>
              </a:r>
              <a:endParaRPr kumimoji="1" lang="ja-JP" altLang="en-US" b="1" dirty="0"/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5498941" y="1967400"/>
              <a:ext cx="301860" cy="341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6</a:t>
              </a:r>
              <a:endParaRPr kumimoji="1" lang="ja-JP" altLang="en-US" b="1" dirty="0"/>
            </a:p>
          </p:txBody>
        </p:sp>
        <p:sp>
          <p:nvSpPr>
            <p:cNvPr id="79" name="円/楕円 78"/>
            <p:cNvSpPr/>
            <p:nvPr/>
          </p:nvSpPr>
          <p:spPr>
            <a:xfrm>
              <a:off x="7877299" y="4808265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テキスト ボックス 79"/>
            <p:cNvSpPr txBox="1"/>
            <p:nvPr/>
          </p:nvSpPr>
          <p:spPr>
            <a:xfrm>
              <a:off x="7889967" y="4816411"/>
              <a:ext cx="301860" cy="34114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3</a:t>
              </a:r>
              <a:endParaRPr kumimoji="1" lang="ja-JP" alt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45692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800" dirty="0"/>
              <a:t>まとめ</a:t>
            </a:r>
            <a:endParaRPr kumimoji="1" lang="ja-JP" altLang="en-US" sz="4800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4</a:t>
            </a:r>
            <a:r>
              <a:rPr kumimoji="1" lang="ja-JP" altLang="en-US" dirty="0" smtClean="0"/>
              <a:t>点法の実装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4</a:t>
            </a:r>
            <a:r>
              <a:rPr kumimoji="1" lang="ja-JP" altLang="en-US" dirty="0" smtClean="0"/>
              <a:t>点条件をもとにした目的関数を定義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ヒューリスティクスを用いた近似</a:t>
            </a:r>
            <a:endParaRPr lang="en-US" altLang="ja-JP" dirty="0" smtClean="0"/>
          </a:p>
          <a:p>
            <a:pPr marL="457200" lvl="1" indent="0">
              <a:buNone/>
            </a:pPr>
            <a:endParaRPr lang="en-US" altLang="ja-JP" dirty="0" smtClean="0"/>
          </a:p>
          <a:p>
            <a:pPr marL="514350" indent="-457200"/>
            <a:r>
              <a:rPr lang="ja-JP" altLang="en-US" dirty="0" smtClean="0"/>
              <a:t>課題</a:t>
            </a:r>
            <a:endParaRPr lang="en-US" altLang="ja-JP" dirty="0" smtClean="0"/>
          </a:p>
          <a:p>
            <a:pPr marL="914400" lvl="1" indent="-457200"/>
            <a:r>
              <a:rPr lang="ja-JP" altLang="en-US" dirty="0" smtClean="0"/>
              <a:t>高性能なアルゴリズム</a:t>
            </a:r>
            <a:endParaRPr lang="en-US" altLang="ja-JP" dirty="0" smtClean="0"/>
          </a:p>
          <a:p>
            <a:pPr marL="1314450" lvl="2" indent="-457200"/>
            <a:r>
              <a:rPr lang="ja-JP" altLang="en-US" dirty="0" smtClean="0"/>
              <a:t>コスト計算の効率化</a:t>
            </a:r>
            <a:endParaRPr lang="en-US" altLang="ja-JP" dirty="0" smtClean="0"/>
          </a:p>
          <a:p>
            <a:pPr marL="1314450" lvl="2" indent="-457200"/>
            <a:r>
              <a:rPr lang="ja-JP" altLang="en-US" dirty="0" smtClean="0"/>
              <a:t>移動戦略の考案</a:t>
            </a:r>
            <a:endParaRPr lang="en-US" altLang="ja-JP" dirty="0" smtClean="0"/>
          </a:p>
          <a:p>
            <a:pPr marL="1314450" lvl="2" indent="-457200"/>
            <a:r>
              <a:rPr lang="ja-JP" altLang="en-US" dirty="0" smtClean="0"/>
              <a:t>近似アルゴリズムの考案</a:t>
            </a: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045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412776"/>
                <a:ext cx="8496944" cy="525658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kumimoji="1" lang="en-US" altLang="ja-JP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altLang="ja-JP" sz="2800" b="1" i="1">
                        <a:latin typeface="Cambria Math"/>
                      </a:rPr>
                      <m:t>𝑵𝑪𝑫</m:t>
                    </m:r>
                    <m:d>
                      <m:dPr>
                        <m:ctrlPr>
                          <a:rPr lang="en-US" altLang="ja-JP" sz="28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sz="2800" b="1" i="1">
                            <a:latin typeface="Cambria Math"/>
                          </a:rPr>
                          <m:t>𝒙</m:t>
                        </m:r>
                        <m:r>
                          <a:rPr lang="en-US" altLang="ja-JP" sz="2800" b="1" i="1">
                            <a:latin typeface="Cambria Math"/>
                          </a:rPr>
                          <m:t>,</m:t>
                        </m:r>
                        <m:r>
                          <a:rPr lang="en-US" altLang="ja-JP" sz="2800" b="1" i="1">
                            <a:latin typeface="Cambria Math"/>
                          </a:rPr>
                          <m:t>𝒚</m:t>
                        </m:r>
                      </m:e>
                    </m:d>
                    <m:r>
                      <a:rPr lang="en-US" altLang="ja-JP" sz="2800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ja-JP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sz="2800" b="1" i="0" smtClean="0">
                            <a:latin typeface="Cambria Math"/>
                          </a:rPr>
                          <m:t>𝐦𝐚𝐱</m:t>
                        </m:r>
                        <m:r>
                          <a:rPr lang="en-US" altLang="ja-JP" sz="2800" b="1" i="1" smtClean="0">
                            <a:latin typeface="Cambria Math"/>
                          </a:rPr>
                          <m:t>{</m:t>
                        </m:r>
                        <m:r>
                          <a:rPr lang="en-US" altLang="ja-JP" sz="2800" b="1" i="1" smtClean="0">
                            <a:latin typeface="Cambria Math"/>
                          </a:rPr>
                          <m:t>𝑪</m:t>
                        </m:r>
                        <m:d>
                          <m:dPr>
                            <m:ctrlPr>
                              <a:rPr lang="en-US" altLang="ja-JP" sz="2800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ja-JP" sz="2800" b="1" i="1" smtClean="0">
                                <a:latin typeface="Cambria Math"/>
                              </a:rPr>
                              <m:t>𝒙</m:t>
                            </m:r>
                          </m:e>
                          <m:e>
                            <m:r>
                              <a:rPr lang="en-US" altLang="ja-JP" sz="2800" b="1" i="1" smtClean="0">
                                <a:latin typeface="Cambria Math"/>
                              </a:rPr>
                              <m:t>𝒚</m:t>
                            </m:r>
                          </m:e>
                        </m:d>
                        <m:r>
                          <a:rPr lang="en-US" altLang="ja-JP" sz="2800" b="1" i="1" smtClean="0">
                            <a:latin typeface="Cambria Math"/>
                          </a:rPr>
                          <m:t>, </m:t>
                        </m:r>
                        <m:r>
                          <a:rPr lang="en-US" altLang="ja-JP" sz="2800" b="1" i="1" smtClean="0">
                            <a:latin typeface="Cambria Math"/>
                          </a:rPr>
                          <m:t>𝑪</m:t>
                        </m:r>
                        <m:d>
                          <m:dPr>
                            <m:ctrlPr>
                              <a:rPr lang="en-US" altLang="ja-JP" sz="2800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ja-JP" sz="2800" b="1" i="1" smtClean="0">
                                <a:latin typeface="Cambria Math"/>
                              </a:rPr>
                              <m:t>𝒚</m:t>
                            </m:r>
                          </m:e>
                          <m:e>
                            <m:r>
                              <a:rPr lang="en-US" altLang="ja-JP" sz="2800" b="1" i="1" smtClean="0">
                                <a:latin typeface="Cambria Math"/>
                              </a:rPr>
                              <m:t>𝒙</m:t>
                            </m:r>
                          </m:e>
                        </m:d>
                        <m:r>
                          <a:rPr lang="en-US" altLang="ja-JP" sz="2800" b="1" i="1" smtClean="0">
                            <a:latin typeface="Cambria Math"/>
                          </a:rPr>
                          <m:t>}</m:t>
                        </m:r>
                      </m:num>
                      <m:den>
                        <m:r>
                          <a:rPr lang="en-US" altLang="ja-JP" sz="2800" b="1" i="0" smtClean="0">
                            <a:latin typeface="Cambria Math"/>
                          </a:rPr>
                          <m:t>𝐦𝐚𝐱</m:t>
                        </m:r>
                        <m:r>
                          <a:rPr lang="en-US" altLang="ja-JP" sz="2800" b="1" i="1" smtClean="0">
                            <a:latin typeface="Cambria Math"/>
                          </a:rPr>
                          <m:t>{</m:t>
                        </m:r>
                        <m:r>
                          <a:rPr lang="en-US" altLang="ja-JP" sz="2800" b="1" i="1" smtClean="0">
                            <a:latin typeface="Cambria Math"/>
                          </a:rPr>
                          <m:t>𝑪</m:t>
                        </m:r>
                        <m:d>
                          <m:dPr>
                            <m:ctrlPr>
                              <a:rPr lang="en-US" altLang="ja-JP" sz="2800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ja-JP" sz="2800" b="1" i="1" smtClean="0">
                                <a:latin typeface="Cambria Math"/>
                              </a:rPr>
                              <m:t>𝒙</m:t>
                            </m:r>
                          </m:e>
                        </m:d>
                        <m:r>
                          <a:rPr lang="en-US" altLang="ja-JP" sz="2800" b="1" i="1" smtClean="0">
                            <a:latin typeface="Cambria Math"/>
                          </a:rPr>
                          <m:t>,</m:t>
                        </m:r>
                        <m:r>
                          <a:rPr lang="en-US" altLang="ja-JP" sz="2800" b="1" i="1" smtClean="0">
                            <a:latin typeface="Cambria Math"/>
                          </a:rPr>
                          <m:t>𝑪</m:t>
                        </m:r>
                        <m:d>
                          <m:dPr>
                            <m:ctrlPr>
                              <a:rPr lang="en-US" altLang="ja-JP" sz="2800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ja-JP" sz="2800" b="1" i="1" smtClean="0">
                                <a:latin typeface="Cambria Math"/>
                              </a:rPr>
                              <m:t>𝒚</m:t>
                            </m:r>
                          </m:e>
                        </m:d>
                        <m:r>
                          <a:rPr lang="en-US" altLang="ja-JP" sz="2800" b="1" i="1" smtClean="0">
                            <a:latin typeface="Cambria Math"/>
                          </a:rPr>
                          <m:t>}</m:t>
                        </m:r>
                      </m:den>
                    </m:f>
                    <m:r>
                      <a:rPr lang="en-US" altLang="ja-JP" sz="2800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ja-JP" sz="2800" b="1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sz="2800" b="1" i="1" dirty="0">
                            <a:latin typeface="Cambria Math"/>
                          </a:rPr>
                          <m:t>𝑪</m:t>
                        </m:r>
                        <m:d>
                          <m:dPr>
                            <m:ctrlPr>
                              <a:rPr lang="en-US" altLang="ja-JP" sz="2800" b="1" i="1" dirty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ja-JP" sz="2800" b="1" i="1" dirty="0">
                                <a:latin typeface="Cambria Math"/>
                              </a:rPr>
                              <m:t>𝒚𝒙</m:t>
                            </m:r>
                          </m:e>
                        </m:d>
                        <m:r>
                          <a:rPr lang="en-US" altLang="ja-JP" sz="2800" b="1" i="1" dirty="0">
                            <a:latin typeface="Cambria Math"/>
                          </a:rPr>
                          <m:t>−</m:t>
                        </m:r>
                        <m:r>
                          <a:rPr lang="en-US" altLang="ja-JP" sz="2800" b="1" dirty="0">
                            <a:latin typeface="Cambria Math"/>
                          </a:rPr>
                          <m:t>𝐦𝐢𝐧</m:t>
                        </m:r>
                        <m:r>
                          <a:rPr lang="en-US" altLang="ja-JP" sz="2800" b="1" i="1" dirty="0">
                            <a:latin typeface="Cambria Math"/>
                          </a:rPr>
                          <m:t>⁡{</m:t>
                        </m:r>
                        <m:r>
                          <a:rPr lang="en-US" altLang="ja-JP" sz="2800" b="1" i="1" dirty="0">
                            <a:latin typeface="Cambria Math"/>
                          </a:rPr>
                          <m:t>𝑪</m:t>
                        </m:r>
                        <m:d>
                          <m:dPr>
                            <m:ctrlPr>
                              <a:rPr lang="en-US" altLang="ja-JP" sz="2800" b="1" i="1" dirty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ja-JP" sz="2800" b="1" i="1" dirty="0">
                                <a:latin typeface="Cambria Math"/>
                              </a:rPr>
                              <m:t>𝒙</m:t>
                            </m:r>
                          </m:e>
                        </m:d>
                        <m:r>
                          <a:rPr lang="en-US" altLang="ja-JP" sz="2800" b="1" i="1" dirty="0">
                            <a:latin typeface="Cambria Math"/>
                          </a:rPr>
                          <m:t>,  </m:t>
                        </m:r>
                        <m:r>
                          <a:rPr lang="en-US" altLang="ja-JP" sz="2800" b="1" i="1" dirty="0">
                            <a:latin typeface="Cambria Math"/>
                          </a:rPr>
                          <m:t>𝑪</m:t>
                        </m:r>
                        <m:d>
                          <m:dPr>
                            <m:ctrlPr>
                              <a:rPr lang="en-US" altLang="ja-JP" sz="2800" b="1" i="1" dirty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ja-JP" sz="2800" b="1" i="1" dirty="0">
                                <a:latin typeface="Cambria Math"/>
                              </a:rPr>
                              <m:t>𝒚</m:t>
                            </m:r>
                          </m:e>
                        </m:d>
                        <m:r>
                          <a:rPr lang="en-US" altLang="ja-JP" sz="2800" b="1" i="1" dirty="0">
                            <a:latin typeface="Cambria Math"/>
                          </a:rPr>
                          <m:t>}</m:t>
                        </m:r>
                      </m:num>
                      <m:den>
                        <m:r>
                          <a:rPr lang="en-US" altLang="ja-JP" sz="2800" b="1" dirty="0">
                            <a:latin typeface="Cambria Math"/>
                          </a:rPr>
                          <m:t>𝐦𝐚𝐱</m:t>
                        </m:r>
                        <m:r>
                          <a:rPr lang="en-US" altLang="ja-JP" sz="2800" b="1" i="1" dirty="0">
                            <a:latin typeface="Cambria Math"/>
                          </a:rPr>
                          <m:t>⁡{</m:t>
                        </m:r>
                        <m:r>
                          <a:rPr lang="en-US" altLang="ja-JP" sz="2800" b="1" i="1" dirty="0">
                            <a:latin typeface="Cambria Math"/>
                          </a:rPr>
                          <m:t>𝑪</m:t>
                        </m:r>
                        <m:d>
                          <m:dPr>
                            <m:ctrlPr>
                              <a:rPr lang="en-US" altLang="ja-JP" sz="2800" b="1" i="1" dirty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ja-JP" sz="2800" b="1" i="1" dirty="0">
                                <a:latin typeface="Cambria Math"/>
                              </a:rPr>
                              <m:t>𝒙</m:t>
                            </m:r>
                          </m:e>
                        </m:d>
                        <m:r>
                          <a:rPr lang="en-US" altLang="ja-JP" sz="2800" b="1" i="1" dirty="0">
                            <a:latin typeface="Cambria Math"/>
                          </a:rPr>
                          <m:t>, </m:t>
                        </m:r>
                        <m:r>
                          <a:rPr lang="en-US" altLang="ja-JP" sz="2800" b="1" i="1" dirty="0">
                            <a:latin typeface="Cambria Math"/>
                          </a:rPr>
                          <m:t>𝑪</m:t>
                        </m:r>
                        <m:d>
                          <m:dPr>
                            <m:ctrlPr>
                              <a:rPr lang="en-US" altLang="ja-JP" sz="2800" b="1" i="1" dirty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ja-JP" sz="2800" b="1" i="1" dirty="0">
                                <a:latin typeface="Cambria Math"/>
                              </a:rPr>
                              <m:t>𝒚</m:t>
                            </m:r>
                          </m:e>
                        </m:d>
                        <m:r>
                          <a:rPr lang="en-US" altLang="ja-JP" sz="2800" b="1" i="1" dirty="0">
                            <a:latin typeface="Cambria Math"/>
                          </a:rPr>
                          <m:t>}</m:t>
                        </m:r>
                      </m:den>
                    </m:f>
                  </m:oMath>
                </a14:m>
                <a:endParaRPr kumimoji="1" lang="en-US" altLang="ja-JP" sz="2800" dirty="0" smtClean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:endParaRPr lang="en-US" altLang="ja-JP" dirty="0" smtClean="0"/>
              </a:p>
              <a:p>
                <a:r>
                  <a:rPr lang="ja-JP" altLang="en-US" dirty="0"/>
                  <a:t>データが文字列で表される限り、</a:t>
                </a:r>
                <a:r>
                  <a:rPr lang="ja-JP" altLang="en-US" dirty="0">
                    <a:solidFill>
                      <a:srgbClr val="FF0000"/>
                    </a:solidFill>
                  </a:rPr>
                  <a:t>どのようなデータでもデータ間の類似度が算出できる</a:t>
                </a:r>
                <a:r>
                  <a:rPr lang="ja-JP" altLang="en-US" dirty="0" smtClean="0">
                    <a:solidFill>
                      <a:srgbClr val="FF0000"/>
                    </a:solidFill>
                  </a:rPr>
                  <a:t>。</a:t>
                </a:r>
                <a:endParaRPr lang="en-US" altLang="ja-JP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412776"/>
                <a:ext cx="8496944" cy="5256584"/>
              </a:xfrm>
              <a:blipFill rotWithShape="1">
                <a:blip r:embed="rId3" cstate="print"/>
                <a:stretch>
                  <a:fillRect l="-28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正方形/長方形 3"/>
          <p:cNvSpPr/>
          <p:nvPr/>
        </p:nvSpPr>
        <p:spPr>
          <a:xfrm>
            <a:off x="539552" y="1645005"/>
            <a:ext cx="8136904" cy="1296144"/>
          </a:xfrm>
          <a:prstGeom prst="rect">
            <a:avLst/>
          </a:prstGeom>
          <a:noFill/>
          <a:ln w="38100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0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800" dirty="0" smtClean="0"/>
              <a:t>4</a:t>
            </a:r>
            <a:r>
              <a:rPr kumimoji="1" lang="ja-JP" altLang="en-US" sz="4800" dirty="0" smtClean="0"/>
              <a:t>点条件</a:t>
            </a:r>
            <a:endParaRPr kumimoji="1" lang="ja-JP" altLang="en-US" sz="4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ja-JP" altLang="en-US" b="0" dirty="0" smtClean="0">
                    <a:latin typeface="Cambria Math"/>
                  </a:rPr>
                  <a:t>木距離で</a:t>
                </a:r>
                <a:r>
                  <a:rPr kumimoji="1" lang="ja-JP" altLang="en-US" b="0" dirty="0" smtClean="0">
                    <a:latin typeface="Cambria Math"/>
                  </a:rPr>
                  <a:t>あるための必要十分条件</a:t>
                </a:r>
                <a:endParaRPr kumimoji="1" lang="en-US" altLang="ja-JP" b="0" dirty="0" smtClean="0">
                  <a:latin typeface="Cambria Math"/>
                </a:endParaRPr>
              </a:p>
              <a:p>
                <a:endParaRPr lang="en-US" altLang="ja-JP" dirty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/>
                      </a:rPr>
                      <m:t>𝑇</m:t>
                    </m:r>
                    <m:r>
                      <a:rPr kumimoji="1" lang="en-US" altLang="ja-JP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kumimoji="1" lang="en-US" altLang="ja-JP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kumimoji="1" lang="en-US" altLang="ja-JP" b="0" i="1" smtClean="0">
                            <a:latin typeface="Cambria Math"/>
                          </a:rPr>
                          <m:t>𝑉</m:t>
                        </m:r>
                        <m:r>
                          <a:rPr kumimoji="1" lang="en-US" altLang="ja-JP" b="0" i="1" smtClean="0">
                            <a:latin typeface="Cambria Math"/>
                          </a:rPr>
                          <m:t>,</m:t>
                        </m:r>
                        <m:r>
                          <a:rPr kumimoji="1" lang="en-US" altLang="ja-JP" b="0" i="1" smtClean="0">
                            <a:latin typeface="Cambria Math"/>
                          </a:rPr>
                          <m:t>𝐺</m:t>
                        </m:r>
                      </m:e>
                    </m:d>
                    <m:r>
                      <a:rPr kumimoji="1" lang="en-US" altLang="ja-JP" b="0" i="1" smtClean="0">
                        <a:latin typeface="Cambria Math"/>
                      </a:rPr>
                      <m:t>, </m:t>
                    </m:r>
                  </m:oMath>
                </a14:m>
                <a:r>
                  <a:rPr kumimoji="1" lang="ja-JP" altLang="en-US" b="0" dirty="0" smtClean="0">
                    <a:latin typeface="Cambria Math"/>
                  </a:rPr>
                  <a:t>任意の</a:t>
                </a:r>
                <a:r>
                  <a:rPr kumimoji="1" lang="en-US" altLang="ja-JP" b="0" dirty="0" smtClean="0">
                    <a:latin typeface="Cambria Math"/>
                  </a:rPr>
                  <a:t>4</a:t>
                </a:r>
                <a:r>
                  <a:rPr kumimoji="1" lang="ja-JP" altLang="en-US" b="0" dirty="0" smtClean="0">
                    <a:latin typeface="Cambria Math"/>
                  </a:rPr>
                  <a:t>点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kumimoji="1" lang="en-US" altLang="ja-JP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kumimoji="1" lang="en-US" altLang="ja-JP" b="0" i="1" smtClean="0">
                            <a:latin typeface="Cambria Math"/>
                          </a:rPr>
                          <m:t>𝑥</m:t>
                        </m:r>
                        <m:r>
                          <a:rPr kumimoji="1" lang="en-US" altLang="ja-JP" b="0" i="1" smtClean="0">
                            <a:latin typeface="Cambria Math"/>
                          </a:rPr>
                          <m:t>,</m:t>
                        </m:r>
                        <m:r>
                          <a:rPr kumimoji="1" lang="en-US" altLang="ja-JP" b="0" i="1" smtClean="0">
                            <a:latin typeface="Cambria Math"/>
                          </a:rPr>
                          <m:t>𝑦</m:t>
                        </m:r>
                        <m:r>
                          <a:rPr kumimoji="1" lang="en-US" altLang="ja-JP" b="0" i="1" smtClean="0">
                            <a:latin typeface="Cambria Math"/>
                          </a:rPr>
                          <m:t>,</m:t>
                        </m:r>
                        <m:r>
                          <a:rPr kumimoji="1" lang="en-US" altLang="ja-JP" b="0" i="1" smtClean="0">
                            <a:latin typeface="Cambria Math"/>
                          </a:rPr>
                          <m:t>𝑧</m:t>
                        </m:r>
                        <m:r>
                          <a:rPr kumimoji="1" lang="en-US" altLang="ja-JP" b="0" i="1" smtClean="0">
                            <a:latin typeface="Cambria Math"/>
                          </a:rPr>
                          <m:t>,</m:t>
                        </m:r>
                        <m:r>
                          <a:rPr kumimoji="1" lang="en-US" altLang="ja-JP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kumimoji="1" lang="en-US" altLang="ja-JP" b="0" i="1" smtClean="0">
                        <a:latin typeface="Cambria Math"/>
                      </a:rPr>
                      <m:t>⊂</m:t>
                    </m:r>
                    <m:r>
                      <a:rPr kumimoji="1" lang="en-US" altLang="ja-JP" b="0" i="1" smtClean="0">
                        <a:latin typeface="Cambria Math"/>
                      </a:rPr>
                      <m:t>𝐺</m:t>
                    </m:r>
                  </m:oMath>
                </a14:m>
                <a:r>
                  <a:rPr kumimoji="1" lang="ja-JP" altLang="en-US" b="0" dirty="0" smtClean="0">
                    <a:latin typeface="Cambria Math"/>
                  </a:rPr>
                  <a:t>に対して</a:t>
                </a:r>
                <a:endParaRPr kumimoji="1" lang="en-US" altLang="ja-JP" b="0" dirty="0" smtClean="0">
                  <a:latin typeface="Cambria Math"/>
                </a:endParaRPr>
              </a:p>
              <a:p>
                <a:endParaRPr kumimoji="1" lang="en-US" altLang="ja-JP" b="0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/>
                        </a:rPr>
                        <m:t>𝑑</m:t>
                      </m:r>
                      <m:d>
                        <m:d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𝑥</m:t>
                          </m:r>
                          <m:r>
                            <a:rPr kumimoji="1" lang="en-US" altLang="ja-JP" b="0" i="1" smtClean="0">
                              <a:latin typeface="Cambria Math"/>
                            </a:rPr>
                            <m:t>,</m:t>
                          </m:r>
                          <m:r>
                            <a:rPr kumimoji="1" lang="en-US" altLang="ja-JP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kumimoji="1" lang="en-US" altLang="ja-JP" b="0" i="1" smtClean="0">
                          <a:latin typeface="Cambria Math"/>
                        </a:rPr>
                        <m:t>+</m:t>
                      </m:r>
                      <m:r>
                        <a:rPr kumimoji="1" lang="en-US" altLang="ja-JP" b="0" i="1" smtClean="0">
                          <a:latin typeface="Cambria Math"/>
                        </a:rPr>
                        <m:t>𝑑</m:t>
                      </m:r>
                      <m:d>
                        <m:d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𝑧</m:t>
                          </m:r>
                          <m:r>
                            <a:rPr kumimoji="1" lang="en-US" altLang="ja-JP" b="0" i="1" smtClean="0">
                              <a:latin typeface="Cambria Math"/>
                            </a:rPr>
                            <m:t>,</m:t>
                          </m:r>
                          <m:r>
                            <a:rPr kumimoji="1" lang="en-US" altLang="ja-JP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kumimoji="1" lang="en-US" altLang="ja-JP" b="0" i="1" smtClean="0">
                          <a:latin typeface="Cambria Math"/>
                        </a:rPr>
                        <m:t>≤</m:t>
                      </m:r>
                      <m:r>
                        <a:rPr kumimoji="1" lang="en-US" altLang="ja-JP" b="0" i="1" smtClean="0">
                          <a:latin typeface="Cambria Math"/>
                        </a:rPr>
                        <m:t>𝑑</m:t>
                      </m:r>
                      <m:d>
                        <m:d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𝑥</m:t>
                          </m:r>
                          <m:r>
                            <a:rPr kumimoji="1" lang="en-US" altLang="ja-JP" b="0" i="1" smtClean="0">
                              <a:latin typeface="Cambria Math"/>
                            </a:rPr>
                            <m:t>,</m:t>
                          </m:r>
                          <m:r>
                            <a:rPr kumimoji="1" lang="en-US" altLang="ja-JP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kumimoji="1" lang="en-US" altLang="ja-JP" b="0" i="1" smtClean="0">
                          <a:latin typeface="Cambria Math"/>
                        </a:rPr>
                        <m:t>+</m:t>
                      </m:r>
                      <m:r>
                        <a:rPr kumimoji="1" lang="en-US" altLang="ja-JP" b="0" i="1" smtClean="0">
                          <a:latin typeface="Cambria Math"/>
                        </a:rPr>
                        <m:t>𝑑</m:t>
                      </m:r>
                      <m:d>
                        <m:d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𝑦</m:t>
                          </m:r>
                          <m:r>
                            <a:rPr kumimoji="1" lang="en-US" altLang="ja-JP" b="0" i="1" smtClean="0">
                              <a:latin typeface="Cambria Math"/>
                            </a:rPr>
                            <m:t>,</m:t>
                          </m:r>
                          <m:r>
                            <a:rPr kumimoji="1" lang="en-US" altLang="ja-JP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kumimoji="1" lang="en-US" altLang="ja-JP" b="0" i="0" smtClean="0">
                          <a:latin typeface="Cambria Math"/>
                        </a:rPr>
                        <m:t>                 </m:t>
                      </m:r>
                      <m:r>
                        <a:rPr kumimoji="1" lang="ja-JP" altLang="en-US" b="0" i="1" smtClean="0">
                          <a:latin typeface="Cambria Math"/>
                        </a:rPr>
                        <m:t>　　　</m:t>
                      </m:r>
                      <m:r>
                        <a:rPr kumimoji="1" lang="en-US" altLang="ja-JP" b="0" i="1" smtClean="0">
                          <a:latin typeface="Cambria Math"/>
                        </a:rPr>
                        <m:t> ≤</m:t>
                      </m:r>
                      <m:r>
                        <a:rPr kumimoji="1" lang="en-US" altLang="ja-JP" b="0" i="1" smtClean="0">
                          <a:latin typeface="Cambria Math"/>
                        </a:rPr>
                        <m:t>𝑑</m:t>
                      </m:r>
                      <m:d>
                        <m:d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𝑥</m:t>
                          </m:r>
                          <m:r>
                            <a:rPr kumimoji="1" lang="en-US" altLang="ja-JP" b="0" i="1" smtClean="0">
                              <a:latin typeface="Cambria Math"/>
                            </a:rPr>
                            <m:t>,</m:t>
                          </m:r>
                          <m:r>
                            <a:rPr kumimoji="1" lang="en-US" altLang="ja-JP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kumimoji="1" lang="en-US" altLang="ja-JP" b="0" i="1" smtClean="0">
                          <a:latin typeface="Cambria Math"/>
                        </a:rPr>
                        <m:t>+</m:t>
                      </m:r>
                      <m:r>
                        <a:rPr kumimoji="1" lang="en-US" altLang="ja-JP" b="0" i="1" smtClean="0">
                          <a:latin typeface="Cambria Math"/>
                        </a:rPr>
                        <m:t>𝑑</m:t>
                      </m:r>
                      <m:r>
                        <a:rPr kumimoji="1" lang="en-US" altLang="ja-JP" b="0" i="1" smtClean="0">
                          <a:latin typeface="Cambria Math"/>
                        </a:rPr>
                        <m:t>(</m:t>
                      </m:r>
                      <m:r>
                        <a:rPr kumimoji="1" lang="en-US" altLang="ja-JP" b="0" i="1" smtClean="0">
                          <a:latin typeface="Cambria Math"/>
                        </a:rPr>
                        <m:t>𝑦</m:t>
                      </m:r>
                      <m:r>
                        <a:rPr kumimoji="1" lang="en-US" altLang="ja-JP" b="0" i="1" smtClean="0">
                          <a:latin typeface="Cambria Math"/>
                        </a:rPr>
                        <m:t>,</m:t>
                      </m:r>
                      <m:r>
                        <a:rPr kumimoji="1" lang="en-US" altLang="ja-JP" b="0" i="1" smtClean="0">
                          <a:latin typeface="Cambria Math"/>
                        </a:rPr>
                        <m:t>𝑧</m:t>
                      </m:r>
                      <m:r>
                        <a:rPr kumimoji="1" lang="en-US" altLang="ja-JP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388" t="-1793" r="-4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グループ化 3"/>
          <p:cNvGrpSpPr/>
          <p:nvPr/>
        </p:nvGrpSpPr>
        <p:grpSpPr>
          <a:xfrm>
            <a:off x="3995936" y="4139067"/>
            <a:ext cx="1085549" cy="2146335"/>
            <a:chOff x="183800" y="3268825"/>
            <a:chExt cx="1441756" cy="2837924"/>
          </a:xfrm>
        </p:grpSpPr>
        <p:grpSp>
          <p:nvGrpSpPr>
            <p:cNvPr id="5" name="グループ化 4"/>
            <p:cNvGrpSpPr/>
            <p:nvPr/>
          </p:nvGrpSpPr>
          <p:grpSpPr>
            <a:xfrm>
              <a:off x="491113" y="3637601"/>
              <a:ext cx="827130" cy="2100372"/>
              <a:chOff x="5039354" y="3216264"/>
              <a:chExt cx="827130" cy="2100372"/>
            </a:xfrm>
          </p:grpSpPr>
          <p:sp>
            <p:nvSpPr>
              <p:cNvPr id="10" name="円/楕円 9"/>
              <p:cNvSpPr/>
              <p:nvPr/>
            </p:nvSpPr>
            <p:spPr>
              <a:xfrm>
                <a:off x="5355599" y="3681028"/>
                <a:ext cx="147391" cy="21602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円/楕円 10"/>
              <p:cNvSpPr/>
              <p:nvPr/>
            </p:nvSpPr>
            <p:spPr>
              <a:xfrm>
                <a:off x="5364088" y="4725144"/>
                <a:ext cx="147391" cy="21602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2" name="直線コネクタ 11"/>
              <p:cNvCxnSpPr>
                <a:stCxn id="6" idx="5"/>
                <a:endCxn id="10" idx="1"/>
              </p:cNvCxnSpPr>
              <p:nvPr/>
            </p:nvCxnSpPr>
            <p:spPr>
              <a:xfrm>
                <a:off x="5060779" y="3216264"/>
                <a:ext cx="316405" cy="4964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線コネクタ 12"/>
              <p:cNvCxnSpPr>
                <a:stCxn id="7" idx="3"/>
                <a:endCxn id="10" idx="7"/>
              </p:cNvCxnSpPr>
              <p:nvPr/>
            </p:nvCxnSpPr>
            <p:spPr>
              <a:xfrm flipH="1">
                <a:off x="5481405" y="3216264"/>
                <a:ext cx="385079" cy="4964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コネクタ 13"/>
              <p:cNvCxnSpPr>
                <a:stCxn id="10" idx="4"/>
                <a:endCxn id="11" idx="0"/>
              </p:cNvCxnSpPr>
              <p:nvPr/>
            </p:nvCxnSpPr>
            <p:spPr>
              <a:xfrm>
                <a:off x="5429295" y="3897052"/>
                <a:ext cx="8489" cy="82809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線コネクタ 14"/>
              <p:cNvCxnSpPr>
                <a:stCxn id="11" idx="3"/>
                <a:endCxn id="8" idx="7"/>
              </p:cNvCxnSpPr>
              <p:nvPr/>
            </p:nvCxnSpPr>
            <p:spPr>
              <a:xfrm flipH="1">
                <a:off x="5039354" y="4909532"/>
                <a:ext cx="346319" cy="39689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コネクタ 15"/>
              <p:cNvCxnSpPr>
                <a:stCxn id="11" idx="5"/>
                <a:endCxn id="9" idx="1"/>
              </p:cNvCxnSpPr>
              <p:nvPr/>
            </p:nvCxnSpPr>
            <p:spPr>
              <a:xfrm>
                <a:off x="5489894" y="4909532"/>
                <a:ext cx="355286" cy="40710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円/楕円 5"/>
            <p:cNvSpPr/>
            <p:nvPr/>
          </p:nvSpPr>
          <p:spPr>
            <a:xfrm>
              <a:off x="205225" y="3268825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x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円/楕円 6"/>
            <p:cNvSpPr/>
            <p:nvPr/>
          </p:nvSpPr>
          <p:spPr>
            <a:xfrm>
              <a:off x="1265516" y="3268825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chemeClr val="tx1"/>
                  </a:solidFill>
                </a:rPr>
                <a:t>y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円/楕円 7"/>
            <p:cNvSpPr/>
            <p:nvPr/>
          </p:nvSpPr>
          <p:spPr>
            <a:xfrm>
              <a:off x="183800" y="5664495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z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円/楕円 8"/>
            <p:cNvSpPr/>
            <p:nvPr/>
          </p:nvSpPr>
          <p:spPr>
            <a:xfrm>
              <a:off x="1244212" y="5674701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chemeClr val="tx1"/>
                  </a:solidFill>
                </a:rPr>
                <a:t>t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7261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5"/>
          <p:cNvSpPr>
            <a:spLocks noGrp="1"/>
          </p:cNvSpPr>
          <p:nvPr>
            <p:ph sz="half" idx="4294967295"/>
          </p:nvPr>
        </p:nvSpPr>
        <p:spPr>
          <a:xfrm>
            <a:off x="4270248" y="1600200"/>
            <a:ext cx="3657600" cy="4572000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>
              <a:xfrm>
                <a:off x="1067853" y="260648"/>
                <a:ext cx="7239000" cy="1143000"/>
              </a:xfrm>
              <a:ln w="38100">
                <a:solidFill>
                  <a:srgbClr val="FFC000"/>
                </a:solidFill>
                <a:prstDash val="dash"/>
              </a:ln>
            </p:spPr>
            <p:txBody>
              <a:bodyPr>
                <a:normAutofit/>
              </a:bodyPr>
              <a:lstStyle/>
              <a:p>
                <a:pPr lvl="1" algn="l" rtl="0">
                  <a:spcBef>
                    <a:spcPct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sz="2400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altLang="ja-JP" sz="2400" i="1">
                              <a:latin typeface="Cambria Math"/>
                            </a:rPr>
                            <m:t>𝑇</m:t>
                          </m:r>
                        </m:sub>
                      </m:sSub>
                      <m:r>
                        <a:rPr lang="en-US" altLang="ja-JP" sz="24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altLang="ja-JP" sz="24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altLang="ja-JP" sz="2400" i="1">
                              <a:latin typeface="Cambria Math"/>
                            </a:rPr>
                            <m:t>{</m:t>
                          </m:r>
                          <m:r>
                            <m:rPr>
                              <m:brk m:alnAt="7"/>
                            </m:rPr>
                            <a:rPr lang="en-US" altLang="ja-JP" sz="2400" i="1">
                              <a:latin typeface="Cambria Math"/>
                            </a:rPr>
                            <m:t>𝑢</m:t>
                          </m:r>
                          <m:r>
                            <a:rPr lang="en-US" altLang="ja-JP" sz="2400" i="1">
                              <a:latin typeface="Cambria Math"/>
                            </a:rPr>
                            <m:t>,</m:t>
                          </m:r>
                          <m:r>
                            <a:rPr lang="en-US" altLang="ja-JP" sz="2400" i="1">
                              <a:latin typeface="Cambria Math"/>
                            </a:rPr>
                            <m:t>𝑣</m:t>
                          </m:r>
                          <m:r>
                            <a:rPr lang="en-US" altLang="ja-JP" sz="2400" i="1">
                              <a:latin typeface="Cambria Math"/>
                            </a:rPr>
                            <m:t>,</m:t>
                          </m:r>
                          <m:r>
                            <a:rPr lang="en-US" altLang="ja-JP" sz="2400" i="1">
                              <a:latin typeface="Cambria Math"/>
                            </a:rPr>
                            <m:t>𝑤</m:t>
                          </m:r>
                          <m:r>
                            <a:rPr lang="en-US" altLang="ja-JP" sz="2400" i="1">
                              <a:latin typeface="Cambria Math"/>
                            </a:rPr>
                            <m:t>,</m:t>
                          </m:r>
                          <m:r>
                            <a:rPr lang="en-US" altLang="ja-JP" sz="2400" i="1">
                              <a:latin typeface="Cambria Math"/>
                            </a:rPr>
                            <m:t>𝑥</m:t>
                          </m:r>
                          <m:r>
                            <a:rPr lang="en-US" altLang="ja-JP" sz="2400" i="1">
                              <a:latin typeface="Cambria Math"/>
                            </a:rPr>
                            <m:t>}⊆</m:t>
                          </m:r>
                          <m:r>
                            <a:rPr lang="en-US" altLang="ja-JP" sz="2400" i="1">
                              <a:latin typeface="Cambria Math"/>
                              <a:ea typeface="Cambria Math"/>
                            </a:rPr>
                            <m:t>𝑁</m:t>
                          </m:r>
                        </m:sub>
                        <m:sup/>
                        <m:e>
                          <m:r>
                            <a:rPr lang="en-US" altLang="ja-JP" sz="2400" i="1">
                              <a:latin typeface="Cambria Math"/>
                            </a:rPr>
                            <m:t>{</m:t>
                          </m:r>
                          <m:sSub>
                            <m:sSubPr>
                              <m:ctrlPr>
                                <a:rPr lang="en-US" altLang="ja-JP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sz="2400" i="1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altLang="ja-JP" sz="2400" i="1">
                                  <a:latin typeface="Cambria Math"/>
                                </a:rPr>
                                <m:t>𝑢𝑣</m:t>
                              </m:r>
                              <m:r>
                                <a:rPr lang="en-US" altLang="ja-JP" sz="2400" i="1">
                                  <a:latin typeface="Cambria Math"/>
                                </a:rPr>
                                <m:t>|</m:t>
                              </m:r>
                              <m:r>
                                <a:rPr lang="en-US" altLang="ja-JP" sz="2400" i="1">
                                  <a:latin typeface="Cambria Math"/>
                                </a:rPr>
                                <m:t>𝑤𝑥</m:t>
                              </m:r>
                            </m:sub>
                          </m:sSub>
                        </m:e>
                      </m:nary>
                      <m:r>
                        <a:rPr lang="en-US" altLang="ja-JP" sz="2400" i="1">
                          <a:latin typeface="Cambria Math"/>
                        </a:rPr>
                        <m:t> :</m:t>
                      </m:r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/>
                        </a:rPr>
                        <m:t>𝑢𝑣</m:t>
                      </m:r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/>
                        </a:rPr>
                        <m:t>|</m:t>
                      </m:r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/>
                        </a:rPr>
                        <m:t>𝑤𝑥</m:t>
                      </m:r>
                      <m:r>
                        <a:rPr lang="ja-JP" altLang="en-US" sz="2400" i="1">
                          <a:solidFill>
                            <a:srgbClr val="FF0000"/>
                          </a:solidFill>
                          <a:latin typeface="Cambria Math"/>
                        </a:rPr>
                        <m:t>が</m:t>
                      </m:r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/>
                        </a:rPr>
                        <m:t>𝑐𝑜𝑛𝑠𝑖𝑠𝑡𝑒𝑛𝑡</m:t>
                      </m:r>
                      <m:r>
                        <a:rPr lang="en-US" altLang="ja-JP" sz="2400" i="1"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67853" y="260648"/>
                <a:ext cx="7239000" cy="1143000"/>
              </a:xfrm>
              <a:blipFill rotWithShape="1">
                <a:blip r:embed="rId2"/>
                <a:stretch>
                  <a:fillRect/>
                </a:stretch>
              </a:blipFill>
              <a:ln w="38100">
                <a:solidFill>
                  <a:srgbClr val="FFC000"/>
                </a:solidFill>
                <a:prstDash val="dash"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コンテンツ プレースホルダー 2"/>
          <p:cNvSpPr>
            <a:spLocks noGrp="1"/>
          </p:cNvSpPr>
          <p:nvPr>
            <p:ph sz="half" idx="4294967295"/>
          </p:nvPr>
        </p:nvSpPr>
        <p:spPr>
          <a:xfrm>
            <a:off x="457200" y="1600200"/>
            <a:ext cx="36576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kumimoji="1" lang="ja-JP" altLang="en-US" sz="2400" dirty="0" smtClean="0"/>
              <a:t>右のような木で</a:t>
            </a:r>
            <a:r>
              <a:rPr lang="en-US" altLang="ja-JP" sz="2400" dirty="0" smtClean="0"/>
              <a:t>1, 4, 5, 6</a:t>
            </a:r>
            <a:r>
              <a:rPr kumimoji="1" lang="en-US" altLang="ja-JP" sz="2400" dirty="0" smtClean="0"/>
              <a:t> </a:t>
            </a:r>
            <a:r>
              <a:rPr kumimoji="1" lang="ja-JP" altLang="en-US" sz="2400" dirty="0" smtClean="0"/>
              <a:t>の四つの葉を考える。</a:t>
            </a:r>
            <a:endParaRPr kumimoji="1" lang="ja-JP" altLang="en-US" sz="2400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5263504" y="1687739"/>
            <a:ext cx="3102043" cy="4859123"/>
            <a:chOff x="5551730" y="1669468"/>
            <a:chExt cx="3102043" cy="4859123"/>
          </a:xfrm>
        </p:grpSpPr>
        <p:sp>
          <p:nvSpPr>
            <p:cNvPr id="14" name="円/楕円 13"/>
            <p:cNvSpPr/>
            <p:nvPr/>
          </p:nvSpPr>
          <p:spPr>
            <a:xfrm>
              <a:off x="5911444" y="6096543"/>
              <a:ext cx="360040" cy="43204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5551730" y="2038244"/>
              <a:ext cx="360040" cy="43204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円/楕円 15"/>
            <p:cNvSpPr/>
            <p:nvPr/>
          </p:nvSpPr>
          <p:spPr>
            <a:xfrm>
              <a:off x="7933693" y="2696236"/>
              <a:ext cx="360040" cy="43204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5580494" y="3636775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円/楕円 17"/>
            <p:cNvSpPr/>
            <p:nvPr/>
          </p:nvSpPr>
          <p:spPr>
            <a:xfrm>
              <a:off x="7711262" y="1669468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8293733" y="5142849"/>
              <a:ext cx="360040" cy="43204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円/楕円 19"/>
            <p:cNvSpPr/>
            <p:nvPr/>
          </p:nvSpPr>
          <p:spPr>
            <a:xfrm>
              <a:off x="6660232" y="2622872"/>
              <a:ext cx="144016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>
              <a:off x="7257659" y="5358873"/>
              <a:ext cx="144016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6732240" y="4382501"/>
              <a:ext cx="144016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円/楕円 22"/>
            <p:cNvSpPr/>
            <p:nvPr/>
          </p:nvSpPr>
          <p:spPr>
            <a:xfrm>
              <a:off x="7113643" y="3417672"/>
              <a:ext cx="144016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4" name="直線コネクタ 23"/>
            <p:cNvCxnSpPr>
              <a:stCxn id="18" idx="3"/>
              <a:endCxn id="20" idx="0"/>
            </p:cNvCxnSpPr>
            <p:nvPr/>
          </p:nvCxnSpPr>
          <p:spPr>
            <a:xfrm flipH="1">
              <a:off x="6732240" y="2038244"/>
              <a:ext cx="1031749" cy="5846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>
              <a:stCxn id="20" idx="2"/>
              <a:endCxn id="15" idx="6"/>
            </p:cNvCxnSpPr>
            <p:nvPr/>
          </p:nvCxnSpPr>
          <p:spPr>
            <a:xfrm flipH="1" flipV="1">
              <a:off x="5911770" y="2254268"/>
              <a:ext cx="748462" cy="4766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>
              <a:stCxn id="23" idx="0"/>
              <a:endCxn id="20" idx="4"/>
            </p:cNvCxnSpPr>
            <p:nvPr/>
          </p:nvCxnSpPr>
          <p:spPr>
            <a:xfrm flipH="1" flipV="1">
              <a:off x="6732240" y="2838896"/>
              <a:ext cx="453411" cy="5787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>
              <a:stCxn id="16" idx="3"/>
              <a:endCxn id="23" idx="6"/>
            </p:cNvCxnSpPr>
            <p:nvPr/>
          </p:nvCxnSpPr>
          <p:spPr>
            <a:xfrm flipH="1">
              <a:off x="7257659" y="3065012"/>
              <a:ext cx="728761" cy="46067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>
              <a:stCxn id="23" idx="4"/>
              <a:endCxn id="22" idx="0"/>
            </p:cNvCxnSpPr>
            <p:nvPr/>
          </p:nvCxnSpPr>
          <p:spPr>
            <a:xfrm flipH="1">
              <a:off x="6804248" y="3633696"/>
              <a:ext cx="381403" cy="74880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>
              <a:stCxn id="22" idx="2"/>
              <a:endCxn id="17" idx="6"/>
            </p:cNvCxnSpPr>
            <p:nvPr/>
          </p:nvCxnSpPr>
          <p:spPr>
            <a:xfrm flipH="1" flipV="1">
              <a:off x="5940534" y="3852799"/>
              <a:ext cx="791706" cy="63771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>
              <a:stCxn id="22" idx="5"/>
              <a:endCxn id="21" idx="1"/>
            </p:cNvCxnSpPr>
            <p:nvPr/>
          </p:nvCxnSpPr>
          <p:spPr>
            <a:xfrm>
              <a:off x="6855165" y="4566889"/>
              <a:ext cx="423585" cy="8236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>
              <a:stCxn id="21" idx="3"/>
              <a:endCxn id="14" idx="7"/>
            </p:cNvCxnSpPr>
            <p:nvPr/>
          </p:nvCxnSpPr>
          <p:spPr>
            <a:xfrm flipH="1">
              <a:off x="6218757" y="5543261"/>
              <a:ext cx="1059993" cy="61655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>
              <a:stCxn id="19" idx="2"/>
              <a:endCxn id="21" idx="6"/>
            </p:cNvCxnSpPr>
            <p:nvPr/>
          </p:nvCxnSpPr>
          <p:spPr>
            <a:xfrm flipH="1">
              <a:off x="7401675" y="5358873"/>
              <a:ext cx="892058" cy="10801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テキスト ボックス 32"/>
            <p:cNvSpPr txBox="1"/>
            <p:nvPr/>
          </p:nvSpPr>
          <p:spPr>
            <a:xfrm>
              <a:off x="5583943" y="2069602"/>
              <a:ext cx="3018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/>
                <a:t>１</a:t>
              </a:r>
              <a:endParaRPr kumimoji="1" lang="ja-JP" altLang="en-US" b="1" dirty="0"/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7740352" y="1700826"/>
              <a:ext cx="3018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 smtClean="0"/>
                <a:t>2</a:t>
              </a:r>
              <a:endParaRPr kumimoji="1" lang="ja-JP" altLang="en-US" b="1" dirty="0"/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5609583" y="3668133"/>
              <a:ext cx="3018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3</a:t>
              </a:r>
              <a:endParaRPr kumimoji="1" lang="ja-JP" altLang="en-US" b="1" dirty="0"/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7962784" y="2696236"/>
              <a:ext cx="3018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4</a:t>
              </a:r>
              <a:endParaRPr kumimoji="1" lang="ja-JP" altLang="en-US" b="1" dirty="0"/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5940534" y="6133593"/>
              <a:ext cx="30186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5</a:t>
              </a:r>
              <a:endParaRPr kumimoji="1" lang="ja-JP" altLang="en-US" b="1" dirty="0"/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8322824" y="5174207"/>
              <a:ext cx="3018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6</a:t>
              </a:r>
              <a:endParaRPr kumimoji="1" lang="ja-JP" altLang="en-US" b="1" dirty="0"/>
            </a:p>
          </p:txBody>
        </p:sp>
      </p:grpSp>
      <p:grpSp>
        <p:nvGrpSpPr>
          <p:cNvPr id="39" name="グループ化 38"/>
          <p:cNvGrpSpPr/>
          <p:nvPr/>
        </p:nvGrpSpPr>
        <p:grpSpPr>
          <a:xfrm>
            <a:off x="326891" y="3941068"/>
            <a:ext cx="1085549" cy="2323176"/>
            <a:chOff x="183800" y="3268825"/>
            <a:chExt cx="1441756" cy="2837924"/>
          </a:xfrm>
        </p:grpSpPr>
        <p:grpSp>
          <p:nvGrpSpPr>
            <p:cNvPr id="40" name="グループ化 39"/>
            <p:cNvGrpSpPr/>
            <p:nvPr/>
          </p:nvGrpSpPr>
          <p:grpSpPr>
            <a:xfrm>
              <a:off x="491113" y="3637601"/>
              <a:ext cx="827130" cy="2100372"/>
              <a:chOff x="5039354" y="3216264"/>
              <a:chExt cx="827130" cy="2100372"/>
            </a:xfrm>
          </p:grpSpPr>
          <p:sp>
            <p:nvSpPr>
              <p:cNvPr id="49" name="円/楕円 48"/>
              <p:cNvSpPr/>
              <p:nvPr/>
            </p:nvSpPr>
            <p:spPr>
              <a:xfrm>
                <a:off x="5355599" y="3681028"/>
                <a:ext cx="147391" cy="21602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円/楕円 49"/>
              <p:cNvSpPr/>
              <p:nvPr/>
            </p:nvSpPr>
            <p:spPr>
              <a:xfrm>
                <a:off x="5364088" y="4725144"/>
                <a:ext cx="147391" cy="21602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1" name="直線コネクタ 50"/>
              <p:cNvCxnSpPr>
                <a:stCxn id="42" idx="5"/>
                <a:endCxn id="49" idx="1"/>
              </p:cNvCxnSpPr>
              <p:nvPr/>
            </p:nvCxnSpPr>
            <p:spPr>
              <a:xfrm>
                <a:off x="5060779" y="3216264"/>
                <a:ext cx="316405" cy="4964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コネクタ 51"/>
              <p:cNvCxnSpPr>
                <a:stCxn id="43" idx="3"/>
                <a:endCxn id="49" idx="7"/>
              </p:cNvCxnSpPr>
              <p:nvPr/>
            </p:nvCxnSpPr>
            <p:spPr>
              <a:xfrm flipH="1">
                <a:off x="5481405" y="3216264"/>
                <a:ext cx="385079" cy="4964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コネクタ 52"/>
              <p:cNvCxnSpPr>
                <a:stCxn id="49" idx="4"/>
                <a:endCxn id="50" idx="0"/>
              </p:cNvCxnSpPr>
              <p:nvPr/>
            </p:nvCxnSpPr>
            <p:spPr>
              <a:xfrm>
                <a:off x="5429295" y="3897052"/>
                <a:ext cx="8489" cy="82809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線コネクタ 53"/>
              <p:cNvCxnSpPr>
                <a:stCxn id="50" idx="3"/>
                <a:endCxn id="45" idx="7"/>
              </p:cNvCxnSpPr>
              <p:nvPr/>
            </p:nvCxnSpPr>
            <p:spPr>
              <a:xfrm flipH="1">
                <a:off x="5039354" y="4909532"/>
                <a:ext cx="346319" cy="39689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線コネクタ 54"/>
              <p:cNvCxnSpPr>
                <a:stCxn id="50" idx="5"/>
                <a:endCxn id="47" idx="1"/>
              </p:cNvCxnSpPr>
              <p:nvPr/>
            </p:nvCxnSpPr>
            <p:spPr>
              <a:xfrm>
                <a:off x="5489894" y="4909532"/>
                <a:ext cx="355286" cy="40710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円/楕円 41"/>
            <p:cNvSpPr/>
            <p:nvPr/>
          </p:nvSpPr>
          <p:spPr>
            <a:xfrm>
              <a:off x="205225" y="3268825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1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3" name="円/楕円 42"/>
            <p:cNvSpPr/>
            <p:nvPr/>
          </p:nvSpPr>
          <p:spPr>
            <a:xfrm>
              <a:off x="1265516" y="3268825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4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円/楕円 44"/>
            <p:cNvSpPr/>
            <p:nvPr/>
          </p:nvSpPr>
          <p:spPr>
            <a:xfrm>
              <a:off x="183800" y="5664495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5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円/楕円 46"/>
            <p:cNvSpPr/>
            <p:nvPr/>
          </p:nvSpPr>
          <p:spPr>
            <a:xfrm>
              <a:off x="1244212" y="5674701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6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グループ化 55"/>
          <p:cNvGrpSpPr/>
          <p:nvPr/>
        </p:nvGrpSpPr>
        <p:grpSpPr>
          <a:xfrm>
            <a:off x="1615472" y="3940459"/>
            <a:ext cx="1085549" cy="2323176"/>
            <a:chOff x="183800" y="3268825"/>
            <a:chExt cx="1441756" cy="2837924"/>
          </a:xfrm>
        </p:grpSpPr>
        <p:grpSp>
          <p:nvGrpSpPr>
            <p:cNvPr id="57" name="グループ化 56"/>
            <p:cNvGrpSpPr/>
            <p:nvPr/>
          </p:nvGrpSpPr>
          <p:grpSpPr>
            <a:xfrm>
              <a:off x="491113" y="3637601"/>
              <a:ext cx="827130" cy="2100372"/>
              <a:chOff x="5039354" y="3216264"/>
              <a:chExt cx="827130" cy="2100372"/>
            </a:xfrm>
          </p:grpSpPr>
          <p:sp>
            <p:nvSpPr>
              <p:cNvPr id="62" name="円/楕円 61"/>
              <p:cNvSpPr/>
              <p:nvPr/>
            </p:nvSpPr>
            <p:spPr>
              <a:xfrm>
                <a:off x="5355599" y="3681028"/>
                <a:ext cx="147391" cy="21602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円/楕円 62"/>
              <p:cNvSpPr/>
              <p:nvPr/>
            </p:nvSpPr>
            <p:spPr>
              <a:xfrm>
                <a:off x="5364088" y="4725144"/>
                <a:ext cx="147391" cy="21602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64" name="直線コネクタ 63"/>
              <p:cNvCxnSpPr>
                <a:stCxn id="58" idx="5"/>
                <a:endCxn id="62" idx="1"/>
              </p:cNvCxnSpPr>
              <p:nvPr/>
            </p:nvCxnSpPr>
            <p:spPr>
              <a:xfrm>
                <a:off x="5060779" y="3216264"/>
                <a:ext cx="316405" cy="4964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線コネクタ 64"/>
              <p:cNvCxnSpPr>
                <a:stCxn id="59" idx="3"/>
                <a:endCxn id="62" idx="7"/>
              </p:cNvCxnSpPr>
              <p:nvPr/>
            </p:nvCxnSpPr>
            <p:spPr>
              <a:xfrm flipH="1">
                <a:off x="5481405" y="3216264"/>
                <a:ext cx="385079" cy="4964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線コネクタ 65"/>
              <p:cNvCxnSpPr>
                <a:stCxn id="62" idx="4"/>
                <a:endCxn id="63" idx="0"/>
              </p:cNvCxnSpPr>
              <p:nvPr/>
            </p:nvCxnSpPr>
            <p:spPr>
              <a:xfrm>
                <a:off x="5429295" y="3897052"/>
                <a:ext cx="8489" cy="82809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直線コネクタ 66"/>
              <p:cNvCxnSpPr>
                <a:stCxn id="63" idx="3"/>
                <a:endCxn id="60" idx="7"/>
              </p:cNvCxnSpPr>
              <p:nvPr/>
            </p:nvCxnSpPr>
            <p:spPr>
              <a:xfrm flipH="1">
                <a:off x="5039354" y="4909532"/>
                <a:ext cx="346319" cy="39689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線コネクタ 67"/>
              <p:cNvCxnSpPr>
                <a:stCxn id="63" idx="5"/>
                <a:endCxn id="61" idx="1"/>
              </p:cNvCxnSpPr>
              <p:nvPr/>
            </p:nvCxnSpPr>
            <p:spPr>
              <a:xfrm>
                <a:off x="5489894" y="4909532"/>
                <a:ext cx="355286" cy="40710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円/楕円 57"/>
            <p:cNvSpPr/>
            <p:nvPr/>
          </p:nvSpPr>
          <p:spPr>
            <a:xfrm>
              <a:off x="205225" y="3268825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1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9" name="円/楕円 58"/>
            <p:cNvSpPr/>
            <p:nvPr/>
          </p:nvSpPr>
          <p:spPr>
            <a:xfrm>
              <a:off x="1265516" y="3268825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chemeClr val="tx1"/>
                  </a:solidFill>
                </a:rPr>
                <a:t>5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0" name="円/楕円 59"/>
            <p:cNvSpPr/>
            <p:nvPr/>
          </p:nvSpPr>
          <p:spPr>
            <a:xfrm>
              <a:off x="183800" y="5664495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chemeClr val="tx1"/>
                  </a:solidFill>
                </a:rPr>
                <a:t>4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1" name="円/楕円 60"/>
            <p:cNvSpPr/>
            <p:nvPr/>
          </p:nvSpPr>
          <p:spPr>
            <a:xfrm>
              <a:off x="1244212" y="5674701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6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9" name="グループ化 68"/>
          <p:cNvGrpSpPr/>
          <p:nvPr/>
        </p:nvGrpSpPr>
        <p:grpSpPr>
          <a:xfrm>
            <a:off x="2896320" y="3940459"/>
            <a:ext cx="1085549" cy="2323176"/>
            <a:chOff x="183800" y="3268825"/>
            <a:chExt cx="1441756" cy="2837924"/>
          </a:xfrm>
        </p:grpSpPr>
        <p:grpSp>
          <p:nvGrpSpPr>
            <p:cNvPr id="70" name="グループ化 69"/>
            <p:cNvGrpSpPr/>
            <p:nvPr/>
          </p:nvGrpSpPr>
          <p:grpSpPr>
            <a:xfrm>
              <a:off x="491113" y="3637601"/>
              <a:ext cx="827130" cy="2100372"/>
              <a:chOff x="5039354" y="3216264"/>
              <a:chExt cx="827130" cy="2100372"/>
            </a:xfrm>
          </p:grpSpPr>
          <p:sp>
            <p:nvSpPr>
              <p:cNvPr id="75" name="円/楕円 74"/>
              <p:cNvSpPr/>
              <p:nvPr/>
            </p:nvSpPr>
            <p:spPr>
              <a:xfrm>
                <a:off x="5355599" y="3681028"/>
                <a:ext cx="147391" cy="21602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6" name="円/楕円 75"/>
              <p:cNvSpPr/>
              <p:nvPr/>
            </p:nvSpPr>
            <p:spPr>
              <a:xfrm>
                <a:off x="5364088" y="4725144"/>
                <a:ext cx="147391" cy="21602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77" name="直線コネクタ 76"/>
              <p:cNvCxnSpPr>
                <a:stCxn id="71" idx="5"/>
                <a:endCxn id="75" idx="1"/>
              </p:cNvCxnSpPr>
              <p:nvPr/>
            </p:nvCxnSpPr>
            <p:spPr>
              <a:xfrm>
                <a:off x="5060779" y="3216264"/>
                <a:ext cx="316405" cy="4964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線コネクタ 77"/>
              <p:cNvCxnSpPr>
                <a:stCxn id="72" idx="3"/>
                <a:endCxn id="75" idx="7"/>
              </p:cNvCxnSpPr>
              <p:nvPr/>
            </p:nvCxnSpPr>
            <p:spPr>
              <a:xfrm flipH="1">
                <a:off x="5481405" y="3216264"/>
                <a:ext cx="385079" cy="4964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線コネクタ 78"/>
              <p:cNvCxnSpPr>
                <a:stCxn id="75" idx="4"/>
                <a:endCxn id="76" idx="0"/>
              </p:cNvCxnSpPr>
              <p:nvPr/>
            </p:nvCxnSpPr>
            <p:spPr>
              <a:xfrm>
                <a:off x="5429295" y="3897052"/>
                <a:ext cx="8489" cy="82809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コネクタ 79"/>
              <p:cNvCxnSpPr>
                <a:stCxn id="76" idx="3"/>
                <a:endCxn id="73" idx="7"/>
              </p:cNvCxnSpPr>
              <p:nvPr/>
            </p:nvCxnSpPr>
            <p:spPr>
              <a:xfrm flipH="1">
                <a:off x="5039354" y="4909532"/>
                <a:ext cx="346319" cy="39689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線コネクタ 80"/>
              <p:cNvCxnSpPr>
                <a:stCxn id="76" idx="5"/>
                <a:endCxn id="74" idx="1"/>
              </p:cNvCxnSpPr>
              <p:nvPr/>
            </p:nvCxnSpPr>
            <p:spPr>
              <a:xfrm>
                <a:off x="5489894" y="4909532"/>
                <a:ext cx="355286" cy="40710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1" name="円/楕円 70"/>
            <p:cNvSpPr/>
            <p:nvPr/>
          </p:nvSpPr>
          <p:spPr>
            <a:xfrm>
              <a:off x="205225" y="3268825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1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2" name="円/楕円 71"/>
            <p:cNvSpPr/>
            <p:nvPr/>
          </p:nvSpPr>
          <p:spPr>
            <a:xfrm>
              <a:off x="1265516" y="3268825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chemeClr val="tx1"/>
                  </a:solidFill>
                </a:rPr>
                <a:t>6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3" name="円/楕円 72"/>
            <p:cNvSpPr/>
            <p:nvPr/>
          </p:nvSpPr>
          <p:spPr>
            <a:xfrm>
              <a:off x="183800" y="5664495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5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4" name="円/楕円 73"/>
            <p:cNvSpPr/>
            <p:nvPr/>
          </p:nvSpPr>
          <p:spPr>
            <a:xfrm>
              <a:off x="1244212" y="5674701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chemeClr val="tx1"/>
                  </a:solidFill>
                </a:rPr>
                <a:t>4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9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>
              <a:xfrm>
                <a:off x="1072991" y="260648"/>
                <a:ext cx="7239000" cy="1143000"/>
              </a:xfrm>
              <a:ln w="38100">
                <a:solidFill>
                  <a:srgbClr val="FFC000"/>
                </a:solidFill>
                <a:prstDash val="dash"/>
              </a:ln>
            </p:spPr>
            <p:txBody>
              <a:bodyPr>
                <a:normAutofit/>
              </a:bodyPr>
              <a:lstStyle/>
              <a:p>
                <a:pPr lvl="1" algn="l" rtl="0">
                  <a:spcBef>
                    <a:spcPct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sz="2400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altLang="ja-JP" sz="2400" i="1">
                              <a:latin typeface="Cambria Math"/>
                            </a:rPr>
                            <m:t>𝑇</m:t>
                          </m:r>
                        </m:sub>
                      </m:sSub>
                      <m:r>
                        <a:rPr lang="en-US" altLang="ja-JP" sz="24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altLang="ja-JP" sz="24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altLang="ja-JP" sz="2400" i="1">
                              <a:latin typeface="Cambria Math"/>
                            </a:rPr>
                            <m:t>{</m:t>
                          </m:r>
                          <m:r>
                            <m:rPr>
                              <m:brk m:alnAt="7"/>
                            </m:rPr>
                            <a:rPr lang="en-US" altLang="ja-JP" sz="2400" i="1">
                              <a:latin typeface="Cambria Math"/>
                            </a:rPr>
                            <m:t>𝑢</m:t>
                          </m:r>
                          <m:r>
                            <a:rPr lang="en-US" altLang="ja-JP" sz="2400" i="1">
                              <a:latin typeface="Cambria Math"/>
                            </a:rPr>
                            <m:t>,</m:t>
                          </m:r>
                          <m:r>
                            <a:rPr lang="en-US" altLang="ja-JP" sz="2400" i="1">
                              <a:latin typeface="Cambria Math"/>
                            </a:rPr>
                            <m:t>𝑣</m:t>
                          </m:r>
                          <m:r>
                            <a:rPr lang="en-US" altLang="ja-JP" sz="2400" i="1">
                              <a:latin typeface="Cambria Math"/>
                            </a:rPr>
                            <m:t>,</m:t>
                          </m:r>
                          <m:r>
                            <a:rPr lang="en-US" altLang="ja-JP" sz="2400" i="1">
                              <a:latin typeface="Cambria Math"/>
                            </a:rPr>
                            <m:t>𝑤</m:t>
                          </m:r>
                          <m:r>
                            <a:rPr lang="en-US" altLang="ja-JP" sz="2400" i="1">
                              <a:latin typeface="Cambria Math"/>
                            </a:rPr>
                            <m:t>,</m:t>
                          </m:r>
                          <m:r>
                            <a:rPr lang="en-US" altLang="ja-JP" sz="2400" i="1">
                              <a:latin typeface="Cambria Math"/>
                            </a:rPr>
                            <m:t>𝑥</m:t>
                          </m:r>
                          <m:r>
                            <a:rPr lang="en-US" altLang="ja-JP" sz="2400" i="1">
                              <a:latin typeface="Cambria Math"/>
                            </a:rPr>
                            <m:t>}⊆</m:t>
                          </m:r>
                          <m:r>
                            <a:rPr lang="en-US" altLang="ja-JP" sz="2400" i="1">
                              <a:latin typeface="Cambria Math"/>
                              <a:ea typeface="Cambria Math"/>
                            </a:rPr>
                            <m:t>𝑁</m:t>
                          </m:r>
                        </m:sub>
                        <m:sup/>
                        <m:e>
                          <m:r>
                            <a:rPr lang="en-US" altLang="ja-JP" sz="2400" i="1">
                              <a:latin typeface="Cambria Math"/>
                            </a:rPr>
                            <m:t>{</m:t>
                          </m:r>
                          <m:sSub>
                            <m:sSubPr>
                              <m:ctrlPr>
                                <a:rPr lang="en-US" altLang="ja-JP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sz="2400" i="1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altLang="ja-JP" sz="2400" i="1">
                                  <a:latin typeface="Cambria Math"/>
                                </a:rPr>
                                <m:t>𝑢𝑣</m:t>
                              </m:r>
                              <m:r>
                                <a:rPr lang="en-US" altLang="ja-JP" sz="2400" i="1">
                                  <a:latin typeface="Cambria Math"/>
                                </a:rPr>
                                <m:t>|</m:t>
                              </m:r>
                              <m:r>
                                <a:rPr lang="en-US" altLang="ja-JP" sz="2400" i="1">
                                  <a:latin typeface="Cambria Math"/>
                                </a:rPr>
                                <m:t>𝑤𝑥</m:t>
                              </m:r>
                            </m:sub>
                          </m:sSub>
                        </m:e>
                      </m:nary>
                      <m:r>
                        <a:rPr lang="en-US" altLang="ja-JP" sz="2400" i="1">
                          <a:latin typeface="Cambria Math"/>
                        </a:rPr>
                        <m:t> :</m:t>
                      </m:r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/>
                        </a:rPr>
                        <m:t>𝑢𝑣</m:t>
                      </m:r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/>
                        </a:rPr>
                        <m:t>|</m:t>
                      </m:r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/>
                        </a:rPr>
                        <m:t>𝑤𝑥</m:t>
                      </m:r>
                      <m:r>
                        <a:rPr lang="ja-JP" altLang="en-US" sz="2400" i="1">
                          <a:solidFill>
                            <a:srgbClr val="FF0000"/>
                          </a:solidFill>
                          <a:latin typeface="Cambria Math"/>
                        </a:rPr>
                        <m:t>が</m:t>
                      </m:r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/>
                        </a:rPr>
                        <m:t>𝑐𝑜𝑛𝑠𝑖𝑠𝑡𝑒𝑛𝑡</m:t>
                      </m:r>
                      <m:r>
                        <a:rPr lang="en-US" altLang="ja-JP" sz="2400" i="1"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72991" y="260648"/>
                <a:ext cx="7239000" cy="1143000"/>
              </a:xfrm>
              <a:blipFill rotWithShape="1">
                <a:blip r:embed="rId2"/>
                <a:stretch>
                  <a:fillRect/>
                </a:stretch>
              </a:blipFill>
              <a:ln w="38100">
                <a:solidFill>
                  <a:srgbClr val="FFC000"/>
                </a:solidFill>
                <a:prstDash val="dash"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コンテンツ プレースホルダー 2"/>
          <p:cNvSpPr>
            <a:spLocks noGrp="1"/>
          </p:cNvSpPr>
          <p:nvPr>
            <p:ph sz="half" idx="4294967295"/>
          </p:nvPr>
        </p:nvSpPr>
        <p:spPr>
          <a:xfrm>
            <a:off x="457200" y="1600200"/>
            <a:ext cx="3657600" cy="4572000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4294967295"/>
          </p:nvPr>
        </p:nvSpPr>
        <p:spPr>
          <a:xfrm>
            <a:off x="4270248" y="1600200"/>
            <a:ext cx="3657600" cy="4572000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5243411" y="1700730"/>
            <a:ext cx="3102043" cy="4859123"/>
            <a:chOff x="5551730" y="1669468"/>
            <a:chExt cx="3102043" cy="4859123"/>
          </a:xfrm>
        </p:grpSpPr>
        <p:sp>
          <p:nvSpPr>
            <p:cNvPr id="6" name="円/楕円 5"/>
            <p:cNvSpPr/>
            <p:nvPr/>
          </p:nvSpPr>
          <p:spPr>
            <a:xfrm>
              <a:off x="5911444" y="6096543"/>
              <a:ext cx="360040" cy="43204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/楕円 6"/>
            <p:cNvSpPr/>
            <p:nvPr/>
          </p:nvSpPr>
          <p:spPr>
            <a:xfrm>
              <a:off x="5551730" y="2038244"/>
              <a:ext cx="360040" cy="43204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/楕円 7"/>
            <p:cNvSpPr/>
            <p:nvPr/>
          </p:nvSpPr>
          <p:spPr>
            <a:xfrm>
              <a:off x="7933693" y="2696236"/>
              <a:ext cx="360040" cy="43204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5580494" y="3636775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円/楕円 9"/>
            <p:cNvSpPr/>
            <p:nvPr/>
          </p:nvSpPr>
          <p:spPr>
            <a:xfrm>
              <a:off x="7711262" y="1669468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8293733" y="5142849"/>
              <a:ext cx="360040" cy="43204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6660232" y="2622872"/>
              <a:ext cx="144016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7257659" y="5358873"/>
              <a:ext cx="144016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6732240" y="4382501"/>
              <a:ext cx="144016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7113643" y="3417672"/>
              <a:ext cx="144016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6" name="直線コネクタ 15"/>
            <p:cNvCxnSpPr>
              <a:stCxn id="10" idx="3"/>
              <a:endCxn id="12" idx="0"/>
            </p:cNvCxnSpPr>
            <p:nvPr/>
          </p:nvCxnSpPr>
          <p:spPr>
            <a:xfrm flipH="1">
              <a:off x="6732240" y="2038244"/>
              <a:ext cx="1031749" cy="5846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>
              <a:stCxn id="12" idx="2"/>
              <a:endCxn id="7" idx="6"/>
            </p:cNvCxnSpPr>
            <p:nvPr/>
          </p:nvCxnSpPr>
          <p:spPr>
            <a:xfrm flipH="1" flipV="1">
              <a:off x="5911770" y="2254268"/>
              <a:ext cx="748462" cy="47661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>
              <a:stCxn id="15" idx="0"/>
              <a:endCxn id="12" idx="4"/>
            </p:cNvCxnSpPr>
            <p:nvPr/>
          </p:nvCxnSpPr>
          <p:spPr>
            <a:xfrm flipH="1" flipV="1">
              <a:off x="6732240" y="2838896"/>
              <a:ext cx="453411" cy="57877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>
              <a:stCxn id="8" idx="3"/>
              <a:endCxn id="15" idx="6"/>
            </p:cNvCxnSpPr>
            <p:nvPr/>
          </p:nvCxnSpPr>
          <p:spPr>
            <a:xfrm flipH="1">
              <a:off x="7257659" y="3065012"/>
              <a:ext cx="728761" cy="46067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>
              <a:stCxn id="15" idx="4"/>
              <a:endCxn id="14" idx="0"/>
            </p:cNvCxnSpPr>
            <p:nvPr/>
          </p:nvCxnSpPr>
          <p:spPr>
            <a:xfrm flipH="1">
              <a:off x="6804248" y="3633696"/>
              <a:ext cx="381403" cy="74880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>
              <a:stCxn id="14" idx="2"/>
              <a:endCxn id="9" idx="6"/>
            </p:cNvCxnSpPr>
            <p:nvPr/>
          </p:nvCxnSpPr>
          <p:spPr>
            <a:xfrm flipH="1" flipV="1">
              <a:off x="5940534" y="3852799"/>
              <a:ext cx="791706" cy="63771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>
              <a:stCxn id="14" idx="5"/>
              <a:endCxn id="13" idx="1"/>
            </p:cNvCxnSpPr>
            <p:nvPr/>
          </p:nvCxnSpPr>
          <p:spPr>
            <a:xfrm>
              <a:off x="6855165" y="4566889"/>
              <a:ext cx="423585" cy="82362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>
              <a:stCxn id="13" idx="3"/>
              <a:endCxn id="6" idx="7"/>
            </p:cNvCxnSpPr>
            <p:nvPr/>
          </p:nvCxnSpPr>
          <p:spPr>
            <a:xfrm flipH="1">
              <a:off x="6218757" y="5543261"/>
              <a:ext cx="1059993" cy="61655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>
              <a:stCxn id="11" idx="2"/>
              <a:endCxn id="13" idx="6"/>
            </p:cNvCxnSpPr>
            <p:nvPr/>
          </p:nvCxnSpPr>
          <p:spPr>
            <a:xfrm flipH="1">
              <a:off x="7401675" y="5358873"/>
              <a:ext cx="892058" cy="10801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テキスト ボックス 24"/>
            <p:cNvSpPr txBox="1"/>
            <p:nvPr/>
          </p:nvSpPr>
          <p:spPr>
            <a:xfrm>
              <a:off x="5583943" y="2069602"/>
              <a:ext cx="3018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/>
                <a:t>１</a:t>
              </a:r>
              <a:endParaRPr kumimoji="1" lang="ja-JP" altLang="en-US" b="1" dirty="0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7740352" y="1700826"/>
              <a:ext cx="3018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 smtClean="0"/>
                <a:t>2</a:t>
              </a:r>
              <a:endParaRPr kumimoji="1" lang="ja-JP" altLang="en-US" b="1" dirty="0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5609583" y="3668133"/>
              <a:ext cx="3018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3</a:t>
              </a:r>
              <a:endParaRPr kumimoji="1" lang="ja-JP" altLang="en-US" b="1" dirty="0"/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7962784" y="2696236"/>
              <a:ext cx="3018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4</a:t>
              </a:r>
              <a:endParaRPr kumimoji="1" lang="ja-JP" altLang="en-US" b="1" dirty="0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5940534" y="6133593"/>
              <a:ext cx="3018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5</a:t>
              </a:r>
              <a:endParaRPr kumimoji="1" lang="ja-JP" altLang="en-US" b="1" dirty="0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8322824" y="5174207"/>
              <a:ext cx="3018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6</a:t>
              </a:r>
              <a:endParaRPr kumimoji="1" lang="ja-JP" altLang="en-US" b="1" dirty="0"/>
            </a:p>
          </p:txBody>
        </p:sp>
      </p:grpSp>
      <p:grpSp>
        <p:nvGrpSpPr>
          <p:cNvPr id="31" name="グループ化 30"/>
          <p:cNvGrpSpPr/>
          <p:nvPr/>
        </p:nvGrpSpPr>
        <p:grpSpPr>
          <a:xfrm>
            <a:off x="326891" y="3941068"/>
            <a:ext cx="1085549" cy="2323176"/>
            <a:chOff x="183800" y="3268825"/>
            <a:chExt cx="1441756" cy="2837924"/>
          </a:xfrm>
        </p:grpSpPr>
        <p:grpSp>
          <p:nvGrpSpPr>
            <p:cNvPr id="32" name="グループ化 31"/>
            <p:cNvGrpSpPr/>
            <p:nvPr/>
          </p:nvGrpSpPr>
          <p:grpSpPr>
            <a:xfrm>
              <a:off x="491113" y="3637601"/>
              <a:ext cx="827130" cy="2100372"/>
              <a:chOff x="5039354" y="3216264"/>
              <a:chExt cx="827130" cy="2100372"/>
            </a:xfrm>
          </p:grpSpPr>
          <p:sp>
            <p:nvSpPr>
              <p:cNvPr id="37" name="円/楕円 36"/>
              <p:cNvSpPr/>
              <p:nvPr/>
            </p:nvSpPr>
            <p:spPr>
              <a:xfrm>
                <a:off x="5355599" y="3681028"/>
                <a:ext cx="147391" cy="21602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円/楕円 37"/>
              <p:cNvSpPr/>
              <p:nvPr/>
            </p:nvSpPr>
            <p:spPr>
              <a:xfrm>
                <a:off x="5364088" y="4725144"/>
                <a:ext cx="147391" cy="21602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9" name="直線コネクタ 38"/>
              <p:cNvCxnSpPr>
                <a:stCxn id="33" idx="5"/>
                <a:endCxn id="37" idx="1"/>
              </p:cNvCxnSpPr>
              <p:nvPr/>
            </p:nvCxnSpPr>
            <p:spPr>
              <a:xfrm>
                <a:off x="5060779" y="3216264"/>
                <a:ext cx="316405" cy="4964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線コネクタ 39"/>
              <p:cNvCxnSpPr>
                <a:stCxn id="34" idx="3"/>
                <a:endCxn id="37" idx="7"/>
              </p:cNvCxnSpPr>
              <p:nvPr/>
            </p:nvCxnSpPr>
            <p:spPr>
              <a:xfrm flipH="1">
                <a:off x="5481405" y="3216264"/>
                <a:ext cx="385079" cy="4964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線コネクタ 40"/>
              <p:cNvCxnSpPr>
                <a:stCxn id="37" idx="4"/>
                <a:endCxn id="38" idx="0"/>
              </p:cNvCxnSpPr>
              <p:nvPr/>
            </p:nvCxnSpPr>
            <p:spPr>
              <a:xfrm>
                <a:off x="5429295" y="3897052"/>
                <a:ext cx="8489" cy="82809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線コネクタ 41"/>
              <p:cNvCxnSpPr>
                <a:stCxn id="38" idx="3"/>
                <a:endCxn id="35" idx="7"/>
              </p:cNvCxnSpPr>
              <p:nvPr/>
            </p:nvCxnSpPr>
            <p:spPr>
              <a:xfrm flipH="1">
                <a:off x="5039354" y="4909532"/>
                <a:ext cx="346319" cy="39689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コネクタ 42"/>
              <p:cNvCxnSpPr>
                <a:stCxn id="38" idx="5"/>
                <a:endCxn id="36" idx="1"/>
              </p:cNvCxnSpPr>
              <p:nvPr/>
            </p:nvCxnSpPr>
            <p:spPr>
              <a:xfrm>
                <a:off x="5489894" y="4909532"/>
                <a:ext cx="355286" cy="40710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円/楕円 32"/>
            <p:cNvSpPr/>
            <p:nvPr/>
          </p:nvSpPr>
          <p:spPr>
            <a:xfrm>
              <a:off x="205225" y="3268825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1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1265516" y="3268825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4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円/楕円 34"/>
            <p:cNvSpPr/>
            <p:nvPr/>
          </p:nvSpPr>
          <p:spPr>
            <a:xfrm>
              <a:off x="183800" y="5664495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5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円/楕円 35"/>
            <p:cNvSpPr/>
            <p:nvPr/>
          </p:nvSpPr>
          <p:spPr>
            <a:xfrm>
              <a:off x="1244212" y="5674701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6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4" name="グループ化 43"/>
          <p:cNvGrpSpPr/>
          <p:nvPr/>
        </p:nvGrpSpPr>
        <p:grpSpPr>
          <a:xfrm>
            <a:off x="1615472" y="3940459"/>
            <a:ext cx="1085549" cy="2323176"/>
            <a:chOff x="183800" y="3268825"/>
            <a:chExt cx="1441756" cy="2837924"/>
          </a:xfrm>
        </p:grpSpPr>
        <p:grpSp>
          <p:nvGrpSpPr>
            <p:cNvPr id="45" name="グループ化 44"/>
            <p:cNvGrpSpPr/>
            <p:nvPr/>
          </p:nvGrpSpPr>
          <p:grpSpPr>
            <a:xfrm>
              <a:off x="491113" y="3637601"/>
              <a:ext cx="827130" cy="2100372"/>
              <a:chOff x="5039354" y="3216264"/>
              <a:chExt cx="827130" cy="2100372"/>
            </a:xfrm>
          </p:grpSpPr>
          <p:sp>
            <p:nvSpPr>
              <p:cNvPr id="50" name="円/楕円 49"/>
              <p:cNvSpPr/>
              <p:nvPr/>
            </p:nvSpPr>
            <p:spPr>
              <a:xfrm>
                <a:off x="5355599" y="3681028"/>
                <a:ext cx="147391" cy="21602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円/楕円 50"/>
              <p:cNvSpPr/>
              <p:nvPr/>
            </p:nvSpPr>
            <p:spPr>
              <a:xfrm>
                <a:off x="5364088" y="4725144"/>
                <a:ext cx="147391" cy="21602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2" name="直線コネクタ 51"/>
              <p:cNvCxnSpPr>
                <a:stCxn id="46" idx="5"/>
                <a:endCxn id="50" idx="1"/>
              </p:cNvCxnSpPr>
              <p:nvPr/>
            </p:nvCxnSpPr>
            <p:spPr>
              <a:xfrm>
                <a:off x="5060779" y="3216264"/>
                <a:ext cx="316405" cy="4964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コネクタ 52"/>
              <p:cNvCxnSpPr>
                <a:stCxn id="47" idx="3"/>
                <a:endCxn id="50" idx="7"/>
              </p:cNvCxnSpPr>
              <p:nvPr/>
            </p:nvCxnSpPr>
            <p:spPr>
              <a:xfrm flipH="1">
                <a:off x="5481405" y="3216264"/>
                <a:ext cx="385079" cy="4964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線コネクタ 53"/>
              <p:cNvCxnSpPr>
                <a:stCxn id="50" idx="4"/>
                <a:endCxn id="51" idx="0"/>
              </p:cNvCxnSpPr>
              <p:nvPr/>
            </p:nvCxnSpPr>
            <p:spPr>
              <a:xfrm>
                <a:off x="5429295" y="3897052"/>
                <a:ext cx="8489" cy="82809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線コネクタ 54"/>
              <p:cNvCxnSpPr>
                <a:stCxn id="51" idx="3"/>
                <a:endCxn id="48" idx="7"/>
              </p:cNvCxnSpPr>
              <p:nvPr/>
            </p:nvCxnSpPr>
            <p:spPr>
              <a:xfrm flipH="1">
                <a:off x="5039354" y="4909532"/>
                <a:ext cx="346319" cy="39689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線コネクタ 55"/>
              <p:cNvCxnSpPr>
                <a:stCxn id="51" idx="5"/>
                <a:endCxn id="49" idx="1"/>
              </p:cNvCxnSpPr>
              <p:nvPr/>
            </p:nvCxnSpPr>
            <p:spPr>
              <a:xfrm>
                <a:off x="5489894" y="4909532"/>
                <a:ext cx="355286" cy="40710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円/楕円 45"/>
            <p:cNvSpPr/>
            <p:nvPr/>
          </p:nvSpPr>
          <p:spPr>
            <a:xfrm>
              <a:off x="205225" y="3268825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1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円/楕円 46"/>
            <p:cNvSpPr/>
            <p:nvPr/>
          </p:nvSpPr>
          <p:spPr>
            <a:xfrm>
              <a:off x="1265516" y="3268825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chemeClr val="tx1"/>
                  </a:solidFill>
                </a:rPr>
                <a:t>5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円/楕円 47"/>
            <p:cNvSpPr/>
            <p:nvPr/>
          </p:nvSpPr>
          <p:spPr>
            <a:xfrm>
              <a:off x="183800" y="5664495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chemeClr val="tx1"/>
                  </a:solidFill>
                </a:rPr>
                <a:t>4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9" name="円/楕円 48"/>
            <p:cNvSpPr/>
            <p:nvPr/>
          </p:nvSpPr>
          <p:spPr>
            <a:xfrm>
              <a:off x="1244212" y="5674701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6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7" name="グループ化 56"/>
          <p:cNvGrpSpPr/>
          <p:nvPr/>
        </p:nvGrpSpPr>
        <p:grpSpPr>
          <a:xfrm>
            <a:off x="2896320" y="3940459"/>
            <a:ext cx="1085549" cy="2323176"/>
            <a:chOff x="183800" y="3268825"/>
            <a:chExt cx="1441756" cy="2837924"/>
          </a:xfrm>
        </p:grpSpPr>
        <p:grpSp>
          <p:nvGrpSpPr>
            <p:cNvPr id="58" name="グループ化 57"/>
            <p:cNvGrpSpPr/>
            <p:nvPr/>
          </p:nvGrpSpPr>
          <p:grpSpPr>
            <a:xfrm>
              <a:off x="491113" y="3637601"/>
              <a:ext cx="827130" cy="2100372"/>
              <a:chOff x="5039354" y="3216264"/>
              <a:chExt cx="827130" cy="2100372"/>
            </a:xfrm>
          </p:grpSpPr>
          <p:sp>
            <p:nvSpPr>
              <p:cNvPr id="63" name="円/楕円 62"/>
              <p:cNvSpPr/>
              <p:nvPr/>
            </p:nvSpPr>
            <p:spPr>
              <a:xfrm>
                <a:off x="5355599" y="3681028"/>
                <a:ext cx="147391" cy="21602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" name="円/楕円 63"/>
              <p:cNvSpPr/>
              <p:nvPr/>
            </p:nvSpPr>
            <p:spPr>
              <a:xfrm>
                <a:off x="5364088" y="4725144"/>
                <a:ext cx="147391" cy="21602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65" name="直線コネクタ 64"/>
              <p:cNvCxnSpPr>
                <a:stCxn id="59" idx="5"/>
                <a:endCxn id="63" idx="1"/>
              </p:cNvCxnSpPr>
              <p:nvPr/>
            </p:nvCxnSpPr>
            <p:spPr>
              <a:xfrm>
                <a:off x="5060779" y="3216264"/>
                <a:ext cx="316405" cy="4964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線コネクタ 65"/>
              <p:cNvCxnSpPr>
                <a:stCxn id="60" idx="3"/>
                <a:endCxn id="63" idx="7"/>
              </p:cNvCxnSpPr>
              <p:nvPr/>
            </p:nvCxnSpPr>
            <p:spPr>
              <a:xfrm flipH="1">
                <a:off x="5481405" y="3216264"/>
                <a:ext cx="385079" cy="4964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直線コネクタ 66"/>
              <p:cNvCxnSpPr>
                <a:stCxn id="63" idx="4"/>
                <a:endCxn id="64" idx="0"/>
              </p:cNvCxnSpPr>
              <p:nvPr/>
            </p:nvCxnSpPr>
            <p:spPr>
              <a:xfrm>
                <a:off x="5429295" y="3897052"/>
                <a:ext cx="8489" cy="82809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線コネクタ 67"/>
              <p:cNvCxnSpPr>
                <a:stCxn id="64" idx="3"/>
                <a:endCxn id="61" idx="7"/>
              </p:cNvCxnSpPr>
              <p:nvPr/>
            </p:nvCxnSpPr>
            <p:spPr>
              <a:xfrm flipH="1">
                <a:off x="5039354" y="4909532"/>
                <a:ext cx="346319" cy="39689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線コネクタ 68"/>
              <p:cNvCxnSpPr>
                <a:stCxn id="64" idx="5"/>
                <a:endCxn id="62" idx="1"/>
              </p:cNvCxnSpPr>
              <p:nvPr/>
            </p:nvCxnSpPr>
            <p:spPr>
              <a:xfrm>
                <a:off x="5489894" y="4909532"/>
                <a:ext cx="355286" cy="40710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円/楕円 58"/>
            <p:cNvSpPr/>
            <p:nvPr/>
          </p:nvSpPr>
          <p:spPr>
            <a:xfrm>
              <a:off x="205225" y="3268825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1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0" name="円/楕円 59"/>
            <p:cNvSpPr/>
            <p:nvPr/>
          </p:nvSpPr>
          <p:spPr>
            <a:xfrm>
              <a:off x="1265516" y="3268825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chemeClr val="tx1"/>
                  </a:solidFill>
                </a:rPr>
                <a:t>6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1" name="円/楕円 60"/>
            <p:cNvSpPr/>
            <p:nvPr/>
          </p:nvSpPr>
          <p:spPr>
            <a:xfrm>
              <a:off x="183800" y="5664495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5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2" name="円/楕円 61"/>
            <p:cNvSpPr/>
            <p:nvPr/>
          </p:nvSpPr>
          <p:spPr>
            <a:xfrm>
              <a:off x="1244212" y="5674701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chemeClr val="tx1"/>
                  </a:solidFill>
                </a:rPr>
                <a:t>4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70" name="角丸四角形 69"/>
          <p:cNvSpPr/>
          <p:nvPr/>
        </p:nvSpPr>
        <p:spPr>
          <a:xfrm>
            <a:off x="179512" y="3664958"/>
            <a:ext cx="1368152" cy="2869229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2" name="直線矢印コネクタ 71"/>
          <p:cNvCxnSpPr>
            <a:stCxn id="73" idx="2"/>
          </p:cNvCxnSpPr>
          <p:nvPr/>
        </p:nvCxnSpPr>
        <p:spPr>
          <a:xfrm flipH="1">
            <a:off x="1276899" y="2546485"/>
            <a:ext cx="904113" cy="1152910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テキスト ボックス 72"/>
          <p:cNvSpPr txBox="1"/>
          <p:nvPr/>
        </p:nvSpPr>
        <p:spPr>
          <a:xfrm>
            <a:off x="1547665" y="2177153"/>
            <a:ext cx="1266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consistent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438346" y="3658087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1,4|5,6</a:t>
            </a:r>
            <a:endParaRPr kumimoji="1" lang="ja-JP" altLang="en-US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1704262" y="3675806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1,5|4,6</a:t>
            </a:r>
            <a:endParaRPr kumimoji="1" lang="ja-JP" altLang="en-US" dirty="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2985110" y="3658087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1,6|5,4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9911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3"/>
          <p:cNvSpPr>
            <a:spLocks noGrp="1"/>
          </p:cNvSpPr>
          <p:nvPr>
            <p:ph sz="half" idx="4294967295"/>
          </p:nvPr>
        </p:nvSpPr>
        <p:spPr>
          <a:xfrm>
            <a:off x="4270248" y="1600200"/>
            <a:ext cx="3657600" cy="4572000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>
              <a:xfrm>
                <a:off x="1113159" y="260648"/>
                <a:ext cx="7239000" cy="1143000"/>
              </a:xfrm>
              <a:ln w="38100">
                <a:solidFill>
                  <a:srgbClr val="FFC000"/>
                </a:solidFill>
                <a:prstDash val="dash"/>
              </a:ln>
            </p:spPr>
            <p:txBody>
              <a:bodyPr>
                <a:normAutofit/>
              </a:bodyPr>
              <a:lstStyle/>
              <a:p>
                <a:pPr lvl="1" algn="l" rtl="0">
                  <a:spcBef>
                    <a:spcPct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sz="2400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altLang="ja-JP" sz="2400" i="1">
                              <a:latin typeface="Cambria Math"/>
                            </a:rPr>
                            <m:t>𝑇</m:t>
                          </m:r>
                        </m:sub>
                      </m:sSub>
                      <m:r>
                        <a:rPr lang="en-US" altLang="ja-JP" sz="24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altLang="ja-JP" sz="24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altLang="ja-JP" sz="2400" i="1">
                              <a:latin typeface="Cambria Math"/>
                            </a:rPr>
                            <m:t>{</m:t>
                          </m:r>
                          <m:r>
                            <m:rPr>
                              <m:brk m:alnAt="7"/>
                            </m:rPr>
                            <a:rPr lang="en-US" altLang="ja-JP" sz="2400" i="1">
                              <a:latin typeface="Cambria Math"/>
                            </a:rPr>
                            <m:t>𝑢</m:t>
                          </m:r>
                          <m:r>
                            <a:rPr lang="en-US" altLang="ja-JP" sz="2400" i="1">
                              <a:latin typeface="Cambria Math"/>
                            </a:rPr>
                            <m:t>,</m:t>
                          </m:r>
                          <m:r>
                            <a:rPr lang="en-US" altLang="ja-JP" sz="2400" i="1">
                              <a:latin typeface="Cambria Math"/>
                            </a:rPr>
                            <m:t>𝑣</m:t>
                          </m:r>
                          <m:r>
                            <a:rPr lang="en-US" altLang="ja-JP" sz="2400" i="1">
                              <a:latin typeface="Cambria Math"/>
                            </a:rPr>
                            <m:t>,</m:t>
                          </m:r>
                          <m:r>
                            <a:rPr lang="en-US" altLang="ja-JP" sz="2400" i="1">
                              <a:latin typeface="Cambria Math"/>
                            </a:rPr>
                            <m:t>𝑤</m:t>
                          </m:r>
                          <m:r>
                            <a:rPr lang="en-US" altLang="ja-JP" sz="2400" i="1">
                              <a:latin typeface="Cambria Math"/>
                            </a:rPr>
                            <m:t>,</m:t>
                          </m:r>
                          <m:r>
                            <a:rPr lang="en-US" altLang="ja-JP" sz="2400" i="1">
                              <a:latin typeface="Cambria Math"/>
                            </a:rPr>
                            <m:t>𝑥</m:t>
                          </m:r>
                          <m:r>
                            <a:rPr lang="en-US" altLang="ja-JP" sz="2400" i="1">
                              <a:latin typeface="Cambria Math"/>
                            </a:rPr>
                            <m:t>}⊆</m:t>
                          </m:r>
                          <m:r>
                            <a:rPr lang="en-US" altLang="ja-JP" sz="2400" i="1">
                              <a:latin typeface="Cambria Math"/>
                              <a:ea typeface="Cambria Math"/>
                            </a:rPr>
                            <m:t>𝑁</m:t>
                          </m:r>
                        </m:sub>
                        <m:sup/>
                        <m:e>
                          <m:r>
                            <a:rPr lang="en-US" altLang="ja-JP" sz="2400" i="1">
                              <a:latin typeface="Cambria Math"/>
                            </a:rPr>
                            <m:t>{</m:t>
                          </m:r>
                          <m:sSub>
                            <m:sSubPr>
                              <m:ctrlPr>
                                <a:rPr lang="en-US" altLang="ja-JP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sz="2400" i="1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altLang="ja-JP" sz="2400" i="1">
                                  <a:latin typeface="Cambria Math"/>
                                </a:rPr>
                                <m:t>𝑢𝑣</m:t>
                              </m:r>
                              <m:r>
                                <a:rPr lang="en-US" altLang="ja-JP" sz="2400" i="1">
                                  <a:latin typeface="Cambria Math"/>
                                </a:rPr>
                                <m:t>|</m:t>
                              </m:r>
                              <m:r>
                                <a:rPr lang="en-US" altLang="ja-JP" sz="2400" i="1">
                                  <a:latin typeface="Cambria Math"/>
                                </a:rPr>
                                <m:t>𝑤𝑥</m:t>
                              </m:r>
                            </m:sub>
                          </m:sSub>
                        </m:e>
                      </m:nary>
                      <m:r>
                        <a:rPr lang="en-US" altLang="ja-JP" sz="2400" i="1">
                          <a:latin typeface="Cambria Math"/>
                        </a:rPr>
                        <m:t> :</m:t>
                      </m:r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/>
                        </a:rPr>
                        <m:t>𝑢𝑣</m:t>
                      </m:r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/>
                        </a:rPr>
                        <m:t>|</m:t>
                      </m:r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/>
                        </a:rPr>
                        <m:t>𝑤𝑥</m:t>
                      </m:r>
                      <m:r>
                        <a:rPr lang="ja-JP" altLang="en-US" sz="2400" i="1">
                          <a:solidFill>
                            <a:srgbClr val="FF0000"/>
                          </a:solidFill>
                          <a:latin typeface="Cambria Math"/>
                        </a:rPr>
                        <m:t>が</m:t>
                      </m:r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/>
                        </a:rPr>
                        <m:t>𝑐𝑜𝑛𝑠𝑖𝑠𝑡𝑒𝑛𝑡</m:t>
                      </m:r>
                      <m:r>
                        <a:rPr lang="en-US" altLang="ja-JP" sz="2400" i="1"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113159" y="260648"/>
                <a:ext cx="7239000" cy="1143000"/>
              </a:xfrm>
              <a:blipFill rotWithShape="1">
                <a:blip r:embed="rId2"/>
                <a:stretch>
                  <a:fillRect/>
                </a:stretch>
              </a:blipFill>
              <a:ln w="38100">
                <a:solidFill>
                  <a:srgbClr val="FFC000"/>
                </a:solidFill>
                <a:prstDash val="dash"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sz="half" idx="4294967295"/>
              </p:nvPr>
            </p:nvSpPr>
            <p:spPr>
              <a:xfrm>
                <a:off x="457200" y="1600200"/>
                <a:ext cx="3657600" cy="4572000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r>
                  <a:rPr lang="en-US" altLang="ja-JP" sz="2400" b="0" dirty="0" smtClean="0"/>
                  <a:t>NCD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ja-JP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sz="2400" b="0" i="1" smtClean="0">
                            <a:latin typeface="Cambria Math"/>
                          </a:rPr>
                          <m:t>1,4</m:t>
                        </m:r>
                      </m:e>
                    </m:d>
                    <m:r>
                      <a:rPr lang="en-US" altLang="ja-JP" sz="2400" b="0" i="1" smtClean="0">
                        <a:latin typeface="Cambria Math"/>
                      </a:rPr>
                      <m:t>+</m:t>
                    </m:r>
                    <m:r>
                      <a:rPr lang="en-US" altLang="ja-JP" sz="2400" b="0" i="1" smtClean="0">
                        <a:latin typeface="Cambria Math"/>
                      </a:rPr>
                      <m:t>𝑁𝐶𝐷</m:t>
                    </m:r>
                    <m:d>
                      <m:dPr>
                        <m:ctrlPr>
                          <a:rPr lang="en-US" altLang="ja-JP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sz="2400" b="0" i="1" smtClean="0">
                            <a:latin typeface="Cambria Math"/>
                          </a:rPr>
                          <m:t>5,6</m:t>
                        </m:r>
                      </m:e>
                    </m:d>
                  </m:oMath>
                </a14:m>
                <a:r>
                  <a:rPr lang="ja-JP" altLang="en-US" sz="2400" b="0" dirty="0" smtClean="0"/>
                  <a:t>を計算する。</a:t>
                </a:r>
                <a:endParaRPr lang="en-US" altLang="ja-JP" sz="2400" b="0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3" cstate="print"/>
                <a:stretch>
                  <a:fillRect l="-667" t="-10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グループ化 34"/>
          <p:cNvGrpSpPr/>
          <p:nvPr/>
        </p:nvGrpSpPr>
        <p:grpSpPr>
          <a:xfrm>
            <a:off x="1424471" y="3071551"/>
            <a:ext cx="1441756" cy="2837924"/>
            <a:chOff x="183800" y="3268825"/>
            <a:chExt cx="1441756" cy="2837924"/>
          </a:xfrm>
        </p:grpSpPr>
        <p:grpSp>
          <p:nvGrpSpPr>
            <p:cNvPr id="36" name="グループ化 35"/>
            <p:cNvGrpSpPr/>
            <p:nvPr/>
          </p:nvGrpSpPr>
          <p:grpSpPr>
            <a:xfrm>
              <a:off x="491113" y="3637601"/>
              <a:ext cx="827130" cy="2100372"/>
              <a:chOff x="5039354" y="3216264"/>
              <a:chExt cx="827130" cy="2100372"/>
            </a:xfrm>
          </p:grpSpPr>
          <p:sp>
            <p:nvSpPr>
              <p:cNvPr id="45" name="円/楕円 44"/>
              <p:cNvSpPr/>
              <p:nvPr/>
            </p:nvSpPr>
            <p:spPr>
              <a:xfrm>
                <a:off x="5355599" y="3681028"/>
                <a:ext cx="147391" cy="21602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円/楕円 45"/>
              <p:cNvSpPr/>
              <p:nvPr/>
            </p:nvSpPr>
            <p:spPr>
              <a:xfrm>
                <a:off x="5364088" y="4725144"/>
                <a:ext cx="147391" cy="21602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7" name="直線コネクタ 46"/>
              <p:cNvCxnSpPr>
                <a:stCxn id="38" idx="5"/>
                <a:endCxn id="45" idx="1"/>
              </p:cNvCxnSpPr>
              <p:nvPr/>
            </p:nvCxnSpPr>
            <p:spPr>
              <a:xfrm>
                <a:off x="5060779" y="3216264"/>
                <a:ext cx="316405" cy="4964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コネクタ 47"/>
              <p:cNvCxnSpPr>
                <a:stCxn id="39" idx="3"/>
                <a:endCxn id="45" idx="7"/>
              </p:cNvCxnSpPr>
              <p:nvPr/>
            </p:nvCxnSpPr>
            <p:spPr>
              <a:xfrm flipH="1">
                <a:off x="5481405" y="3216264"/>
                <a:ext cx="385079" cy="4964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コネクタ 48"/>
              <p:cNvCxnSpPr>
                <a:stCxn id="45" idx="4"/>
                <a:endCxn id="46" idx="0"/>
              </p:cNvCxnSpPr>
              <p:nvPr/>
            </p:nvCxnSpPr>
            <p:spPr>
              <a:xfrm>
                <a:off x="5429295" y="3897052"/>
                <a:ext cx="8489" cy="82809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コネクタ 49"/>
              <p:cNvCxnSpPr>
                <a:stCxn id="46" idx="3"/>
                <a:endCxn id="41" idx="7"/>
              </p:cNvCxnSpPr>
              <p:nvPr/>
            </p:nvCxnSpPr>
            <p:spPr>
              <a:xfrm flipH="1">
                <a:off x="5039354" y="4909532"/>
                <a:ext cx="346319" cy="39689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コネクタ 50"/>
              <p:cNvCxnSpPr>
                <a:stCxn id="46" idx="5"/>
                <a:endCxn id="43" idx="1"/>
              </p:cNvCxnSpPr>
              <p:nvPr/>
            </p:nvCxnSpPr>
            <p:spPr>
              <a:xfrm>
                <a:off x="5489894" y="4909532"/>
                <a:ext cx="355286" cy="40710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テキスト ボックス 36"/>
            <p:cNvSpPr txBox="1"/>
            <p:nvPr/>
          </p:nvSpPr>
          <p:spPr>
            <a:xfrm>
              <a:off x="241980" y="3300183"/>
              <a:ext cx="3018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/>
                <a:t>１</a:t>
              </a:r>
              <a:endParaRPr kumimoji="1" lang="ja-JP" altLang="en-US" b="1" dirty="0"/>
            </a:p>
          </p:txBody>
        </p:sp>
        <p:sp>
          <p:nvSpPr>
            <p:cNvPr id="38" name="円/楕円 37"/>
            <p:cNvSpPr/>
            <p:nvPr/>
          </p:nvSpPr>
          <p:spPr>
            <a:xfrm>
              <a:off x="205225" y="3268825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円/楕円 38"/>
            <p:cNvSpPr/>
            <p:nvPr/>
          </p:nvSpPr>
          <p:spPr>
            <a:xfrm>
              <a:off x="1265516" y="3268825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1294607" y="3268825"/>
              <a:ext cx="3018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4</a:t>
              </a:r>
              <a:endParaRPr kumimoji="1" lang="ja-JP" altLang="en-US" b="1" dirty="0"/>
            </a:p>
          </p:txBody>
        </p:sp>
        <p:sp>
          <p:nvSpPr>
            <p:cNvPr id="41" name="円/楕円 40"/>
            <p:cNvSpPr/>
            <p:nvPr/>
          </p:nvSpPr>
          <p:spPr>
            <a:xfrm>
              <a:off x="183800" y="5664495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212891" y="5701545"/>
              <a:ext cx="3018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5</a:t>
              </a:r>
              <a:endParaRPr kumimoji="1" lang="ja-JP" altLang="en-US" b="1" dirty="0"/>
            </a:p>
          </p:txBody>
        </p:sp>
        <p:sp>
          <p:nvSpPr>
            <p:cNvPr id="43" name="円/楕円 42"/>
            <p:cNvSpPr/>
            <p:nvPr/>
          </p:nvSpPr>
          <p:spPr>
            <a:xfrm>
              <a:off x="1244212" y="5674701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1273303" y="5706059"/>
              <a:ext cx="3018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6</a:t>
              </a:r>
              <a:endParaRPr kumimoji="1" lang="ja-JP" altLang="en-US" b="1" dirty="0"/>
            </a:p>
          </p:txBody>
        </p:sp>
      </p:grpSp>
      <p:sp>
        <p:nvSpPr>
          <p:cNvPr id="53" name="円/楕円 52"/>
          <p:cNvSpPr/>
          <p:nvPr/>
        </p:nvSpPr>
        <p:spPr>
          <a:xfrm>
            <a:off x="1185619" y="2818149"/>
            <a:ext cx="1872208" cy="1229927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円/楕円 53"/>
          <p:cNvSpPr/>
          <p:nvPr/>
        </p:nvSpPr>
        <p:spPr>
          <a:xfrm>
            <a:off x="1194109" y="5057220"/>
            <a:ext cx="1872208" cy="1229927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5" name="グループ化 54"/>
          <p:cNvGrpSpPr/>
          <p:nvPr/>
        </p:nvGrpSpPr>
        <p:grpSpPr>
          <a:xfrm>
            <a:off x="5279205" y="1700730"/>
            <a:ext cx="3102043" cy="4859123"/>
            <a:chOff x="5551730" y="1669468"/>
            <a:chExt cx="3102043" cy="4859123"/>
          </a:xfrm>
        </p:grpSpPr>
        <p:sp>
          <p:nvSpPr>
            <p:cNvPr id="56" name="円/楕円 55"/>
            <p:cNvSpPr/>
            <p:nvPr/>
          </p:nvSpPr>
          <p:spPr>
            <a:xfrm>
              <a:off x="5911444" y="6096543"/>
              <a:ext cx="360040" cy="43204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円/楕円 56"/>
            <p:cNvSpPr/>
            <p:nvPr/>
          </p:nvSpPr>
          <p:spPr>
            <a:xfrm>
              <a:off x="5551730" y="2038244"/>
              <a:ext cx="360040" cy="43204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円/楕円 57"/>
            <p:cNvSpPr/>
            <p:nvPr/>
          </p:nvSpPr>
          <p:spPr>
            <a:xfrm>
              <a:off x="7933693" y="2696236"/>
              <a:ext cx="360040" cy="43204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円/楕円 58"/>
            <p:cNvSpPr/>
            <p:nvPr/>
          </p:nvSpPr>
          <p:spPr>
            <a:xfrm>
              <a:off x="5580494" y="3636775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円/楕円 59"/>
            <p:cNvSpPr/>
            <p:nvPr/>
          </p:nvSpPr>
          <p:spPr>
            <a:xfrm>
              <a:off x="7711262" y="1669468"/>
              <a:ext cx="3600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円/楕円 60"/>
            <p:cNvSpPr/>
            <p:nvPr/>
          </p:nvSpPr>
          <p:spPr>
            <a:xfrm>
              <a:off x="8293733" y="5142849"/>
              <a:ext cx="360040" cy="43204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円/楕円 61"/>
            <p:cNvSpPr/>
            <p:nvPr/>
          </p:nvSpPr>
          <p:spPr>
            <a:xfrm>
              <a:off x="6660232" y="2622872"/>
              <a:ext cx="144016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円/楕円 62"/>
            <p:cNvSpPr/>
            <p:nvPr/>
          </p:nvSpPr>
          <p:spPr>
            <a:xfrm>
              <a:off x="7257659" y="5358873"/>
              <a:ext cx="144016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円/楕円 63"/>
            <p:cNvSpPr/>
            <p:nvPr/>
          </p:nvSpPr>
          <p:spPr>
            <a:xfrm>
              <a:off x="6732240" y="4382501"/>
              <a:ext cx="144016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円/楕円 64"/>
            <p:cNvSpPr/>
            <p:nvPr/>
          </p:nvSpPr>
          <p:spPr>
            <a:xfrm>
              <a:off x="7113643" y="3417672"/>
              <a:ext cx="144016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6" name="直線コネクタ 65"/>
            <p:cNvCxnSpPr>
              <a:stCxn id="60" idx="3"/>
              <a:endCxn id="62" idx="0"/>
            </p:cNvCxnSpPr>
            <p:nvPr/>
          </p:nvCxnSpPr>
          <p:spPr>
            <a:xfrm flipH="1">
              <a:off x="6732240" y="2038244"/>
              <a:ext cx="1031749" cy="5846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>
              <a:stCxn id="62" idx="2"/>
              <a:endCxn id="57" idx="6"/>
            </p:cNvCxnSpPr>
            <p:nvPr/>
          </p:nvCxnSpPr>
          <p:spPr>
            <a:xfrm flipH="1" flipV="1">
              <a:off x="5911770" y="2254268"/>
              <a:ext cx="748462" cy="47661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>
              <a:stCxn id="65" idx="0"/>
              <a:endCxn id="62" idx="4"/>
            </p:cNvCxnSpPr>
            <p:nvPr/>
          </p:nvCxnSpPr>
          <p:spPr>
            <a:xfrm flipH="1" flipV="1">
              <a:off x="6732240" y="2838896"/>
              <a:ext cx="453411" cy="57877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>
              <a:stCxn id="58" idx="3"/>
              <a:endCxn id="65" idx="6"/>
            </p:cNvCxnSpPr>
            <p:nvPr/>
          </p:nvCxnSpPr>
          <p:spPr>
            <a:xfrm flipH="1">
              <a:off x="7257659" y="3065012"/>
              <a:ext cx="728761" cy="46067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>
              <a:stCxn id="65" idx="4"/>
              <a:endCxn id="64" idx="0"/>
            </p:cNvCxnSpPr>
            <p:nvPr/>
          </p:nvCxnSpPr>
          <p:spPr>
            <a:xfrm flipH="1">
              <a:off x="6804248" y="3633696"/>
              <a:ext cx="381403" cy="74880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>
              <a:stCxn id="64" idx="2"/>
              <a:endCxn id="59" idx="6"/>
            </p:cNvCxnSpPr>
            <p:nvPr/>
          </p:nvCxnSpPr>
          <p:spPr>
            <a:xfrm flipH="1" flipV="1">
              <a:off x="5940534" y="3852799"/>
              <a:ext cx="791706" cy="63771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>
              <a:stCxn id="64" idx="5"/>
              <a:endCxn id="63" idx="1"/>
            </p:cNvCxnSpPr>
            <p:nvPr/>
          </p:nvCxnSpPr>
          <p:spPr>
            <a:xfrm>
              <a:off x="6855165" y="4566889"/>
              <a:ext cx="423585" cy="82362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>
              <a:stCxn id="63" idx="3"/>
              <a:endCxn id="56" idx="7"/>
            </p:cNvCxnSpPr>
            <p:nvPr/>
          </p:nvCxnSpPr>
          <p:spPr>
            <a:xfrm flipH="1">
              <a:off x="6218757" y="5543261"/>
              <a:ext cx="1059993" cy="61655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>
              <a:stCxn id="61" idx="2"/>
              <a:endCxn id="63" idx="6"/>
            </p:cNvCxnSpPr>
            <p:nvPr/>
          </p:nvCxnSpPr>
          <p:spPr>
            <a:xfrm flipH="1">
              <a:off x="7401675" y="5358873"/>
              <a:ext cx="892058" cy="10801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テキスト ボックス 74"/>
            <p:cNvSpPr txBox="1"/>
            <p:nvPr/>
          </p:nvSpPr>
          <p:spPr>
            <a:xfrm>
              <a:off x="5583943" y="2069602"/>
              <a:ext cx="3018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/>
                <a:t>１</a:t>
              </a:r>
              <a:endParaRPr kumimoji="1" lang="ja-JP" altLang="en-US" b="1" dirty="0"/>
            </a:p>
          </p:txBody>
        </p:sp>
        <p:sp>
          <p:nvSpPr>
            <p:cNvPr id="76" name="テキスト ボックス 75"/>
            <p:cNvSpPr txBox="1"/>
            <p:nvPr/>
          </p:nvSpPr>
          <p:spPr>
            <a:xfrm>
              <a:off x="7740352" y="1700826"/>
              <a:ext cx="3018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 smtClean="0"/>
                <a:t>2</a:t>
              </a:r>
              <a:endParaRPr kumimoji="1" lang="ja-JP" altLang="en-US" b="1" dirty="0"/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5609583" y="3668133"/>
              <a:ext cx="3018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3</a:t>
              </a:r>
              <a:endParaRPr kumimoji="1" lang="ja-JP" altLang="en-US" b="1" dirty="0"/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7962784" y="2696236"/>
              <a:ext cx="3018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4</a:t>
              </a:r>
              <a:endParaRPr kumimoji="1" lang="ja-JP" altLang="en-US" b="1" dirty="0"/>
            </a:p>
          </p:txBody>
        </p:sp>
        <p:sp>
          <p:nvSpPr>
            <p:cNvPr id="79" name="テキスト ボックス 78"/>
            <p:cNvSpPr txBox="1"/>
            <p:nvPr/>
          </p:nvSpPr>
          <p:spPr>
            <a:xfrm>
              <a:off x="5940534" y="6133593"/>
              <a:ext cx="3018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5</a:t>
              </a:r>
              <a:endParaRPr kumimoji="1" lang="ja-JP" altLang="en-US" b="1" dirty="0"/>
            </a:p>
          </p:txBody>
        </p:sp>
        <p:sp>
          <p:nvSpPr>
            <p:cNvPr id="80" name="テキスト ボックス 79"/>
            <p:cNvSpPr txBox="1"/>
            <p:nvPr/>
          </p:nvSpPr>
          <p:spPr>
            <a:xfrm>
              <a:off x="8322824" y="5174207"/>
              <a:ext cx="3018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6</a:t>
              </a:r>
              <a:endParaRPr kumimoji="1" lang="ja-JP" alt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78299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239000" cy="926976"/>
          </a:xfrm>
        </p:spPr>
        <p:txBody>
          <a:bodyPr/>
          <a:lstStyle/>
          <a:p>
            <a:r>
              <a:rPr lang="ja-JP" altLang="en-US" sz="4800" dirty="0"/>
              <a:t>評価関数</a:t>
            </a:r>
            <a:endParaRPr kumimoji="1" lang="ja-JP" alt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124744"/>
                <a:ext cx="8640960" cy="5352256"/>
              </a:xfrm>
            </p:spPr>
            <p:txBody>
              <a:bodyPr>
                <a:normAutofit/>
              </a:bodyPr>
              <a:lstStyle/>
              <a:p>
                <a:r>
                  <a:rPr lang="ja-JP" altLang="en-US" dirty="0" smtClean="0"/>
                  <a:t>評価関数を定義する上で、データの集合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/>
                      </a:rPr>
                      <m:t>𝑁</m:t>
                    </m:r>
                  </m:oMath>
                </a14:m>
                <a:r>
                  <a:rPr lang="ja-JP" altLang="en-US" dirty="0" smtClean="0"/>
                  <a:t>の</a:t>
                </a:r>
                <a:r>
                  <a:rPr lang="ja-JP" altLang="en-US" dirty="0" smtClean="0">
                    <a:solidFill>
                      <a:schemeClr val="tx1"/>
                    </a:solidFill>
                  </a:rPr>
                  <a:t>コストの上界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𝑀</m:t>
                    </m:r>
                  </m:oMath>
                </a14:m>
                <a:r>
                  <a:rPr lang="ja-JP" altLang="en-US" dirty="0" smtClean="0">
                    <a:solidFill>
                      <a:schemeClr val="tx1"/>
                    </a:solidFill>
                  </a:rPr>
                  <a:t>と下界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𝑚</m:t>
                    </m:r>
                  </m:oMath>
                </a14:m>
                <a:r>
                  <a:rPr lang="ja-JP" altLang="en-US" dirty="0" err="1" smtClean="0">
                    <a:solidFill>
                      <a:schemeClr val="tx1"/>
                    </a:solidFill>
                  </a:rPr>
                  <a:t>を算</a:t>
                </a:r>
                <a:r>
                  <a:rPr lang="ja-JP" altLang="en-US" dirty="0" smtClean="0">
                    <a:solidFill>
                      <a:schemeClr val="tx1"/>
                    </a:solidFill>
                  </a:rPr>
                  <a:t>出する</a:t>
                </a:r>
                <a:r>
                  <a:rPr lang="ja-JP" altLang="en-US" dirty="0" smtClean="0"/>
                  <a:t>。</a:t>
                </a:r>
                <a:endParaRPr lang="en-US" altLang="ja-JP" dirty="0" smtClean="0"/>
              </a:p>
              <a:p>
                <a:endParaRPr lang="en-US" altLang="ja-JP" dirty="0"/>
              </a:p>
              <a:p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/>
                      </a:rPr>
                      <m:t>𝑆</m:t>
                    </m:r>
                    <m:r>
                      <a:rPr lang="en-US" altLang="ja-JP" i="1" dirty="0" smtClean="0">
                        <a:latin typeface="Cambria Math"/>
                      </a:rPr>
                      <m:t>(</m:t>
                    </m:r>
                    <m:r>
                      <a:rPr lang="en-US" altLang="ja-JP" i="1" dirty="0" smtClean="0">
                        <a:latin typeface="Cambria Math"/>
                      </a:rPr>
                      <m:t>𝑇</m:t>
                    </m:r>
                    <m:r>
                      <a:rPr lang="en-US" altLang="ja-JP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ja-JP" altLang="en-US" dirty="0" smtClean="0"/>
                  <a:t>は以下の式で定義する。</a:t>
                </a:r>
                <a:r>
                  <a:rPr lang="en-US" altLang="ja-JP" dirty="0"/>
                  <a:t>0</a:t>
                </a:r>
                <a:r>
                  <a:rPr lang="ja-JP" altLang="en-US" dirty="0"/>
                  <a:t>が最悪、</a:t>
                </a:r>
                <a:r>
                  <a:rPr lang="en-US" altLang="ja-JP" dirty="0"/>
                  <a:t>1</a:t>
                </a:r>
                <a:r>
                  <a:rPr lang="ja-JP" altLang="en-US" dirty="0"/>
                  <a:t>が</a:t>
                </a:r>
                <a:r>
                  <a:rPr lang="ja-JP" altLang="en-US" dirty="0" smtClean="0"/>
                  <a:t>最良。</a:t>
                </a:r>
                <a:endParaRPr lang="en-US" altLang="ja-JP" dirty="0" smtClean="0"/>
              </a:p>
              <a:p>
                <a:endParaRPr lang="en-US" altLang="ja-JP" dirty="0"/>
              </a:p>
              <a:p>
                <a:pPr lvl="1"/>
                <a14:m>
                  <m:oMath xmlns:m="http://schemas.openxmlformats.org/officeDocument/2006/math">
                    <m:r>
                      <a:rPr lang="en-US" altLang="ja-JP" sz="2800" i="1" smtClean="0">
                        <a:solidFill>
                          <a:schemeClr val="tx1"/>
                        </a:solidFill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altLang="ja-JP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𝑇</m:t>
                        </m:r>
                      </m:e>
                    </m:d>
                    <m:r>
                      <a:rPr lang="en-US" altLang="ja-JP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altLang="ja-JP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altLang="ja-JP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𝑀</m:t>
                        </m:r>
                        <m:r>
                          <a:rPr lang="en-US" altLang="ja-JP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altLang="ja-JP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ja-JP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𝑇</m:t>
                            </m:r>
                          </m:sub>
                        </m:sSub>
                        <m:r>
                          <a:rPr lang="en-US" altLang="ja-JP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altLang="ja-JP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altLang="ja-JP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𝑀</m:t>
                        </m:r>
                        <m:r>
                          <a:rPr lang="en-US" altLang="ja-JP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altLang="ja-JP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𝑚</m:t>
                        </m:r>
                        <m:r>
                          <a:rPr lang="en-US" altLang="ja-JP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US" altLang="ja-JP" sz="2800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altLang="ja-JP" dirty="0" smtClean="0"/>
              </a:p>
              <a:p>
                <a14:m>
                  <m:oMath xmlns:m="http://schemas.openxmlformats.org/officeDocument/2006/math">
                    <m:r>
                      <a:rPr lang="en-US" altLang="ja-JP" i="1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altLang="ja-JP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/>
                          </a:rPr>
                          <m:t>𝑇</m:t>
                        </m:r>
                      </m:e>
                    </m:d>
                  </m:oMath>
                </a14:m>
                <a:r>
                  <a:rPr lang="ja-JP" altLang="en-US" dirty="0" smtClean="0"/>
                  <a:t>の最大にする</a:t>
                </a:r>
                <a:r>
                  <a:rPr lang="en-US" altLang="ja-JP" dirty="0" smtClean="0"/>
                  <a:t>T</a:t>
                </a:r>
                <a:r>
                  <a:rPr lang="ja-JP" altLang="en-US" dirty="0" smtClean="0"/>
                  <a:t>を求める問題は</a:t>
                </a:r>
                <a:r>
                  <a:rPr lang="en-US" altLang="ja-JP" b="1" dirty="0" smtClean="0"/>
                  <a:t>NP</a:t>
                </a:r>
                <a:r>
                  <a:rPr lang="ja-JP" altLang="en-US" b="1" dirty="0" smtClean="0"/>
                  <a:t>困難</a:t>
                </a:r>
                <a:endParaRPr lang="en-US" altLang="ja-JP" b="1" dirty="0" smtClean="0"/>
              </a:p>
            </p:txBody>
          </p:sp>
        </mc:Choice>
        <mc:Fallback xmlns=""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124744"/>
                <a:ext cx="8640960" cy="5352256"/>
              </a:xfrm>
              <a:blipFill rotWithShape="1">
                <a:blip r:embed="rId3"/>
                <a:stretch>
                  <a:fillRect l="-1199" t="-1367" r="-119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右矢印 3"/>
          <p:cNvSpPr/>
          <p:nvPr/>
        </p:nvSpPr>
        <p:spPr>
          <a:xfrm>
            <a:off x="3864586" y="5373216"/>
            <a:ext cx="684167" cy="1327156"/>
          </a:xfrm>
          <a:prstGeom prst="rightArrow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849760" y="5559741"/>
            <a:ext cx="32506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ヒューリスティクスを用いて近似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23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>
            <a:noAutofit/>
          </a:bodyPr>
          <a:lstStyle/>
          <a:p>
            <a:r>
              <a:rPr kumimoji="1" lang="ja-JP" altLang="en-US" sz="4800" dirty="0" smtClean="0"/>
              <a:t>フローチャート</a:t>
            </a:r>
            <a:endParaRPr kumimoji="1" lang="ja-JP" alt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 2"/>
              <p:cNvSpPr>
                <a:spLocks noGrp="1"/>
              </p:cNvSpPr>
              <p:nvPr>
                <p:ph sz="half" idx="4294967295"/>
              </p:nvPr>
            </p:nvSpPr>
            <p:spPr>
              <a:xfrm>
                <a:off x="457200" y="1340768"/>
                <a:ext cx="4038600" cy="5291792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kumimoji="1" lang="ja-JP" altLang="en-US" sz="2400" dirty="0" smtClean="0"/>
                  <a:t>ランダム二分木生成</a:t>
                </a:r>
                <a:endParaRPr kumimoji="1" lang="en-US" altLang="ja-JP" sz="2400" dirty="0" smtClean="0"/>
              </a:p>
              <a:p>
                <a:pPr marL="0" indent="0" algn="ctr">
                  <a:buNone/>
                </a:pPr>
                <a:endParaRPr lang="en-US" altLang="ja-JP" sz="24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altLang="ja-JP" sz="2400" i="1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altLang="ja-JP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sz="2400" i="1">
                            <a:latin typeface="Cambria Math"/>
                          </a:rPr>
                          <m:t>𝑇</m:t>
                        </m:r>
                      </m:e>
                    </m:d>
                  </m:oMath>
                </a14:m>
                <a:r>
                  <a:rPr kumimoji="1" lang="ja-JP" altLang="en-US" sz="2400" dirty="0" smtClean="0"/>
                  <a:t>の値計算</a:t>
                </a:r>
                <a:endParaRPr kumimoji="1" lang="en-US" altLang="ja-JP" sz="2400" dirty="0" smtClean="0"/>
              </a:p>
              <a:p>
                <a:pPr marL="0" indent="0" algn="ctr">
                  <a:buNone/>
                </a:pPr>
                <a:endParaRPr lang="en-US" altLang="ja-JP" sz="2400" dirty="0" smtClean="0"/>
              </a:p>
              <a:p>
                <a:pPr marL="0" indent="0" algn="ctr">
                  <a:buNone/>
                </a:pPr>
                <a:r>
                  <a:rPr lang="ja-JP" altLang="en-US" sz="1800" dirty="0" smtClean="0"/>
                  <a:t>以下の操作からランダムに選ぶ</a:t>
                </a:r>
                <a:endParaRPr lang="en-US" altLang="ja-JP" sz="1800" dirty="0"/>
              </a:p>
              <a:p>
                <a:pPr marL="0" indent="0" algn="ctr">
                  <a:buNone/>
                </a:pPr>
                <a:r>
                  <a:rPr kumimoji="1" lang="en-US" altLang="ja-JP" sz="2400" dirty="0" err="1" smtClean="0"/>
                  <a:t>leaf_swap</a:t>
                </a:r>
                <a:endParaRPr kumimoji="1" lang="en-US" altLang="ja-JP" sz="2400" dirty="0" smtClean="0"/>
              </a:p>
              <a:p>
                <a:pPr marL="0" indent="0" algn="ctr">
                  <a:buNone/>
                </a:pPr>
                <a:r>
                  <a:rPr lang="en-US" altLang="ja-JP" sz="2400" dirty="0" err="1" smtClean="0"/>
                  <a:t>subtree_swap</a:t>
                </a:r>
                <a:endParaRPr lang="en-US" altLang="ja-JP" sz="2400" dirty="0" smtClean="0"/>
              </a:p>
              <a:p>
                <a:pPr marL="0" indent="0" algn="ctr">
                  <a:buNone/>
                </a:pPr>
                <a:r>
                  <a:rPr lang="en-US" altLang="ja-JP" sz="2400" dirty="0" smtClean="0"/>
                  <a:t>transfer</a:t>
                </a:r>
              </a:p>
              <a:p>
                <a:pPr marL="0" indent="0" algn="ctr">
                  <a:buNone/>
                </a:pPr>
                <a:r>
                  <a:rPr lang="en-US" altLang="ja-JP" sz="1800" dirty="0" smtClean="0"/>
                  <a:t>k</a:t>
                </a:r>
                <a:r>
                  <a:rPr lang="ja-JP" altLang="en-US" sz="1800" dirty="0" smtClean="0"/>
                  <a:t>回</a:t>
                </a:r>
                <a:r>
                  <a:rPr lang="ja-JP" altLang="en-US" sz="1800" dirty="0"/>
                  <a:t>繰り返す</a:t>
                </a:r>
                <a:endParaRPr lang="en-US" altLang="ja-JP" sz="1800" dirty="0" smtClean="0"/>
              </a:p>
              <a:p>
                <a:pPr marL="0" indent="0" algn="ctr">
                  <a:buNone/>
                </a:pPr>
                <a:endParaRPr kumimoji="1" lang="en-US" altLang="ja-JP" sz="24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altLang="ja-JP" sz="2400" i="1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altLang="ja-JP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sz="2400" i="1">
                            <a:latin typeface="Cambria Math"/>
                          </a:rPr>
                          <m:t>𝑇</m:t>
                        </m:r>
                        <m:r>
                          <a:rPr lang="en-US" altLang="ja-JP" sz="2400" b="0" i="1" smtClean="0">
                            <a:latin typeface="Cambria Math"/>
                          </a:rPr>
                          <m:t>′</m:t>
                        </m:r>
                      </m:e>
                    </m:d>
                  </m:oMath>
                </a14:m>
                <a:r>
                  <a:rPr kumimoji="1" lang="ja-JP" altLang="en-US" sz="2400" dirty="0" smtClean="0"/>
                  <a:t>の値計算</a:t>
                </a:r>
                <a:endParaRPr kumimoji="1" lang="ja-JP" altLang="en-US" sz="2400" dirty="0"/>
              </a:p>
            </p:txBody>
          </p:sp>
        </mc:Choice>
        <mc:Fallback xmlns=""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340768"/>
                <a:ext cx="4038600" cy="5291792"/>
              </a:xfrm>
              <a:blipFill rotWithShape="1">
                <a:blip r:embed="rId3" cstate="print"/>
                <a:stretch>
                  <a:fillRect t="-12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3"/>
          <p:cNvSpPr>
            <a:spLocks noGrp="1"/>
          </p:cNvSpPr>
          <p:nvPr>
            <p:ph sz="half" idx="4294967295"/>
          </p:nvPr>
        </p:nvSpPr>
        <p:spPr>
          <a:xfrm>
            <a:off x="4648200" y="1340768"/>
            <a:ext cx="4038600" cy="5291792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0" name="角丸四角形 39"/>
          <p:cNvSpPr/>
          <p:nvPr/>
        </p:nvSpPr>
        <p:spPr>
          <a:xfrm>
            <a:off x="1115616" y="1384266"/>
            <a:ext cx="2808312" cy="41420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角丸四角形 40"/>
          <p:cNvSpPr/>
          <p:nvPr/>
        </p:nvSpPr>
        <p:spPr>
          <a:xfrm>
            <a:off x="1115616" y="2204078"/>
            <a:ext cx="2808312" cy="43787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角丸四角形 41"/>
          <p:cNvSpPr/>
          <p:nvPr/>
        </p:nvSpPr>
        <p:spPr>
          <a:xfrm>
            <a:off x="827585" y="2999258"/>
            <a:ext cx="3276364" cy="212591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角丸四角形 42"/>
          <p:cNvSpPr/>
          <p:nvPr/>
        </p:nvSpPr>
        <p:spPr>
          <a:xfrm>
            <a:off x="1115616" y="5524880"/>
            <a:ext cx="2808312" cy="49640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下矢印 43"/>
          <p:cNvSpPr/>
          <p:nvPr/>
        </p:nvSpPr>
        <p:spPr>
          <a:xfrm>
            <a:off x="2303748" y="1798469"/>
            <a:ext cx="288032" cy="40560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下矢印 44"/>
          <p:cNvSpPr/>
          <p:nvPr/>
        </p:nvSpPr>
        <p:spPr>
          <a:xfrm>
            <a:off x="2303748" y="2634551"/>
            <a:ext cx="288032" cy="358497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下矢印 45"/>
          <p:cNvSpPr/>
          <p:nvPr/>
        </p:nvSpPr>
        <p:spPr>
          <a:xfrm>
            <a:off x="2339752" y="5118329"/>
            <a:ext cx="288032" cy="40560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4" name="直線コネクタ 53"/>
          <p:cNvCxnSpPr>
            <a:stCxn id="43" idx="3"/>
          </p:cNvCxnSpPr>
          <p:nvPr/>
        </p:nvCxnSpPr>
        <p:spPr>
          <a:xfrm flipV="1">
            <a:off x="3923928" y="5731983"/>
            <a:ext cx="360040" cy="4110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 flipV="1">
            <a:off x="4283968" y="2854894"/>
            <a:ext cx="0" cy="287709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>
            <a:endCxn id="45" idx="3"/>
          </p:cNvCxnSpPr>
          <p:nvPr/>
        </p:nvCxnSpPr>
        <p:spPr>
          <a:xfrm flipH="1" flipV="1">
            <a:off x="2591781" y="2849031"/>
            <a:ext cx="1692188" cy="5862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>
            <a:stCxn id="42" idx="1"/>
          </p:cNvCxnSpPr>
          <p:nvPr/>
        </p:nvCxnSpPr>
        <p:spPr>
          <a:xfrm flipH="1">
            <a:off x="611560" y="4062214"/>
            <a:ext cx="21602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flipV="1">
            <a:off x="611560" y="2854893"/>
            <a:ext cx="0" cy="12073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>
            <a:endCxn id="45" idx="1"/>
          </p:cNvCxnSpPr>
          <p:nvPr/>
        </p:nvCxnSpPr>
        <p:spPr>
          <a:xfrm>
            <a:off x="611561" y="2849031"/>
            <a:ext cx="16921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45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サーマル">
  <a:themeElements>
    <a:clrScheme name="シック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サーマル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サーマル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サーマル</Template>
  <TotalTime>46</TotalTime>
  <Words>982</Words>
  <Application>Microsoft Office PowerPoint</Application>
  <PresentationFormat>画面に合わせる (4:3)</PresentationFormat>
  <Paragraphs>325</Paragraphs>
  <Slides>21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2" baseType="lpstr">
      <vt:lpstr>サーマル</vt:lpstr>
      <vt:lpstr>正規圧縮距離を用いた クラスタリング</vt:lpstr>
      <vt:lpstr>PowerPoint プレゼンテーション</vt:lpstr>
      <vt:lpstr>PowerPoint プレゼンテーション</vt:lpstr>
      <vt:lpstr>4点条件</vt:lpstr>
      <vt:lpstr>C_T=∑_({u,v,w,x}⊆N)▒〖{C_(uv|wx) 〗  :uv|wxがconsistent}</vt:lpstr>
      <vt:lpstr>C_T=∑_({u,v,w,x}⊆N)▒〖{C_(uv|wx) 〗  :uv|wxがconsistent}</vt:lpstr>
      <vt:lpstr>C_T=∑_({u,v,w,x}⊆N)▒〖{C_(uv|wx) 〗  :uv|wxがconsistent}</vt:lpstr>
      <vt:lpstr>評価関数</vt:lpstr>
      <vt:lpstr>フローチャート</vt:lpstr>
      <vt:lpstr>PowerPoint プレゼンテーション</vt:lpstr>
      <vt:lpstr>フローチャート</vt:lpstr>
      <vt:lpstr>フローチャート</vt:lpstr>
      <vt:lpstr>フローチャート</vt:lpstr>
      <vt:lpstr>フローチャート</vt:lpstr>
      <vt:lpstr>フローチャート</vt:lpstr>
      <vt:lpstr>フローチャート</vt:lpstr>
      <vt:lpstr>フローチャート</vt:lpstr>
      <vt:lpstr>フローチャート</vt:lpstr>
      <vt:lpstr>フローチャート</vt:lpstr>
      <vt:lpstr>フローチャート</vt:lpstr>
      <vt:lpstr>まとめ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正規圧縮距離を用いた クラスタリング</dc:title>
  <dc:creator>gonta</dc:creator>
  <cp:lastModifiedBy>gonta</cp:lastModifiedBy>
  <cp:revision>6</cp:revision>
  <dcterms:created xsi:type="dcterms:W3CDTF">2013-01-23T02:54:34Z</dcterms:created>
  <dcterms:modified xsi:type="dcterms:W3CDTF">2013-01-25T08:04:15Z</dcterms:modified>
</cp:coreProperties>
</file>