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5"/>
    <p:sldMasterId id="2147483654" r:id="rId6"/>
  </p:sldMasterIdLst>
  <p:notesMasterIdLst>
    <p:notesMasterId r:id="rId33"/>
  </p:notesMasterIdLst>
  <p:handoutMasterIdLst>
    <p:handoutMasterId r:id="rId34"/>
  </p:handoutMasterIdLst>
  <p:sldIdLst>
    <p:sldId id="290" r:id="rId7"/>
    <p:sldId id="335" r:id="rId8"/>
    <p:sldId id="331" r:id="rId9"/>
    <p:sldId id="292" r:id="rId10"/>
    <p:sldId id="328" r:id="rId11"/>
    <p:sldId id="329" r:id="rId12"/>
    <p:sldId id="341" r:id="rId13"/>
    <p:sldId id="293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33" r:id="rId24"/>
    <p:sldId id="332" r:id="rId25"/>
    <p:sldId id="305" r:id="rId26"/>
    <p:sldId id="306" r:id="rId27"/>
    <p:sldId id="337" r:id="rId28"/>
    <p:sldId id="330" r:id="rId29"/>
    <p:sldId id="308" r:id="rId30"/>
    <p:sldId id="334" r:id="rId31"/>
    <p:sldId id="309" r:id="rId32"/>
  </p:sldIdLst>
  <p:sldSz cx="9144000" cy="6858000" type="screen4x3"/>
  <p:notesSz cx="6789738" cy="99298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FF"/>
    <a:srgbClr val="99CCFF"/>
    <a:srgbClr val="66FF66"/>
    <a:srgbClr val="CC0000"/>
    <a:srgbClr val="000066"/>
    <a:srgbClr val="CCECFF"/>
    <a:srgbClr val="6699FF"/>
    <a:srgbClr val="FF7C8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2" autoAdjust="0"/>
    <p:restoredTop sz="95400" autoAdjust="0"/>
  </p:normalViewPr>
  <p:slideViewPr>
    <p:cSldViewPr>
      <p:cViewPr varScale="1">
        <p:scale>
          <a:sx n="86" d="100"/>
          <a:sy n="86" d="100"/>
        </p:scale>
        <p:origin x="-90" y="-102"/>
      </p:cViewPr>
      <p:guideLst>
        <p:guide orient="horz" pos="2160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2644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1" tIns="47721" rIns="95441" bIns="47721" numCol="1" anchor="t" anchorCtr="0" compatLnSpc="1">
            <a:prstTxWarp prst="textNoShape">
              <a:avLst/>
            </a:prstTxWarp>
          </a:bodyPr>
          <a:lstStyle>
            <a:lvl1pPr algn="l" defTabSz="953385">
              <a:defRPr sz="1200" smtClean="0">
                <a:latin typeface="Helvetic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7094" y="1"/>
            <a:ext cx="2942644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1" tIns="47721" rIns="95441" bIns="47721" numCol="1" anchor="t" anchorCtr="0" compatLnSpc="1">
            <a:prstTxWarp prst="textNoShape">
              <a:avLst/>
            </a:prstTxWarp>
          </a:bodyPr>
          <a:lstStyle>
            <a:lvl1pPr algn="r" defTabSz="953385">
              <a:defRPr sz="1200" smtClean="0">
                <a:latin typeface="Helvetic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322"/>
            <a:ext cx="2942644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1" tIns="47721" rIns="95441" bIns="47721" numCol="1" anchor="b" anchorCtr="0" compatLnSpc="1">
            <a:prstTxWarp prst="textNoShape">
              <a:avLst/>
            </a:prstTxWarp>
          </a:bodyPr>
          <a:lstStyle>
            <a:lvl1pPr algn="l" defTabSz="953385">
              <a:defRPr sz="1200" smtClean="0">
                <a:latin typeface="Helvetic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7094" y="9433322"/>
            <a:ext cx="2942644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1" tIns="47721" rIns="95441" bIns="47721" numCol="1" anchor="b" anchorCtr="0" compatLnSpc="1">
            <a:prstTxWarp prst="textNoShape">
              <a:avLst/>
            </a:prstTxWarp>
          </a:bodyPr>
          <a:lstStyle>
            <a:lvl1pPr algn="r" defTabSz="953385">
              <a:defRPr sz="1200" smtClean="0">
                <a:latin typeface="Helvetic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DED1B7B8-4A9B-4F0E-8188-02AD4D3E681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118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2644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1" tIns="47721" rIns="95441" bIns="47721" numCol="1" anchor="t" anchorCtr="0" compatLnSpc="1">
            <a:prstTxWarp prst="textNoShape">
              <a:avLst/>
            </a:prstTxWarp>
          </a:bodyPr>
          <a:lstStyle>
            <a:lvl1pPr algn="l" defTabSz="953385">
              <a:defRPr sz="1200" smtClean="0">
                <a:latin typeface="Helvetic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7094" y="1"/>
            <a:ext cx="2942644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1" tIns="47721" rIns="95441" bIns="47721" numCol="1" anchor="t" anchorCtr="0" compatLnSpc="1">
            <a:prstTxWarp prst="textNoShape">
              <a:avLst/>
            </a:prstTxWarp>
          </a:bodyPr>
          <a:lstStyle>
            <a:lvl1pPr algn="r" defTabSz="953385">
              <a:defRPr sz="1200" smtClean="0">
                <a:latin typeface="Helvetic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0563" y="4716661"/>
            <a:ext cx="4528615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1" tIns="47721" rIns="95441" bIns="477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322"/>
            <a:ext cx="2942644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1" tIns="47721" rIns="95441" bIns="47721" numCol="1" anchor="b" anchorCtr="0" compatLnSpc="1">
            <a:prstTxWarp prst="textNoShape">
              <a:avLst/>
            </a:prstTxWarp>
          </a:bodyPr>
          <a:lstStyle>
            <a:lvl1pPr algn="l" defTabSz="953385">
              <a:defRPr sz="1200" smtClean="0">
                <a:latin typeface="Helvetic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7094" y="9433322"/>
            <a:ext cx="2942644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1" tIns="47721" rIns="95441" bIns="47721" numCol="1" anchor="b" anchorCtr="0" compatLnSpc="1">
            <a:prstTxWarp prst="textNoShape">
              <a:avLst/>
            </a:prstTxWarp>
          </a:bodyPr>
          <a:lstStyle>
            <a:lvl1pPr algn="r" defTabSz="953385">
              <a:defRPr sz="1200" smtClean="0">
                <a:latin typeface="Helvetic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8528446A-E351-494F-B8E7-21B58D186DE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352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Helvetica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Helvetica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Helvetica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Helvetica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Helvetica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mp_Eng_Bottom_Gr_Wh5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675" y="5265738"/>
            <a:ext cx="2819400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184150"/>
            <a:ext cx="3201987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065213" y="6477000"/>
            <a:ext cx="37131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l">
              <a:defRPr/>
            </a:pPr>
            <a:r>
              <a:rPr lang="en-US" altLang="ja-JP" sz="1100" dirty="0">
                <a:ea typeface="ＭＳ Ｐゴシック" pitchFamily="50" charset="-128"/>
              </a:rPr>
              <a:t>© 2012 Toshiba Corporation</a:t>
            </a:r>
          </a:p>
        </p:txBody>
      </p:sp>
      <p:pic>
        <p:nvPicPr>
          <p:cNvPr id="7" name="Picture 10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03188"/>
            <a:ext cx="3313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65213" y="1844675"/>
            <a:ext cx="7502525" cy="1331913"/>
          </a:xfrm>
        </p:spPr>
        <p:txBody>
          <a:bodyPr anchor="ctr"/>
          <a:lstStyle>
            <a:lvl1pPr>
              <a:defRPr sz="3800">
                <a:latin typeface="Arial Black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65213" y="3176588"/>
            <a:ext cx="7502525" cy="1447800"/>
          </a:xfrm>
        </p:spPr>
        <p:txBody>
          <a:bodyPr/>
          <a:lstStyle>
            <a:lvl1pPr marL="0" indent="0">
              <a:spcAft>
                <a:spcPct val="0"/>
              </a:spcAft>
              <a:buFontTx/>
              <a:buNone/>
              <a:defRPr sz="2300" b="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1065213" y="5524500"/>
            <a:ext cx="7502525" cy="684213"/>
          </a:xfrm>
        </p:spPr>
        <p:txBody>
          <a:bodyPr lIns="0" tIns="0" rIns="0" bIns="0" anchor="t"/>
          <a:lstStyle>
            <a:lvl1pPr algn="l">
              <a:lnSpc>
                <a:spcPts val="2113"/>
              </a:lnSpc>
              <a:defRPr sz="1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ftr" sz="quarter" idx="11"/>
          </p:nvPr>
        </p:nvSpPr>
        <p:spPr bwMode="hidden">
          <a:xfrm>
            <a:off x="4779963" y="6477000"/>
            <a:ext cx="3752850" cy="381000"/>
          </a:xfrm>
        </p:spPr>
        <p:txBody>
          <a:bodyPr/>
          <a:lstStyle>
            <a:lvl1pPr algn="r">
              <a:tabLst/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ja-JP" altLang="en-US" smtClean="0"/>
              <a:t>フランス・リヨン市における省エネと快適性を考慮した</a:t>
            </a:r>
            <a:r>
              <a:rPr lang="en-US" altLang="ja-JP" smtClean="0"/>
              <a:t>HEMS</a:t>
            </a:r>
            <a:r>
              <a:rPr lang="ja-JP" altLang="en-US" smtClean="0"/>
              <a:t>実証の取り組み</a:t>
            </a:r>
            <a:endParaRPr lang="en-US" altLang="ja-JP"/>
          </a:p>
        </p:txBody>
      </p:sp>
      <p:sp>
        <p:nvSpPr>
          <p:cNvPr id="11" name="Rectangle 8"/>
          <p:cNvSpPr>
            <a:spLocks noGrp="1" noChangeArrowheads="1"/>
          </p:cNvSpPr>
          <p:nvPr>
            <p:ph type="sldNum" sz="quarter" idx="12"/>
          </p:nvPr>
        </p:nvSpPr>
        <p:spPr bwMode="hidden">
          <a:xfrm>
            <a:off x="0" y="6477000"/>
            <a:ext cx="1066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100" smtClean="0">
                <a:solidFill>
                  <a:srgbClr val="CCCCCC"/>
                </a:solidFill>
                <a:latin typeface="Helvetic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530978D3-455E-4D61-9066-9BAF75F16B4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832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フランス・リヨン市における省エネと快適性を考慮した</a:t>
            </a:r>
            <a:r>
              <a:rPr lang="en-US" altLang="ja-JP" smtClean="0"/>
              <a:t>HEMS</a:t>
            </a:r>
            <a:r>
              <a:rPr lang="ja-JP" altLang="en-US" smtClean="0"/>
              <a:t>実証の取り組み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536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095500" cy="6172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9413" y="0"/>
            <a:ext cx="6135687" cy="6172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フランス・リヨン市における省エネと快適性を考慮した</a:t>
            </a:r>
            <a:r>
              <a:rPr lang="en-US" altLang="ja-JP" smtClean="0"/>
              <a:t>HEMS</a:t>
            </a:r>
            <a:r>
              <a:rPr lang="ja-JP" altLang="en-US" smtClean="0"/>
              <a:t>実証の取り組み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0101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184150"/>
            <a:ext cx="3201987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065213" y="6477000"/>
            <a:ext cx="37131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l">
              <a:defRPr/>
            </a:pPr>
            <a:r>
              <a:rPr lang="en-US" altLang="ja-JP" sz="1100" dirty="0">
                <a:ea typeface="ＭＳ Ｐゴシック" pitchFamily="50" charset="-128"/>
              </a:rPr>
              <a:t>© </a:t>
            </a:r>
            <a:r>
              <a:rPr lang="en-US" altLang="ja-JP" sz="1100" dirty="0" smtClean="0">
                <a:ea typeface="ＭＳ Ｐゴシック" pitchFamily="50" charset="-128"/>
              </a:rPr>
              <a:t>2013 </a:t>
            </a:r>
            <a:r>
              <a:rPr lang="en-US" altLang="ja-JP" sz="1100" dirty="0">
                <a:ea typeface="ＭＳ Ｐゴシック" pitchFamily="50" charset="-128"/>
              </a:rPr>
              <a:t>Toshiba Corporation</a:t>
            </a: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03188"/>
            <a:ext cx="3313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pic>
        <p:nvPicPr>
          <p:cNvPr id="8" name="Picture 11" descr="Comp_Bottom_Gr_Wh5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5157788"/>
            <a:ext cx="20828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184150"/>
            <a:ext cx="3201987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03188"/>
            <a:ext cx="3313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14"/>
          <p:cNvSpPr>
            <a:spLocks noChangeShapeType="1"/>
          </p:cNvSpPr>
          <p:nvPr userDrawn="1"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5213" y="1844675"/>
            <a:ext cx="7502525" cy="1331913"/>
          </a:xfrm>
        </p:spPr>
        <p:txBody>
          <a:bodyPr anchor="ctr"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65213" y="3176588"/>
            <a:ext cx="7502525" cy="1447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065213" y="5524500"/>
            <a:ext cx="7502525" cy="684213"/>
          </a:xfrm>
        </p:spPr>
        <p:txBody>
          <a:bodyPr lIns="0" tIns="0" rIns="0" bIns="0" anchor="t"/>
          <a:lstStyle>
            <a:lvl1pPr algn="l">
              <a:lnSpc>
                <a:spcPts val="2113"/>
              </a:lnSpc>
              <a:defRPr sz="1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 bwMode="hidden">
          <a:xfrm>
            <a:off x="4779963" y="6477000"/>
            <a:ext cx="3752850" cy="381000"/>
          </a:xfrm>
        </p:spPr>
        <p:txBody>
          <a:bodyPr/>
          <a:lstStyle>
            <a:lvl1pPr algn="r">
              <a:tabLst/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ja-JP" altLang="en-US" smtClean="0"/>
              <a:t>フランス・リヨン市における省エネと快適性を考慮した</a:t>
            </a:r>
            <a:r>
              <a:rPr lang="en-US" altLang="ja-JP" smtClean="0"/>
              <a:t>HEMS</a:t>
            </a:r>
            <a:r>
              <a:rPr lang="ja-JP" altLang="en-US" smtClean="0"/>
              <a:t>実証の取り組み</a:t>
            </a:r>
            <a:endParaRPr lang="en-US" altLang="ja-JP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 bwMode="hidden">
          <a:xfrm>
            <a:off x="0" y="6477000"/>
            <a:ext cx="1066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100" smtClean="0">
                <a:solidFill>
                  <a:srgbClr val="CCCCCC"/>
                </a:solidFill>
                <a:latin typeface="Helvetic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D46B69EB-65AA-467E-BD47-5495520C5E7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3129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ja-JP" altLang="ja-JP" dirty="0" smtClean="0"/>
              <a:t>認識しやすいスケジュール表の作成</a:t>
            </a:r>
            <a:r>
              <a:rPr lang="ja-JP" altLang="ja-JP" sz="1100" dirty="0" smtClean="0"/>
              <a:t>－重粒子線治療スケジューリングを例として－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13874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ja-JP" altLang="ja-JP" dirty="0" smtClean="0"/>
              <a:t>認識しやすいスケジュール表の作成</a:t>
            </a:r>
            <a:r>
              <a:rPr lang="ja-JP" altLang="ja-JP" sz="1100" dirty="0" smtClean="0"/>
              <a:t>－重粒子線治療スケジューリングを例として－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92415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81000" y="836613"/>
            <a:ext cx="4114800" cy="5335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836613"/>
            <a:ext cx="4114800" cy="5335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ja-JP" altLang="ja-JP" dirty="0" smtClean="0"/>
              <a:t>認識しやすいスケジュール表の作成</a:t>
            </a:r>
            <a:r>
              <a:rPr lang="ja-JP" altLang="ja-JP" sz="1100" dirty="0" smtClean="0"/>
              <a:t>－重粒子線治療スケジューリングを例として－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39785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ja-JP" altLang="ja-JP" dirty="0" smtClean="0"/>
              <a:t>認識しやすいスケジュール表の作成</a:t>
            </a:r>
            <a:r>
              <a:rPr lang="ja-JP" altLang="ja-JP" sz="1100" dirty="0" smtClean="0"/>
              <a:t>－重粒子線治療スケジューリングを例として－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90295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ja-JP" altLang="ja-JP" dirty="0" smtClean="0"/>
              <a:t>認識しやすいスケジュール表の作成</a:t>
            </a:r>
            <a:r>
              <a:rPr lang="ja-JP" altLang="ja-JP" sz="1100" dirty="0" smtClean="0"/>
              <a:t>－重粒子線治療スケジューリングを例として－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435876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ja-JP" altLang="ja-JP" dirty="0" smtClean="0"/>
              <a:t>認識しやすいスケジュール表の作成</a:t>
            </a:r>
            <a:r>
              <a:rPr lang="ja-JP" altLang="ja-JP" sz="1100" dirty="0" smtClean="0"/>
              <a:t>－重粒子線治療スケジューリングを例として－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63868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ja-JP" altLang="ja-JP" dirty="0" smtClean="0"/>
              <a:t>認識しやすいスケジュール表の作成</a:t>
            </a:r>
            <a:r>
              <a:rPr lang="ja-JP" altLang="ja-JP" sz="1100" dirty="0" smtClean="0"/>
              <a:t>－重粒子線治療スケジューリングを例として－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0123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フランス・リヨン市における省エネと快適性を考慮した</a:t>
            </a:r>
            <a:r>
              <a:rPr lang="en-US" altLang="ja-JP" smtClean="0"/>
              <a:t>HEMS</a:t>
            </a:r>
            <a:r>
              <a:rPr lang="ja-JP" altLang="en-US" smtClean="0"/>
              <a:t>実証の取り組み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6254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ja-JP" altLang="ja-JP" dirty="0" smtClean="0"/>
              <a:t>認識しやすいスケジュール表の作成</a:t>
            </a:r>
            <a:r>
              <a:rPr lang="ja-JP" altLang="ja-JP" sz="1100" dirty="0" smtClean="0"/>
              <a:t>－重粒子線治療スケジューリングを例として－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20462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ja-JP" altLang="ja-JP" dirty="0" smtClean="0"/>
              <a:t>認識しやすいスケジュール表の作成</a:t>
            </a:r>
            <a:r>
              <a:rPr lang="ja-JP" altLang="ja-JP" sz="1100" dirty="0" smtClean="0"/>
              <a:t>－重粒子線治療スケジューリングを例として－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31837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095500" cy="6172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9413" y="0"/>
            <a:ext cx="6135687" cy="6172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ja-JP" altLang="ja-JP" dirty="0" smtClean="0"/>
              <a:t>認識しやすいスケジュール表の作成</a:t>
            </a:r>
            <a:r>
              <a:rPr lang="ja-JP" altLang="ja-JP" sz="1100" dirty="0" smtClean="0"/>
              <a:t>－重粒子線治療スケジューリングを例として－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8003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フランス・リヨン市における省エネと快適性を考慮した</a:t>
            </a:r>
            <a:r>
              <a:rPr lang="en-US" altLang="ja-JP" smtClean="0"/>
              <a:t>HEMS</a:t>
            </a:r>
            <a:r>
              <a:rPr lang="ja-JP" altLang="en-US" smtClean="0"/>
              <a:t>実証の取り組み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164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81000" y="836613"/>
            <a:ext cx="4114800" cy="5335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836613"/>
            <a:ext cx="4114800" cy="5335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フランス・リヨン市における省エネと快適性を考慮した</a:t>
            </a:r>
            <a:r>
              <a:rPr lang="en-US" altLang="ja-JP" smtClean="0"/>
              <a:t>HEMS</a:t>
            </a:r>
            <a:r>
              <a:rPr lang="ja-JP" altLang="en-US" smtClean="0"/>
              <a:t>実証の取り組み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580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フランス・リヨン市における省エネと快適性を考慮した</a:t>
            </a:r>
            <a:r>
              <a:rPr lang="en-US" altLang="ja-JP" smtClean="0"/>
              <a:t>HEMS</a:t>
            </a:r>
            <a:r>
              <a:rPr lang="ja-JP" altLang="en-US" smtClean="0"/>
              <a:t>実証の取り組み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454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フランス・リヨン市における省エネと快適性を考慮した</a:t>
            </a:r>
            <a:r>
              <a:rPr lang="en-US" altLang="ja-JP" smtClean="0"/>
              <a:t>HEMS</a:t>
            </a:r>
            <a:r>
              <a:rPr lang="ja-JP" altLang="en-US" smtClean="0"/>
              <a:t>実証の取り組み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743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フランス・リヨン市における省エネと快適性を考慮した</a:t>
            </a:r>
            <a:r>
              <a:rPr lang="en-US" altLang="ja-JP" smtClean="0"/>
              <a:t>HEMS</a:t>
            </a:r>
            <a:r>
              <a:rPr lang="ja-JP" altLang="en-US" smtClean="0"/>
              <a:t>実証の取り組み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751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フランス・リヨン市における省エネと快適性を考慮した</a:t>
            </a:r>
            <a:r>
              <a:rPr lang="en-US" altLang="ja-JP" smtClean="0"/>
              <a:t>HEMS</a:t>
            </a:r>
            <a:r>
              <a:rPr lang="ja-JP" altLang="en-US" smtClean="0"/>
              <a:t>実証の取り組み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981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 smtClean="0"/>
              <a:t>フランス・リヨン市における省エネと快適性を考慮した</a:t>
            </a:r>
            <a:r>
              <a:rPr lang="en-US" altLang="ja-JP" smtClean="0"/>
              <a:t>HEMS</a:t>
            </a:r>
            <a:r>
              <a:rPr lang="ja-JP" altLang="en-US" smtClean="0"/>
              <a:t>実証の取り組み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34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419850"/>
            <a:ext cx="12969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79413" y="0"/>
            <a:ext cx="83835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36613"/>
            <a:ext cx="8382000" cy="533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78625" y="6477000"/>
            <a:ext cx="1322388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r">
              <a:defRPr sz="1100" smtClean="0">
                <a:latin typeface="Helvetic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0" y="6477000"/>
            <a:ext cx="5254625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tabLst>
                <a:tab pos="568325" algn="ctr"/>
                <a:tab pos="857250" algn="l"/>
                <a:tab pos="1089025" algn="l"/>
              </a:tabLst>
              <a:defRPr sz="1100" smtClean="0">
                <a:latin typeface="Arial Black" pitchFamily="34" charset="0"/>
                <a:ea typeface="HGP創英角ｺﾞｼｯｸUB" pitchFamily="50" charset="-128"/>
              </a:defRPr>
            </a:lvl1pPr>
          </a:lstStyle>
          <a:p>
            <a:pPr>
              <a:defRPr/>
            </a:pPr>
            <a:r>
              <a:rPr lang="ja-JP" altLang="en-US" smtClean="0"/>
              <a:t>フランス・リヨン市における省エネと快適性を考慮した</a:t>
            </a:r>
            <a:r>
              <a:rPr lang="en-US" altLang="ja-JP" smtClean="0"/>
              <a:t>HEMS</a:t>
            </a:r>
            <a:r>
              <a:rPr lang="ja-JP" altLang="en-US" smtClean="0"/>
              <a:t>実証の取り組み</a:t>
            </a:r>
            <a:endParaRPr lang="en-US" altLang="ja-JP"/>
          </a:p>
        </p:txBody>
      </p:sp>
      <p:sp>
        <p:nvSpPr>
          <p:cNvPr id="143367" name="Line 7"/>
          <p:cNvSpPr>
            <a:spLocks noChangeShapeType="1"/>
          </p:cNvSpPr>
          <p:nvPr userDrawn="1"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430963"/>
            <a:ext cx="1223962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69" name="Line 9"/>
          <p:cNvSpPr>
            <a:spLocks noChangeShapeType="1"/>
          </p:cNvSpPr>
          <p:nvPr userDrawn="1"/>
        </p:nvSpPr>
        <p:spPr bwMode="auto">
          <a:xfrm>
            <a:off x="381000" y="692150"/>
            <a:ext cx="8382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085" name="Rectangle 61"/>
          <p:cNvSpPr>
            <a:spLocks noChangeArrowheads="1"/>
          </p:cNvSpPr>
          <p:nvPr userDrawn="1"/>
        </p:nvSpPr>
        <p:spPr bwMode="auto">
          <a:xfrm>
            <a:off x="8434388" y="6546850"/>
            <a:ext cx="576262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>
              <a:tabLst>
                <a:tab pos="568325" algn="ctr"/>
                <a:tab pos="857250" algn="l"/>
                <a:tab pos="1089025" algn="l"/>
              </a:tabLst>
              <a:defRPr/>
            </a:pPr>
            <a:fld id="{68FC3420-40C2-40ED-B85B-8BA8275F7376}" type="slidenum">
              <a:rPr lang="ja-JP" altLang="en-US" sz="1400">
                <a:latin typeface="HGP創英角ｺﾞｼｯｸUB" pitchFamily="50" charset="-128"/>
                <a:ea typeface="HGP創英角ｺﾞｼｯｸUB" pitchFamily="50" charset="-128"/>
              </a:rPr>
              <a:pPr algn="r">
                <a:tabLst>
                  <a:tab pos="568325" algn="ctr"/>
                  <a:tab pos="857250" algn="l"/>
                  <a:tab pos="1089025" algn="l"/>
                </a:tabLst>
                <a:defRPr/>
              </a:pPr>
              <a:t>‹#›</a:t>
            </a:fld>
            <a:endParaRPr lang="en-US" altLang="ja-JP" sz="140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6964363" y="6653213"/>
            <a:ext cx="15875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l">
              <a:defRPr/>
            </a:pPr>
            <a:r>
              <a:rPr lang="en-US" altLang="ja-JP" sz="1000" dirty="0">
                <a:ea typeface="ＭＳ Ｐゴシック" pitchFamily="50" charset="-128"/>
              </a:rPr>
              <a:t>© 2012 Toshiba Corporation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000">
          <a:solidFill>
            <a:schemeClr val="tx1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000">
          <a:solidFill>
            <a:schemeClr val="tx1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000">
          <a:solidFill>
            <a:schemeClr val="tx1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000">
          <a:solidFill>
            <a:schemeClr val="tx1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000">
          <a:solidFill>
            <a:schemeClr val="tx1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000">
          <a:solidFill>
            <a:schemeClr val="tx1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000">
          <a:solidFill>
            <a:schemeClr val="tx1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000">
          <a:solidFill>
            <a:schemeClr val="tx1"/>
          </a:solidFill>
          <a:latin typeface="Arial" charset="0"/>
          <a:ea typeface="ＭＳ Ｐゴシック" pitchFamily="50" charset="-128"/>
        </a:defRPr>
      </a:lvl9pPr>
    </p:titleStyle>
    <p:bodyStyle>
      <a:lvl1pPr marL="287338" indent="-287338" algn="l" rtl="0" eaLnBrk="0" fontAlgn="base" hangingPunct="0">
        <a:spcBef>
          <a:spcPct val="0"/>
        </a:spcBef>
        <a:spcAft>
          <a:spcPct val="25000"/>
        </a:spcAft>
        <a:buChar char="•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84163" algn="l" rtl="0" eaLnBrk="0" fontAlgn="base" hangingPunct="0">
        <a:spcBef>
          <a:spcPct val="0"/>
        </a:spcBef>
        <a:spcAft>
          <a:spcPct val="2500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857250" indent="-282575" algn="l" rtl="0" eaLnBrk="0" fontAlgn="base" hangingPunct="0">
        <a:spcBef>
          <a:spcPct val="0"/>
        </a:spcBef>
        <a:spcAft>
          <a:spcPct val="25000"/>
        </a:spcAft>
        <a:buFont typeface="Helvetica" pitchFamily="34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138238" indent="-279400" algn="l" rtl="0" eaLnBrk="0" fontAlgn="base" hangingPunct="0">
        <a:spcBef>
          <a:spcPct val="0"/>
        </a:spcBef>
        <a:spcAft>
          <a:spcPct val="2500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1425575" indent="-284163" algn="l" rtl="0" eaLnBrk="0" fontAlgn="base" hangingPunct="0">
        <a:spcBef>
          <a:spcPct val="0"/>
        </a:spcBef>
        <a:spcAft>
          <a:spcPct val="2500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1882775" indent="-284163" algn="l" rtl="0" fontAlgn="base">
        <a:spcBef>
          <a:spcPct val="0"/>
        </a:spcBef>
        <a:spcAft>
          <a:spcPct val="2500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339975" indent="-284163" algn="l" rtl="0" fontAlgn="base">
        <a:spcBef>
          <a:spcPct val="0"/>
        </a:spcBef>
        <a:spcAft>
          <a:spcPct val="2500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2797175" indent="-284163" algn="l" rtl="0" fontAlgn="base">
        <a:spcBef>
          <a:spcPct val="0"/>
        </a:spcBef>
        <a:spcAft>
          <a:spcPct val="2500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254375" indent="-284163" algn="l" rtl="0" fontAlgn="base">
        <a:spcBef>
          <a:spcPct val="0"/>
        </a:spcBef>
        <a:spcAft>
          <a:spcPct val="2500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419850"/>
            <a:ext cx="12969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79413" y="0"/>
            <a:ext cx="83835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36613"/>
            <a:ext cx="8382000" cy="533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99325" y="6477000"/>
            <a:ext cx="1322388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r">
              <a:defRPr sz="1100" smtClean="0">
                <a:latin typeface="Helvetic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 smtClean="0"/>
              <a:t>00 Month 0000 (edit in View &gt; Header and Footer)</a:t>
            </a:r>
            <a:endParaRPr lang="en-US" altLang="ja-JP"/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0" y="6477000"/>
            <a:ext cx="5254625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tabLst>
                <a:tab pos="568325" algn="ctr"/>
                <a:tab pos="857250" algn="l"/>
                <a:tab pos="1089025" algn="l"/>
              </a:tabLst>
              <a:defRPr sz="1100" smtClean="0">
                <a:latin typeface="Arial Black" pitchFamily="34" charset="0"/>
                <a:ea typeface="+mj-ea"/>
              </a:defRPr>
            </a:lvl1pPr>
          </a:lstStyle>
          <a:p>
            <a:pPr>
              <a:defRPr/>
            </a:pPr>
            <a:r>
              <a:rPr lang="ja-JP" altLang="en-US" smtClean="0"/>
              <a:t>フランス・リヨン市における省エネと快適性を考慮した</a:t>
            </a:r>
            <a:r>
              <a:rPr lang="en-US" altLang="ja-JP" smtClean="0"/>
              <a:t>HEMS</a:t>
            </a:r>
            <a:r>
              <a:rPr lang="ja-JP" altLang="en-US" smtClean="0"/>
              <a:t>実証の取り組み</a:t>
            </a:r>
            <a:endParaRPr lang="en-US" altLang="ja-JP"/>
          </a:p>
        </p:txBody>
      </p:sp>
      <p:sp>
        <p:nvSpPr>
          <p:cNvPr id="156679" name="Line 7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430963"/>
            <a:ext cx="1223962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681" name="Line 9"/>
          <p:cNvSpPr>
            <a:spLocks noChangeShapeType="1"/>
          </p:cNvSpPr>
          <p:nvPr/>
        </p:nvSpPr>
        <p:spPr bwMode="auto">
          <a:xfrm>
            <a:off x="381000" y="692150"/>
            <a:ext cx="8382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8434388" y="6546850"/>
            <a:ext cx="576262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>
              <a:tabLst>
                <a:tab pos="568325" algn="ctr"/>
                <a:tab pos="857250" algn="l"/>
                <a:tab pos="1089025" algn="l"/>
              </a:tabLst>
              <a:defRPr/>
            </a:pPr>
            <a:fld id="{6DD0F1C8-7E34-468C-BD01-70A469AA6B1C}" type="slidenum">
              <a:rPr lang="ja-JP" altLang="en-US" sz="1400">
                <a:latin typeface="HGP創英角ｺﾞｼｯｸUB" pitchFamily="50" charset="-128"/>
                <a:ea typeface="HGP創英角ｺﾞｼｯｸUB" pitchFamily="50" charset="-128"/>
              </a:rPr>
              <a:pPr algn="r">
                <a:tabLst>
                  <a:tab pos="568325" algn="ctr"/>
                  <a:tab pos="857250" algn="l"/>
                  <a:tab pos="1089025" algn="l"/>
                </a:tabLst>
                <a:defRPr/>
              </a:pPr>
              <a:t>‹#›</a:t>
            </a:fld>
            <a:endParaRPr lang="en-US" altLang="ja-JP" sz="140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2059" name="Picture 1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419850"/>
            <a:ext cx="12969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685" name="Line 13"/>
          <p:cNvSpPr>
            <a:spLocks noChangeShapeType="1"/>
          </p:cNvSpPr>
          <p:nvPr userDrawn="1"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pic>
        <p:nvPicPr>
          <p:cNvPr id="2061" name="Picture 14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430963"/>
            <a:ext cx="1223962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687" name="Line 15"/>
          <p:cNvSpPr>
            <a:spLocks noChangeShapeType="1"/>
          </p:cNvSpPr>
          <p:nvPr userDrawn="1"/>
        </p:nvSpPr>
        <p:spPr bwMode="auto">
          <a:xfrm>
            <a:off x="381000" y="692150"/>
            <a:ext cx="8382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6964363" y="6653213"/>
            <a:ext cx="16033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l">
              <a:defRPr/>
            </a:pPr>
            <a:r>
              <a:rPr lang="en-US" altLang="ja-JP" sz="1000" dirty="0">
                <a:ea typeface="ＭＳ Ｐゴシック" pitchFamily="50" charset="-128"/>
              </a:rPr>
              <a:t>© </a:t>
            </a:r>
            <a:r>
              <a:rPr lang="en-US" altLang="ja-JP" sz="1000" dirty="0" smtClean="0">
                <a:ea typeface="ＭＳ Ｐゴシック" pitchFamily="50" charset="-128"/>
              </a:rPr>
              <a:t>2013 </a:t>
            </a:r>
            <a:r>
              <a:rPr lang="en-US" altLang="ja-JP" sz="1000" dirty="0">
                <a:ea typeface="ＭＳ Ｐゴシック" pitchFamily="50" charset="-128"/>
              </a:rPr>
              <a:t>Toshiba Corporation</a:t>
            </a:r>
          </a:p>
        </p:txBody>
      </p:sp>
      <p:sp>
        <p:nvSpPr>
          <p:cNvPr id="2" name="Rectangle 61"/>
          <p:cNvSpPr>
            <a:spLocks noChangeArrowheads="1"/>
          </p:cNvSpPr>
          <p:nvPr userDrawn="1"/>
        </p:nvSpPr>
        <p:spPr bwMode="auto">
          <a:xfrm>
            <a:off x="8434388" y="6546850"/>
            <a:ext cx="576262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>
              <a:tabLst>
                <a:tab pos="568325" algn="ctr"/>
                <a:tab pos="857250" algn="l"/>
                <a:tab pos="1089025" algn="l"/>
              </a:tabLst>
              <a:defRPr/>
            </a:pPr>
            <a:fld id="{9BADE5A2-8D34-491C-A68E-C0BE3DDA7816}" type="slidenum">
              <a:rPr lang="ja-JP" altLang="en-US" sz="1400">
                <a:latin typeface="HGP創英角ｺﾞｼｯｸUB" pitchFamily="50" charset="-128"/>
                <a:ea typeface="HGP創英角ｺﾞｼｯｸUB" pitchFamily="50" charset="-128"/>
              </a:rPr>
              <a:pPr algn="r">
                <a:tabLst>
                  <a:tab pos="568325" algn="ctr"/>
                  <a:tab pos="857250" algn="l"/>
                  <a:tab pos="1089025" algn="l"/>
                </a:tabLst>
                <a:defRPr/>
              </a:pPr>
              <a:t>‹#›</a:t>
            </a:fld>
            <a:endParaRPr lang="en-US" altLang="ja-JP" sz="140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ea typeface="HGP創英角ｺﾞｼｯｸUB" pitchFamily="50" charset="-128"/>
        </a:defRPr>
      </a:lvl9pPr>
    </p:titleStyle>
    <p:bodyStyle>
      <a:lvl1pPr marL="287338" indent="-287338" algn="l" rtl="0" eaLnBrk="0" fontAlgn="base" hangingPunct="0">
        <a:spcBef>
          <a:spcPct val="0"/>
        </a:spcBef>
        <a:spcAft>
          <a:spcPct val="25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84163" algn="l" rtl="0" eaLnBrk="0" fontAlgn="base" hangingPunct="0">
        <a:spcBef>
          <a:spcPct val="0"/>
        </a:spcBef>
        <a:spcAft>
          <a:spcPct val="2500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857250" indent="-282575" algn="l" rtl="0" eaLnBrk="0" fontAlgn="base" hangingPunct="0">
        <a:spcBef>
          <a:spcPct val="0"/>
        </a:spcBef>
        <a:spcAft>
          <a:spcPct val="25000"/>
        </a:spcAft>
        <a:buFont typeface="Helvetica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138238" indent="-279400" algn="l" rtl="0" eaLnBrk="0" fontAlgn="base" hangingPunct="0">
        <a:spcBef>
          <a:spcPct val="0"/>
        </a:spcBef>
        <a:spcAft>
          <a:spcPct val="2500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1425575" indent="-284163" algn="l" rtl="0" eaLnBrk="0" fontAlgn="base" hangingPunct="0">
        <a:spcBef>
          <a:spcPct val="0"/>
        </a:spcBef>
        <a:spcAft>
          <a:spcPct val="2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1882775" indent="-284163" algn="l" rtl="0" fontAlgn="base">
        <a:spcBef>
          <a:spcPct val="0"/>
        </a:spcBef>
        <a:spcAft>
          <a:spcPct val="2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339975" indent="-284163" algn="l" rtl="0" fontAlgn="base">
        <a:spcBef>
          <a:spcPct val="0"/>
        </a:spcBef>
        <a:spcAft>
          <a:spcPct val="2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2797175" indent="-284163" algn="l" rtl="0" fontAlgn="base">
        <a:spcBef>
          <a:spcPct val="0"/>
        </a:spcBef>
        <a:spcAft>
          <a:spcPct val="2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254375" indent="-284163" algn="l" rtl="0" fontAlgn="base">
        <a:spcBef>
          <a:spcPct val="0"/>
        </a:spcBef>
        <a:spcAft>
          <a:spcPct val="2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9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916113"/>
            <a:ext cx="7502525" cy="1657350"/>
          </a:xfrm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ja-JP" altLang="ja-JP" sz="3600" dirty="0"/>
              <a:t>認識しやすいスケジュール表の作成</a:t>
            </a:r>
            <a:br>
              <a:rPr lang="ja-JP" altLang="ja-JP" sz="3600" dirty="0"/>
            </a:br>
            <a:r>
              <a:rPr lang="ja-JP" altLang="ja-JP" sz="2800" dirty="0"/>
              <a:t>－重粒子線治療スケジューリングを例として－</a:t>
            </a:r>
            <a:br>
              <a:rPr lang="ja-JP" altLang="ja-JP" sz="2800" dirty="0"/>
            </a:br>
            <a:endParaRPr lang="en-US" altLang="ja-JP" sz="2800" dirty="0"/>
          </a:p>
        </p:txBody>
      </p:sp>
      <p:sp>
        <p:nvSpPr>
          <p:cNvPr id="173059" name="Text Box 3"/>
          <p:cNvSpPr txBox="1">
            <a:spLocks noChangeArrowheads="1"/>
          </p:cNvSpPr>
          <p:nvPr/>
        </p:nvSpPr>
        <p:spPr bwMode="auto">
          <a:xfrm>
            <a:off x="1331913" y="4005263"/>
            <a:ext cx="7127875" cy="1987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500" dirty="0">
                <a:latin typeface="ＭＳ ゴシック" pitchFamily="49" charset="-128"/>
                <a:ea typeface="ＭＳ ゴシック" pitchFamily="49" charset="-128"/>
              </a:rPr>
              <a:t>*榊原静</a:t>
            </a:r>
            <a:r>
              <a:rPr lang="en-US" altLang="ja-JP" sz="2500" baseline="30000" dirty="0" smtClean="0">
                <a:latin typeface="ＭＳ ゴシック" pitchFamily="49" charset="-128"/>
                <a:ea typeface="ＭＳ ゴシック" pitchFamily="49" charset="-128"/>
              </a:rPr>
              <a:t>1</a:t>
            </a:r>
            <a:r>
              <a:rPr lang="ja-JP" altLang="en-US" sz="2500" dirty="0">
                <a:latin typeface="ＭＳ ゴシック" pitchFamily="49" charset="-128"/>
                <a:ea typeface="ＭＳ ゴシック" pitchFamily="49" charset="-128"/>
              </a:rPr>
              <a:t>　半田</a:t>
            </a:r>
            <a:r>
              <a:rPr lang="ja-JP" altLang="en-US" sz="2500" dirty="0" smtClean="0">
                <a:latin typeface="ＭＳ ゴシック" pitchFamily="49" charset="-128"/>
                <a:ea typeface="ＭＳ ゴシック" pitchFamily="49" charset="-128"/>
              </a:rPr>
              <a:t>恵一</a:t>
            </a:r>
            <a:r>
              <a:rPr lang="en-US" altLang="ja-JP" sz="2500" baseline="30000" dirty="0" smtClean="0">
                <a:latin typeface="ＭＳ ゴシック" pitchFamily="49" charset="-128"/>
                <a:ea typeface="ＭＳ ゴシック" pitchFamily="49" charset="-128"/>
              </a:rPr>
              <a:t>2</a:t>
            </a:r>
            <a:r>
              <a:rPr lang="ja-JP" altLang="en-US" sz="25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中村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昌彦</a:t>
            </a:r>
            <a:r>
              <a:rPr lang="en-US" altLang="ja-JP" sz="2500" baseline="30000" dirty="0" smtClean="0">
                <a:latin typeface="ＭＳ ゴシック" pitchFamily="49" charset="-128"/>
                <a:ea typeface="ＭＳ ゴシック" pitchFamily="49" charset="-128"/>
              </a:rPr>
              <a:t>3</a:t>
            </a:r>
            <a:r>
              <a:rPr lang="ja-JP" altLang="en-US" sz="2500" baseline="30000" dirty="0">
                <a:latin typeface="ＭＳ ゴシック" pitchFamily="49" charset="-128"/>
                <a:ea typeface="ＭＳ ゴシック" pitchFamily="49" charset="-128"/>
              </a:rPr>
              <a:t>　</a:t>
            </a:r>
          </a:p>
          <a:p>
            <a:endParaRPr lang="en-US" altLang="ja-JP" sz="1000" dirty="0">
              <a:latin typeface="ＭＳ ゴシック" pitchFamily="49" charset="-128"/>
              <a:ea typeface="ＭＳ ゴシック" pitchFamily="49" charset="-128"/>
            </a:endParaRPr>
          </a:p>
          <a:p>
            <a:pPr marL="457200" indent="-457200">
              <a:buAutoNum type="arabicPeriod"/>
            </a:pPr>
            <a:r>
              <a:rPr lang="en-US" altLang="ja-JP" sz="2000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株</a:t>
            </a:r>
            <a:r>
              <a:rPr lang="en-US" altLang="ja-JP" sz="2000" dirty="0">
                <a:latin typeface="ＭＳ ゴシック" pitchFamily="49" charset="-128"/>
                <a:ea typeface="ＭＳ ゴシック" pitchFamily="49" charset="-128"/>
              </a:rPr>
              <a:t>)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東芝 研究開発センター </a:t>
            </a:r>
            <a:endParaRPr lang="en-US" altLang="ja-JP" sz="20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457200" indent="-457200">
              <a:buAutoNum type="arabicPeriod"/>
            </a:pPr>
            <a:r>
              <a:rPr lang="en-US" altLang="ja-JP" sz="2000" dirty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株</a:t>
            </a:r>
            <a:r>
              <a:rPr lang="en-US" altLang="ja-JP" sz="2000" dirty="0" smtClean="0">
                <a:latin typeface="ＭＳ ゴシック" pitchFamily="49" charset="-128"/>
                <a:ea typeface="ＭＳ ゴシック" pitchFamily="49" charset="-128"/>
              </a:rPr>
              <a:t>)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東芝 研究開発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センター（現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2000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株</a:t>
            </a:r>
            <a:r>
              <a:rPr lang="en-US" altLang="ja-JP" sz="2000" dirty="0">
                <a:latin typeface="ＭＳ ゴシック" pitchFamily="49" charset="-128"/>
                <a:ea typeface="ＭＳ ゴシック" pitchFamily="49" charset="-128"/>
              </a:rPr>
              <a:t>)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東芝 </a:t>
            </a:r>
            <a:r>
              <a:rPr lang="en-US" altLang="ja-JP" sz="2000" dirty="0" smtClean="0">
                <a:latin typeface="ＭＳ ゴシック" pitchFamily="49" charset="-128"/>
                <a:ea typeface="ＭＳ ゴシック" pitchFamily="49" charset="-128"/>
              </a:rPr>
              <a:t>S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＆</a:t>
            </a:r>
            <a:r>
              <a:rPr lang="en-US" altLang="ja-JP" sz="2000" dirty="0" smtClean="0">
                <a:latin typeface="ＭＳ ゴシック" pitchFamily="49" charset="-128"/>
                <a:ea typeface="ＭＳ ゴシック" pitchFamily="49" charset="-128"/>
              </a:rPr>
              <a:t>S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社）</a:t>
            </a:r>
            <a:endParaRPr lang="en-US" altLang="ja-JP" sz="20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457200" indent="-457200">
              <a:buAutoNum type="arabicPeriod"/>
            </a:pPr>
            <a:r>
              <a:rPr lang="en-US" altLang="ja-JP" sz="2000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株</a:t>
            </a:r>
            <a:r>
              <a:rPr lang="en-US" altLang="ja-JP" sz="2000" dirty="0">
                <a:latin typeface="ＭＳ ゴシック" pitchFamily="49" charset="-128"/>
                <a:ea typeface="ＭＳ ゴシック" pitchFamily="49" charset="-128"/>
              </a:rPr>
              <a:t>)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東芝 電力システム社　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　		　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2013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年 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5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22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日</a:t>
            </a:r>
            <a:endParaRPr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475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</p:spPr>
        <p:txBody>
          <a:bodyPr/>
          <a:lstStyle/>
          <a:p>
            <a:r>
              <a:rPr lang="en-US" altLang="ja-JP"/>
              <a:t>認識しやすいスケジュール表の作成</a:t>
            </a:r>
          </a:p>
        </p:txBody>
      </p:sp>
      <p:sp>
        <p:nvSpPr>
          <p:cNvPr id="285699" name="Text Box 3"/>
          <p:cNvSpPr txBox="1">
            <a:spLocks noChangeArrowheads="1"/>
          </p:cNvSpPr>
          <p:nvPr/>
        </p:nvSpPr>
        <p:spPr bwMode="auto">
          <a:xfrm>
            <a:off x="4427538" y="1412875"/>
            <a:ext cx="317023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>
                <a:latin typeface="Times New Roman" pitchFamily="18" charset="0"/>
              </a:rPr>
              <a:t>各枝の割当て人数を</a:t>
            </a:r>
          </a:p>
          <a:p>
            <a:r>
              <a:rPr lang="ja-JP" altLang="en-US">
                <a:latin typeface="Times New Roman" pitchFamily="18" charset="0"/>
              </a:rPr>
              <a:t>決めれば良い</a:t>
            </a:r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2844800" y="1773238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月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843213" y="2368550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火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2843213" y="2965450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木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2844800" y="3562350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金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2844800" y="415766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月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2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2844800" y="475456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火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2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2844800" y="535146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木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2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2844800" y="594836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金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2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6119813" y="2824163"/>
            <a:ext cx="323850" cy="244475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肺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828675" y="378936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7524750" y="3862388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85711" name="AutoShape 15"/>
          <p:cNvCxnSpPr>
            <a:cxnSpLocks noChangeShapeType="1"/>
            <a:stCxn id="285710" idx="2"/>
            <a:endCxn id="285708" idx="6"/>
          </p:cNvCxnSpPr>
          <p:nvPr/>
        </p:nvCxnSpPr>
        <p:spPr bwMode="auto">
          <a:xfrm flipH="1" flipV="1">
            <a:off x="6443663" y="2946400"/>
            <a:ext cx="1081087" cy="102393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5712" name="AutoShape 16"/>
          <p:cNvCxnSpPr>
            <a:cxnSpLocks noChangeShapeType="1"/>
            <a:stCxn id="285710" idx="2"/>
            <a:endCxn id="285726" idx="6"/>
          </p:cNvCxnSpPr>
          <p:nvPr/>
        </p:nvCxnSpPr>
        <p:spPr bwMode="auto">
          <a:xfrm flipH="1" flipV="1">
            <a:off x="6372225" y="3609975"/>
            <a:ext cx="1152525" cy="36036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5713" name="AutoShape 17"/>
          <p:cNvCxnSpPr>
            <a:cxnSpLocks noChangeShapeType="1"/>
            <a:stCxn id="285710" idx="2"/>
            <a:endCxn id="285730" idx="6"/>
          </p:cNvCxnSpPr>
          <p:nvPr/>
        </p:nvCxnSpPr>
        <p:spPr bwMode="auto">
          <a:xfrm flipH="1">
            <a:off x="6372225" y="3970338"/>
            <a:ext cx="1152525" cy="214312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5714" name="Text Box 18"/>
          <p:cNvSpPr txBox="1">
            <a:spLocks noChangeArrowheads="1"/>
          </p:cNvSpPr>
          <p:nvPr/>
        </p:nvSpPr>
        <p:spPr bwMode="auto">
          <a:xfrm>
            <a:off x="5651500" y="4508500"/>
            <a:ext cx="14414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 dirty="0" smtClean="0">
                <a:latin typeface="Times New Roman" pitchFamily="18" charset="0"/>
              </a:rPr>
              <a:t>種別</a:t>
            </a:r>
            <a:endParaRPr lang="en-US" altLang="ja-JP" sz="2000" dirty="0" smtClean="0">
              <a:latin typeface="Times New Roman" pitchFamily="18" charset="0"/>
            </a:endParaRPr>
          </a:p>
          <a:p>
            <a:r>
              <a:rPr lang="en-US" altLang="ja-JP" sz="2000" i="1" dirty="0" smtClean="0">
                <a:latin typeface="Times New Roman" pitchFamily="18" charset="0"/>
              </a:rPr>
              <a:t>j</a:t>
            </a:r>
            <a:r>
              <a:rPr lang="en-US" altLang="ja-JP" sz="2000" dirty="0">
                <a:latin typeface="Arial" charset="0"/>
              </a:rPr>
              <a:t>∈ </a:t>
            </a:r>
            <a:r>
              <a:rPr lang="en-US" altLang="ja-JP" sz="2000" i="1" dirty="0">
                <a:latin typeface="Times New Roman" pitchFamily="18" charset="0"/>
              </a:rPr>
              <a:t>J</a:t>
            </a:r>
          </a:p>
        </p:txBody>
      </p:sp>
      <p:cxnSp>
        <p:nvCxnSpPr>
          <p:cNvPr id="285715" name="AutoShape 19"/>
          <p:cNvCxnSpPr>
            <a:cxnSpLocks noChangeShapeType="1"/>
            <a:endCxn id="285709" idx="2"/>
          </p:cNvCxnSpPr>
          <p:nvPr/>
        </p:nvCxnSpPr>
        <p:spPr bwMode="auto">
          <a:xfrm rot="16200000" flipH="1">
            <a:off x="270668" y="3339307"/>
            <a:ext cx="684213" cy="431800"/>
          </a:xfrm>
          <a:prstGeom prst="bentConnector2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5716" name="Text Box 20"/>
          <p:cNvSpPr txBox="1">
            <a:spLocks noChangeArrowheads="1"/>
          </p:cNvSpPr>
          <p:nvPr/>
        </p:nvSpPr>
        <p:spPr bwMode="auto">
          <a:xfrm>
            <a:off x="252413" y="3429000"/>
            <a:ext cx="4318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>
                <a:solidFill>
                  <a:schemeClr val="hlink"/>
                </a:solidFill>
                <a:latin typeface="Times New Roman" pitchFamily="18" charset="0"/>
              </a:rPr>
              <a:t>16</a:t>
            </a:r>
          </a:p>
        </p:txBody>
      </p:sp>
      <p:cxnSp>
        <p:nvCxnSpPr>
          <p:cNvPr id="285717" name="AutoShape 21"/>
          <p:cNvCxnSpPr>
            <a:cxnSpLocks noChangeShapeType="1"/>
            <a:stCxn id="285710" idx="6"/>
          </p:cNvCxnSpPr>
          <p:nvPr/>
        </p:nvCxnSpPr>
        <p:spPr bwMode="auto">
          <a:xfrm flipV="1">
            <a:off x="7740650" y="3357563"/>
            <a:ext cx="431800" cy="612775"/>
          </a:xfrm>
          <a:prstGeom prst="bentConnector2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5718" name="Text Box 22"/>
          <p:cNvSpPr txBox="1">
            <a:spLocks noChangeArrowheads="1"/>
          </p:cNvSpPr>
          <p:nvPr/>
        </p:nvSpPr>
        <p:spPr bwMode="auto">
          <a:xfrm>
            <a:off x="8029575" y="3573463"/>
            <a:ext cx="4318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>
                <a:solidFill>
                  <a:schemeClr val="hlink"/>
                </a:solidFill>
                <a:latin typeface="Times New Roman" pitchFamily="18" charset="0"/>
              </a:rPr>
              <a:t>16</a:t>
            </a:r>
          </a:p>
        </p:txBody>
      </p:sp>
      <p:cxnSp>
        <p:nvCxnSpPr>
          <p:cNvPr id="285719" name="AutoShape 23"/>
          <p:cNvCxnSpPr>
            <a:cxnSpLocks noChangeShapeType="1"/>
            <a:stCxn id="285709" idx="6"/>
            <a:endCxn id="285700" idx="2"/>
          </p:cNvCxnSpPr>
          <p:nvPr/>
        </p:nvCxnSpPr>
        <p:spPr bwMode="auto">
          <a:xfrm flipV="1">
            <a:off x="1044575" y="1881188"/>
            <a:ext cx="1800225" cy="20161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20" name="AutoShape 24"/>
          <p:cNvCxnSpPr>
            <a:cxnSpLocks noChangeShapeType="1"/>
            <a:stCxn id="285709" idx="6"/>
            <a:endCxn id="285701" idx="2"/>
          </p:cNvCxnSpPr>
          <p:nvPr/>
        </p:nvCxnSpPr>
        <p:spPr bwMode="auto">
          <a:xfrm flipV="1">
            <a:off x="1044575" y="2476500"/>
            <a:ext cx="1798638" cy="142081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21" name="AutoShape 25"/>
          <p:cNvCxnSpPr>
            <a:cxnSpLocks noChangeShapeType="1"/>
            <a:stCxn id="285709" idx="6"/>
            <a:endCxn id="285702" idx="2"/>
          </p:cNvCxnSpPr>
          <p:nvPr/>
        </p:nvCxnSpPr>
        <p:spPr bwMode="auto">
          <a:xfrm flipV="1">
            <a:off x="1044575" y="3073400"/>
            <a:ext cx="1798638" cy="82391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22" name="AutoShape 26"/>
          <p:cNvCxnSpPr>
            <a:cxnSpLocks noChangeShapeType="1"/>
            <a:stCxn id="285709" idx="6"/>
            <a:endCxn id="285703" idx="2"/>
          </p:cNvCxnSpPr>
          <p:nvPr/>
        </p:nvCxnSpPr>
        <p:spPr bwMode="auto">
          <a:xfrm flipV="1">
            <a:off x="1044575" y="3670300"/>
            <a:ext cx="1800225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23" name="AutoShape 27"/>
          <p:cNvCxnSpPr>
            <a:cxnSpLocks noChangeShapeType="1"/>
            <a:stCxn id="285700" idx="6"/>
            <a:endCxn id="285708" idx="2"/>
          </p:cNvCxnSpPr>
          <p:nvPr/>
        </p:nvCxnSpPr>
        <p:spPr bwMode="auto">
          <a:xfrm>
            <a:off x="3060700" y="1881188"/>
            <a:ext cx="3059113" cy="10652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24" name="AutoShape 28"/>
          <p:cNvCxnSpPr>
            <a:cxnSpLocks noChangeShapeType="1"/>
            <a:stCxn id="285702" idx="6"/>
            <a:endCxn id="285708" idx="2"/>
          </p:cNvCxnSpPr>
          <p:nvPr/>
        </p:nvCxnSpPr>
        <p:spPr bwMode="auto">
          <a:xfrm flipV="1">
            <a:off x="3059113" y="2946400"/>
            <a:ext cx="3060700" cy="127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25" name="AutoShape 29"/>
          <p:cNvCxnSpPr>
            <a:cxnSpLocks noChangeShapeType="1"/>
            <a:stCxn id="285701" idx="6"/>
            <a:endCxn id="285708" idx="2"/>
          </p:cNvCxnSpPr>
          <p:nvPr/>
        </p:nvCxnSpPr>
        <p:spPr bwMode="auto">
          <a:xfrm>
            <a:off x="3059113" y="2476500"/>
            <a:ext cx="3060700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5726" name="Oval 30"/>
          <p:cNvSpPr>
            <a:spLocks noChangeArrowheads="1"/>
          </p:cNvSpPr>
          <p:nvPr/>
        </p:nvSpPr>
        <p:spPr bwMode="auto">
          <a:xfrm>
            <a:off x="6156325" y="3500438"/>
            <a:ext cx="215900" cy="217487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cxnSp>
        <p:nvCxnSpPr>
          <p:cNvPr id="285727" name="AutoShape 31"/>
          <p:cNvCxnSpPr>
            <a:cxnSpLocks noChangeShapeType="1"/>
            <a:stCxn id="285700" idx="6"/>
            <a:endCxn id="285726" idx="2"/>
          </p:cNvCxnSpPr>
          <p:nvPr/>
        </p:nvCxnSpPr>
        <p:spPr bwMode="auto">
          <a:xfrm>
            <a:off x="3060700" y="1881188"/>
            <a:ext cx="3095625" cy="17287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28" name="AutoShape 32"/>
          <p:cNvCxnSpPr>
            <a:cxnSpLocks noChangeShapeType="1"/>
            <a:stCxn id="285701" idx="6"/>
            <a:endCxn id="285726" idx="2"/>
          </p:cNvCxnSpPr>
          <p:nvPr/>
        </p:nvCxnSpPr>
        <p:spPr bwMode="auto">
          <a:xfrm>
            <a:off x="3059113" y="2476500"/>
            <a:ext cx="3097212" cy="1133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29" name="AutoShape 33"/>
          <p:cNvCxnSpPr>
            <a:cxnSpLocks noChangeShapeType="1"/>
            <a:stCxn id="285702" idx="6"/>
            <a:endCxn id="285726" idx="2"/>
          </p:cNvCxnSpPr>
          <p:nvPr/>
        </p:nvCxnSpPr>
        <p:spPr bwMode="auto">
          <a:xfrm>
            <a:off x="3059113" y="3073400"/>
            <a:ext cx="3097212" cy="536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5730" name="Oval 34"/>
          <p:cNvSpPr>
            <a:spLocks noChangeArrowheads="1"/>
          </p:cNvSpPr>
          <p:nvPr/>
        </p:nvSpPr>
        <p:spPr bwMode="auto">
          <a:xfrm>
            <a:off x="6156325" y="4076700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cxnSp>
        <p:nvCxnSpPr>
          <p:cNvPr id="285731" name="AutoShape 35"/>
          <p:cNvCxnSpPr>
            <a:cxnSpLocks noChangeShapeType="1"/>
            <a:stCxn id="285700" idx="6"/>
            <a:endCxn id="285730" idx="2"/>
          </p:cNvCxnSpPr>
          <p:nvPr/>
        </p:nvCxnSpPr>
        <p:spPr bwMode="auto">
          <a:xfrm>
            <a:off x="3060700" y="1881188"/>
            <a:ext cx="3095625" cy="2303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32" name="AutoShape 36"/>
          <p:cNvCxnSpPr>
            <a:cxnSpLocks noChangeShapeType="1"/>
            <a:stCxn id="285702" idx="6"/>
            <a:endCxn id="285730" idx="2"/>
          </p:cNvCxnSpPr>
          <p:nvPr/>
        </p:nvCxnSpPr>
        <p:spPr bwMode="auto">
          <a:xfrm>
            <a:off x="3059113" y="3073400"/>
            <a:ext cx="3097212" cy="1111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5733" name="Text Box 37"/>
          <p:cNvSpPr txBox="1">
            <a:spLocks noChangeArrowheads="1"/>
          </p:cNvSpPr>
          <p:nvPr/>
        </p:nvSpPr>
        <p:spPr bwMode="auto">
          <a:xfrm>
            <a:off x="828675" y="5229225"/>
            <a:ext cx="12255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>
                <a:latin typeface="Times New Roman" pitchFamily="18" charset="0"/>
              </a:rPr>
              <a:t>曜日種類</a:t>
            </a:r>
          </a:p>
          <a:p>
            <a:r>
              <a:rPr lang="en-US" altLang="ja-JP" sz="2000" i="1">
                <a:latin typeface="Times New Roman" pitchFamily="18" charset="0"/>
              </a:rPr>
              <a:t>w </a:t>
            </a:r>
            <a:r>
              <a:rPr lang="en-US" altLang="ja-JP" sz="2000">
                <a:latin typeface="Arial" charset="0"/>
              </a:rPr>
              <a:t>∈ </a:t>
            </a:r>
            <a:r>
              <a:rPr lang="en-US" altLang="ja-JP" sz="2000" i="1">
                <a:latin typeface="Times New Roman" pitchFamily="18" charset="0"/>
              </a:rPr>
              <a:t>W</a:t>
            </a:r>
          </a:p>
        </p:txBody>
      </p:sp>
      <p:cxnSp>
        <p:nvCxnSpPr>
          <p:cNvPr id="285734" name="AutoShape 38"/>
          <p:cNvCxnSpPr>
            <a:cxnSpLocks noChangeShapeType="1"/>
            <a:stCxn id="285701" idx="6"/>
            <a:endCxn id="285730" idx="2"/>
          </p:cNvCxnSpPr>
          <p:nvPr/>
        </p:nvCxnSpPr>
        <p:spPr bwMode="auto">
          <a:xfrm>
            <a:off x="3059113" y="2476500"/>
            <a:ext cx="3097212" cy="170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5735" name="Text Box 39"/>
          <p:cNvSpPr txBox="1">
            <a:spLocks noChangeArrowheads="1"/>
          </p:cNvSpPr>
          <p:nvPr/>
        </p:nvSpPr>
        <p:spPr bwMode="auto">
          <a:xfrm>
            <a:off x="6877050" y="2565400"/>
            <a:ext cx="2087563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>
                <a:latin typeface="Times New Roman" pitchFamily="18" charset="0"/>
              </a:rPr>
              <a:t>繰り返し期間中の</a:t>
            </a:r>
          </a:p>
          <a:p>
            <a:r>
              <a:rPr lang="ja-JP" altLang="en-US" sz="2000">
                <a:latin typeface="Times New Roman" pitchFamily="18" charset="0"/>
              </a:rPr>
              <a:t>患者数</a:t>
            </a:r>
          </a:p>
        </p:txBody>
      </p:sp>
      <p:cxnSp>
        <p:nvCxnSpPr>
          <p:cNvPr id="285736" name="AutoShape 40"/>
          <p:cNvCxnSpPr>
            <a:cxnSpLocks noChangeShapeType="1"/>
            <a:stCxn id="285709" idx="6"/>
            <a:endCxn id="285704" idx="2"/>
          </p:cNvCxnSpPr>
          <p:nvPr/>
        </p:nvCxnSpPr>
        <p:spPr bwMode="auto">
          <a:xfrm>
            <a:off x="1044575" y="3897313"/>
            <a:ext cx="18002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37" name="AutoShape 41"/>
          <p:cNvCxnSpPr>
            <a:cxnSpLocks noChangeShapeType="1"/>
            <a:stCxn id="285709" idx="6"/>
            <a:endCxn id="285705" idx="2"/>
          </p:cNvCxnSpPr>
          <p:nvPr/>
        </p:nvCxnSpPr>
        <p:spPr bwMode="auto">
          <a:xfrm>
            <a:off x="1044575" y="3897313"/>
            <a:ext cx="1800225" cy="9652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38" name="AutoShape 42"/>
          <p:cNvCxnSpPr>
            <a:cxnSpLocks noChangeShapeType="1"/>
            <a:stCxn id="285709" idx="6"/>
            <a:endCxn id="285706" idx="2"/>
          </p:cNvCxnSpPr>
          <p:nvPr/>
        </p:nvCxnSpPr>
        <p:spPr bwMode="auto">
          <a:xfrm>
            <a:off x="1044575" y="3897313"/>
            <a:ext cx="1800225" cy="15621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39" name="AutoShape 43"/>
          <p:cNvCxnSpPr>
            <a:cxnSpLocks noChangeShapeType="1"/>
            <a:stCxn id="285709" idx="6"/>
            <a:endCxn id="285707" idx="2"/>
          </p:cNvCxnSpPr>
          <p:nvPr/>
        </p:nvCxnSpPr>
        <p:spPr bwMode="auto">
          <a:xfrm>
            <a:off x="1044575" y="3897313"/>
            <a:ext cx="1800225" cy="21590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40" name="AutoShape 44"/>
          <p:cNvCxnSpPr>
            <a:cxnSpLocks noChangeShapeType="1"/>
            <a:stCxn id="285703" idx="6"/>
            <a:endCxn id="285708" idx="2"/>
          </p:cNvCxnSpPr>
          <p:nvPr/>
        </p:nvCxnSpPr>
        <p:spPr bwMode="auto">
          <a:xfrm flipV="1">
            <a:off x="3060700" y="2946400"/>
            <a:ext cx="3059113" cy="723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41" name="AutoShape 45"/>
          <p:cNvCxnSpPr>
            <a:cxnSpLocks noChangeShapeType="1"/>
            <a:stCxn id="285704" idx="6"/>
            <a:endCxn id="285708" idx="2"/>
          </p:cNvCxnSpPr>
          <p:nvPr/>
        </p:nvCxnSpPr>
        <p:spPr bwMode="auto">
          <a:xfrm flipV="1">
            <a:off x="3060700" y="2946400"/>
            <a:ext cx="3059113" cy="13192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42" name="AutoShape 46"/>
          <p:cNvCxnSpPr>
            <a:cxnSpLocks noChangeShapeType="1"/>
            <a:stCxn id="285705" idx="6"/>
            <a:endCxn id="285708" idx="2"/>
          </p:cNvCxnSpPr>
          <p:nvPr/>
        </p:nvCxnSpPr>
        <p:spPr bwMode="auto">
          <a:xfrm flipV="1">
            <a:off x="3060700" y="2946400"/>
            <a:ext cx="3059113" cy="1916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43" name="AutoShape 47"/>
          <p:cNvCxnSpPr>
            <a:cxnSpLocks noChangeShapeType="1"/>
            <a:stCxn id="285706" idx="6"/>
            <a:endCxn id="285708" idx="2"/>
          </p:cNvCxnSpPr>
          <p:nvPr/>
        </p:nvCxnSpPr>
        <p:spPr bwMode="auto">
          <a:xfrm flipV="1">
            <a:off x="3060700" y="2946400"/>
            <a:ext cx="3059113" cy="25130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44" name="AutoShape 48"/>
          <p:cNvCxnSpPr>
            <a:cxnSpLocks noChangeShapeType="1"/>
            <a:stCxn id="285707" idx="6"/>
            <a:endCxn id="285708" idx="2"/>
          </p:cNvCxnSpPr>
          <p:nvPr/>
        </p:nvCxnSpPr>
        <p:spPr bwMode="auto">
          <a:xfrm flipV="1">
            <a:off x="3060700" y="2946400"/>
            <a:ext cx="3059113" cy="310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45" name="AutoShape 49"/>
          <p:cNvCxnSpPr>
            <a:cxnSpLocks noChangeShapeType="1"/>
            <a:stCxn id="285703" idx="6"/>
            <a:endCxn id="285726" idx="2"/>
          </p:cNvCxnSpPr>
          <p:nvPr/>
        </p:nvCxnSpPr>
        <p:spPr bwMode="auto">
          <a:xfrm flipV="1">
            <a:off x="3060700" y="3609975"/>
            <a:ext cx="3095625" cy="60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46" name="AutoShape 50"/>
          <p:cNvCxnSpPr>
            <a:cxnSpLocks noChangeShapeType="1"/>
            <a:stCxn id="285704" idx="6"/>
            <a:endCxn id="285726" idx="2"/>
          </p:cNvCxnSpPr>
          <p:nvPr/>
        </p:nvCxnSpPr>
        <p:spPr bwMode="auto">
          <a:xfrm flipV="1">
            <a:off x="3060700" y="3609975"/>
            <a:ext cx="3095625" cy="655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47" name="AutoShape 51"/>
          <p:cNvCxnSpPr>
            <a:cxnSpLocks noChangeShapeType="1"/>
            <a:stCxn id="285705" idx="6"/>
            <a:endCxn id="285726" idx="2"/>
          </p:cNvCxnSpPr>
          <p:nvPr/>
        </p:nvCxnSpPr>
        <p:spPr bwMode="auto">
          <a:xfrm flipV="1">
            <a:off x="3060700" y="3609975"/>
            <a:ext cx="3095625" cy="1252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48" name="AutoShape 52"/>
          <p:cNvCxnSpPr>
            <a:cxnSpLocks noChangeShapeType="1"/>
            <a:stCxn id="285706" idx="6"/>
            <a:endCxn id="285726" idx="2"/>
          </p:cNvCxnSpPr>
          <p:nvPr/>
        </p:nvCxnSpPr>
        <p:spPr bwMode="auto">
          <a:xfrm flipV="1">
            <a:off x="3060700" y="3609975"/>
            <a:ext cx="3095625" cy="184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49" name="AutoShape 53"/>
          <p:cNvCxnSpPr>
            <a:cxnSpLocks noChangeShapeType="1"/>
            <a:stCxn id="285707" idx="6"/>
            <a:endCxn id="285726" idx="2"/>
          </p:cNvCxnSpPr>
          <p:nvPr/>
        </p:nvCxnSpPr>
        <p:spPr bwMode="auto">
          <a:xfrm flipV="1">
            <a:off x="3060700" y="3609975"/>
            <a:ext cx="3095625" cy="24463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50" name="AutoShape 54"/>
          <p:cNvCxnSpPr>
            <a:cxnSpLocks noChangeShapeType="1"/>
            <a:stCxn id="285703" idx="6"/>
            <a:endCxn id="285730" idx="2"/>
          </p:cNvCxnSpPr>
          <p:nvPr/>
        </p:nvCxnSpPr>
        <p:spPr bwMode="auto">
          <a:xfrm>
            <a:off x="3060700" y="3670300"/>
            <a:ext cx="3095625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51" name="AutoShape 55"/>
          <p:cNvCxnSpPr>
            <a:cxnSpLocks noChangeShapeType="1"/>
            <a:stCxn id="285704" idx="6"/>
            <a:endCxn id="285730" idx="2"/>
          </p:cNvCxnSpPr>
          <p:nvPr/>
        </p:nvCxnSpPr>
        <p:spPr bwMode="auto">
          <a:xfrm flipV="1">
            <a:off x="3060700" y="4184650"/>
            <a:ext cx="3095625" cy="80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52" name="AutoShape 56"/>
          <p:cNvCxnSpPr>
            <a:cxnSpLocks noChangeShapeType="1"/>
            <a:stCxn id="285705" idx="6"/>
            <a:endCxn id="285730" idx="2"/>
          </p:cNvCxnSpPr>
          <p:nvPr/>
        </p:nvCxnSpPr>
        <p:spPr bwMode="auto">
          <a:xfrm flipV="1">
            <a:off x="3060700" y="4184650"/>
            <a:ext cx="3095625" cy="6778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53" name="AutoShape 57"/>
          <p:cNvCxnSpPr>
            <a:cxnSpLocks noChangeShapeType="1"/>
            <a:stCxn id="285706" idx="6"/>
            <a:endCxn id="285730" idx="2"/>
          </p:cNvCxnSpPr>
          <p:nvPr/>
        </p:nvCxnSpPr>
        <p:spPr bwMode="auto">
          <a:xfrm flipV="1">
            <a:off x="3060700" y="4184650"/>
            <a:ext cx="3095625" cy="12747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754" name="AutoShape 58"/>
          <p:cNvCxnSpPr>
            <a:cxnSpLocks noChangeShapeType="1"/>
            <a:stCxn id="285707" idx="6"/>
            <a:endCxn id="285730" idx="2"/>
          </p:cNvCxnSpPr>
          <p:nvPr/>
        </p:nvCxnSpPr>
        <p:spPr bwMode="auto">
          <a:xfrm flipV="1">
            <a:off x="3060700" y="4184650"/>
            <a:ext cx="3095625" cy="1871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5755" name="Freeform 59"/>
          <p:cNvSpPr>
            <a:spLocks/>
          </p:cNvSpPr>
          <p:nvPr/>
        </p:nvSpPr>
        <p:spPr bwMode="auto">
          <a:xfrm>
            <a:off x="4056063" y="1747838"/>
            <a:ext cx="371475" cy="457200"/>
          </a:xfrm>
          <a:custGeom>
            <a:avLst/>
            <a:gdLst>
              <a:gd name="T0" fmla="*/ 234 w 234"/>
              <a:gd name="T1" fmla="*/ 15 h 288"/>
              <a:gd name="T2" fmla="*/ 52 w 234"/>
              <a:gd name="T3" fmla="*/ 15 h 288"/>
              <a:gd name="T4" fmla="*/ 7 w 234"/>
              <a:gd name="T5" fmla="*/ 106 h 288"/>
              <a:gd name="T6" fmla="*/ 7 w 234"/>
              <a:gd name="T7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" h="288">
                <a:moveTo>
                  <a:pt x="234" y="15"/>
                </a:moveTo>
                <a:cubicBezTo>
                  <a:pt x="162" y="7"/>
                  <a:pt x="90" y="0"/>
                  <a:pt x="52" y="15"/>
                </a:cubicBezTo>
                <a:cubicBezTo>
                  <a:pt x="14" y="30"/>
                  <a:pt x="14" y="61"/>
                  <a:pt x="7" y="106"/>
                </a:cubicBezTo>
                <a:cubicBezTo>
                  <a:pt x="0" y="151"/>
                  <a:pt x="3" y="219"/>
                  <a:pt x="7" y="288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85756" name="Text Box 60"/>
          <p:cNvSpPr txBox="1">
            <a:spLocks noChangeArrowheads="1"/>
          </p:cNvSpPr>
          <p:nvPr/>
        </p:nvSpPr>
        <p:spPr bwMode="auto">
          <a:xfrm>
            <a:off x="6877050" y="3141663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85757" name="Text Box 61"/>
          <p:cNvSpPr txBox="1">
            <a:spLocks noChangeArrowheads="1"/>
          </p:cNvSpPr>
          <p:nvPr/>
        </p:nvSpPr>
        <p:spPr bwMode="auto">
          <a:xfrm>
            <a:off x="6588125" y="3644900"/>
            <a:ext cx="36036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>
                <a:solidFill>
                  <a:schemeClr val="hlink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85758" name="Text Box 62"/>
          <p:cNvSpPr txBox="1">
            <a:spLocks noChangeArrowheads="1"/>
          </p:cNvSpPr>
          <p:nvPr/>
        </p:nvSpPr>
        <p:spPr bwMode="auto">
          <a:xfrm>
            <a:off x="6877050" y="4033838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>
                <a:solidFill>
                  <a:schemeClr val="hlink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85759" name="Line 63"/>
          <p:cNvSpPr>
            <a:spLocks noChangeShapeType="1"/>
          </p:cNvSpPr>
          <p:nvPr/>
        </p:nvSpPr>
        <p:spPr bwMode="auto">
          <a:xfrm>
            <a:off x="7235825" y="5734050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85760" name="Text Box 64"/>
          <p:cNvSpPr txBox="1">
            <a:spLocks noChangeArrowheads="1"/>
          </p:cNvSpPr>
          <p:nvPr/>
        </p:nvSpPr>
        <p:spPr bwMode="auto">
          <a:xfrm>
            <a:off x="7199313" y="4868863"/>
            <a:ext cx="1944687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>
                <a:latin typeface="Times New Roman" pitchFamily="18" charset="0"/>
              </a:rPr>
              <a:t>月</a:t>
            </a:r>
            <a:r>
              <a:rPr lang="en-US" altLang="ja-JP" sz="2000">
                <a:latin typeface="Times New Roman" pitchFamily="18" charset="0"/>
              </a:rPr>
              <a:t>1</a:t>
            </a:r>
            <a:r>
              <a:rPr lang="ja-JP" altLang="en-US" sz="2000">
                <a:latin typeface="Times New Roman" pitchFamily="18" charset="0"/>
              </a:rPr>
              <a:t>：</a:t>
            </a:r>
            <a:r>
              <a:rPr lang="en-US" altLang="ja-JP" sz="2000">
                <a:latin typeface="Times New Roman" pitchFamily="18" charset="0"/>
              </a:rPr>
              <a:t>1</a:t>
            </a:r>
            <a:r>
              <a:rPr lang="ja-JP" altLang="en-US" sz="2000">
                <a:latin typeface="Times New Roman" pitchFamily="18" charset="0"/>
              </a:rPr>
              <a:t>週目月曜</a:t>
            </a:r>
          </a:p>
          <a:p>
            <a:r>
              <a:rPr lang="ja-JP" altLang="en-US" sz="2000">
                <a:latin typeface="Times New Roman" pitchFamily="18" charset="0"/>
              </a:rPr>
              <a:t>肺</a:t>
            </a:r>
            <a:r>
              <a:rPr lang="en-US" altLang="ja-JP" sz="2000">
                <a:latin typeface="Times New Roman" pitchFamily="18" charset="0"/>
              </a:rPr>
              <a:t>1</a:t>
            </a:r>
            <a:r>
              <a:rPr lang="ja-JP" altLang="en-US" sz="2000">
                <a:latin typeface="Times New Roman" pitchFamily="18" charset="0"/>
              </a:rPr>
              <a:t>：肺</a:t>
            </a:r>
            <a:r>
              <a:rPr lang="en-US" altLang="ja-JP" sz="2000">
                <a:latin typeface="Times New Roman" pitchFamily="18" charset="0"/>
              </a:rPr>
              <a:t>1</a:t>
            </a:r>
            <a:r>
              <a:rPr lang="ja-JP" altLang="en-US" sz="2000">
                <a:latin typeface="Times New Roman" pitchFamily="18" charset="0"/>
              </a:rPr>
              <a:t>回照射</a:t>
            </a:r>
          </a:p>
          <a:p>
            <a:r>
              <a:rPr lang="ja-JP" altLang="en-US" sz="2000">
                <a:latin typeface="Times New Roman" pitchFamily="18" charset="0"/>
              </a:rPr>
              <a:t>   </a:t>
            </a:r>
            <a:r>
              <a:rPr lang="en-US" altLang="ja-JP" sz="2000">
                <a:solidFill>
                  <a:schemeClr val="hlink"/>
                </a:solidFill>
                <a:latin typeface="Times New Roman" pitchFamily="18" charset="0"/>
              </a:rPr>
              <a:t>2</a:t>
            </a:r>
            <a:r>
              <a:rPr lang="en-US" altLang="ja-JP" sz="2000">
                <a:latin typeface="Times New Roman" pitchFamily="18" charset="0"/>
              </a:rPr>
              <a:t> </a:t>
            </a:r>
            <a:r>
              <a:rPr lang="ja-JP" altLang="en-US" sz="2000">
                <a:latin typeface="Times New Roman" pitchFamily="18" charset="0"/>
              </a:rPr>
              <a:t>：枝の容量</a:t>
            </a:r>
          </a:p>
          <a:p>
            <a:r>
              <a:rPr lang="ja-JP" altLang="en-US" sz="2000">
                <a:latin typeface="Times New Roman" pitchFamily="18" charset="0"/>
              </a:rPr>
              <a:t>      ：変数</a:t>
            </a:r>
            <a:r>
              <a:rPr lang="en-US" altLang="ja-JP" sz="2000" i="1">
                <a:latin typeface="Times New Roman" pitchFamily="18" charset="0"/>
              </a:rPr>
              <a:t>y</a:t>
            </a:r>
            <a:r>
              <a:rPr lang="en-US" altLang="ja-JP" sz="2000" i="1" baseline="-25000">
                <a:latin typeface="Times New Roman" pitchFamily="18" charset="0"/>
              </a:rPr>
              <a:t>ikjl</a:t>
            </a:r>
            <a:r>
              <a:rPr lang="ja-JP" altLang="en-US" sz="2000">
                <a:latin typeface="Times New Roman" pitchFamily="18" charset="0"/>
              </a:rPr>
              <a:t>の枝</a:t>
            </a:r>
          </a:p>
        </p:txBody>
      </p:sp>
      <p:sp>
        <p:nvSpPr>
          <p:cNvPr id="285761" name="Line 65"/>
          <p:cNvSpPr>
            <a:spLocks noChangeShapeType="1"/>
          </p:cNvSpPr>
          <p:nvPr/>
        </p:nvSpPr>
        <p:spPr bwMode="auto">
          <a:xfrm>
            <a:off x="7235825" y="5948363"/>
            <a:ext cx="36036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85762" name="Rectangle 66"/>
          <p:cNvSpPr>
            <a:spLocks noChangeArrowheads="1"/>
          </p:cNvSpPr>
          <p:nvPr/>
        </p:nvSpPr>
        <p:spPr bwMode="auto">
          <a:xfrm>
            <a:off x="5940153" y="3321050"/>
            <a:ext cx="760686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defTabSz="968375"/>
            <a:r>
              <a:rPr lang="ja-JP" altLang="en-US" sz="2000" b="1" dirty="0">
                <a:solidFill>
                  <a:srgbClr val="3333FF"/>
                </a:solidFill>
                <a:latin typeface="Times New Roman" pitchFamily="18" charset="0"/>
              </a:rPr>
              <a:t>肝</a:t>
            </a:r>
            <a:r>
              <a:rPr lang="en-US" altLang="ja-JP" sz="2000" b="1" dirty="0">
                <a:solidFill>
                  <a:srgbClr val="3333FF"/>
                </a:solidFill>
                <a:latin typeface="Times New Roman" pitchFamily="18" charset="0"/>
              </a:rPr>
              <a:t>10</a:t>
            </a:r>
            <a:endParaRPr lang="ja-JP" altLang="en-US" sz="2000" b="1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85763" name="Rectangle 67"/>
          <p:cNvSpPr>
            <a:spLocks noChangeArrowheads="1"/>
          </p:cNvSpPr>
          <p:nvPr/>
        </p:nvSpPr>
        <p:spPr bwMode="auto">
          <a:xfrm>
            <a:off x="6011863" y="4076700"/>
            <a:ext cx="688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前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16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75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0"/>
            <a:ext cx="8383587" cy="620713"/>
          </a:xfrm>
        </p:spPr>
        <p:txBody>
          <a:bodyPr/>
          <a:lstStyle/>
          <a:p>
            <a:pPr algn="ctr" defTabSz="968375"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 kern="1200" dirty="0">
                <a:latin typeface="Arial" charset="0"/>
                <a:ea typeface="ＭＳ Ｐゴシック" charset="-128"/>
                <a:cs typeface="+mn-cs"/>
              </a:rPr>
              <a:t>3. 2</a:t>
            </a:r>
            <a:r>
              <a:rPr lang="ja-JP" altLang="en-US" sz="3200" kern="1200" dirty="0">
                <a:latin typeface="Arial" charset="0"/>
                <a:ea typeface="ＭＳ Ｐゴシック" charset="-128"/>
                <a:cs typeface="+mn-cs"/>
              </a:rPr>
              <a:t>週間分のスケジュール</a:t>
            </a:r>
          </a:p>
        </p:txBody>
      </p:sp>
    </p:spTree>
    <p:extLst>
      <p:ext uri="{BB962C8B-B14F-4D97-AF65-F5344CB8AC3E}">
        <p14:creationId xmlns:p14="http://schemas.microsoft.com/office/powerpoint/2010/main" val="357164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</p:spPr>
        <p:txBody>
          <a:bodyPr/>
          <a:lstStyle/>
          <a:p>
            <a:r>
              <a:rPr lang="en-US" altLang="ja-JP"/>
              <a:t>認識しやすいスケジュール表の作成</a:t>
            </a:r>
          </a:p>
        </p:txBody>
      </p:sp>
      <p:sp>
        <p:nvSpPr>
          <p:cNvPr id="279556" name="Rectangle 4"/>
          <p:cNvSpPr>
            <a:spLocks noChangeArrowheads="1"/>
          </p:cNvSpPr>
          <p:nvPr/>
        </p:nvSpPr>
        <p:spPr bwMode="auto">
          <a:xfrm>
            <a:off x="1114425" y="1927225"/>
            <a:ext cx="2665413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9557" name="Rectangle 5"/>
          <p:cNvSpPr>
            <a:spLocks noChangeArrowheads="1"/>
          </p:cNvSpPr>
          <p:nvPr/>
        </p:nvSpPr>
        <p:spPr bwMode="auto">
          <a:xfrm>
            <a:off x="1330325" y="2214563"/>
            <a:ext cx="3097213" cy="280987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1619250" y="2503488"/>
            <a:ext cx="2736850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9559" name="Rectangle 7"/>
          <p:cNvSpPr>
            <a:spLocks noChangeArrowheads="1"/>
          </p:cNvSpPr>
          <p:nvPr/>
        </p:nvSpPr>
        <p:spPr bwMode="auto">
          <a:xfrm>
            <a:off x="1762125" y="2790825"/>
            <a:ext cx="3097213" cy="280988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9560" name="AutoShape 8"/>
          <p:cNvSpPr>
            <a:spLocks/>
          </p:cNvSpPr>
          <p:nvPr/>
        </p:nvSpPr>
        <p:spPr bwMode="auto">
          <a:xfrm rot="16200000" flipV="1">
            <a:off x="1547813" y="1054100"/>
            <a:ext cx="215900" cy="1225550"/>
          </a:xfrm>
          <a:prstGeom prst="rightBrace">
            <a:avLst>
              <a:gd name="adj1" fmla="val 47304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9561" name="Text Box 9"/>
          <p:cNvSpPr txBox="1">
            <a:spLocks noChangeArrowheads="1"/>
          </p:cNvSpPr>
          <p:nvPr/>
        </p:nvSpPr>
        <p:spPr bwMode="auto">
          <a:xfrm>
            <a:off x="1330325" y="1271588"/>
            <a:ext cx="863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ja-JP">
                <a:latin typeface="Times New Roman" pitchFamily="18" charset="0"/>
              </a:rPr>
              <a:t>2</a:t>
            </a:r>
            <a:r>
              <a:rPr lang="ja-JP" altLang="en-US">
                <a:latin typeface="Times New Roman" pitchFamily="18" charset="0"/>
              </a:rPr>
              <a:t>週間</a:t>
            </a:r>
          </a:p>
        </p:txBody>
      </p:sp>
      <p:grpSp>
        <p:nvGrpSpPr>
          <p:cNvPr id="279564" name="Group 12"/>
          <p:cNvGrpSpPr>
            <a:grpSpLocks/>
          </p:cNvGrpSpPr>
          <p:nvPr/>
        </p:nvGrpSpPr>
        <p:grpSpPr bwMode="auto">
          <a:xfrm>
            <a:off x="1116013" y="1919288"/>
            <a:ext cx="287337" cy="287337"/>
            <a:chOff x="1928" y="2976"/>
            <a:chExt cx="272" cy="363"/>
          </a:xfrm>
        </p:grpSpPr>
        <p:sp>
          <p:nvSpPr>
            <p:cNvPr id="279565" name="Oval 13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FF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9566" name="AutoShape 14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99FF"/>
            </a:solidFill>
            <a:ln w="9525" algn="ctr">
              <a:solidFill>
                <a:srgbClr val="FF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79567" name="Group 15"/>
          <p:cNvGrpSpPr>
            <a:grpSpLocks/>
          </p:cNvGrpSpPr>
          <p:nvPr/>
        </p:nvGrpSpPr>
        <p:grpSpPr bwMode="auto">
          <a:xfrm>
            <a:off x="1762125" y="2786063"/>
            <a:ext cx="288925" cy="285750"/>
            <a:chOff x="1928" y="2976"/>
            <a:chExt cx="272" cy="363"/>
          </a:xfrm>
        </p:grpSpPr>
        <p:sp>
          <p:nvSpPr>
            <p:cNvPr id="279568" name="Oval 16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9569" name="AutoShape 17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79570" name="Group 18"/>
          <p:cNvGrpSpPr>
            <a:grpSpLocks/>
          </p:cNvGrpSpPr>
          <p:nvPr/>
        </p:nvGrpSpPr>
        <p:grpSpPr bwMode="auto">
          <a:xfrm>
            <a:off x="1619250" y="2495550"/>
            <a:ext cx="288925" cy="287338"/>
            <a:chOff x="1928" y="2976"/>
            <a:chExt cx="272" cy="363"/>
          </a:xfrm>
        </p:grpSpPr>
        <p:sp>
          <p:nvSpPr>
            <p:cNvPr id="279571" name="Oval 19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9572" name="AutoShape 20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279573" name="Line 21"/>
          <p:cNvSpPr>
            <a:spLocks noChangeShapeType="1"/>
          </p:cNvSpPr>
          <p:nvPr/>
        </p:nvSpPr>
        <p:spPr bwMode="auto">
          <a:xfrm>
            <a:off x="1042988" y="1487488"/>
            <a:ext cx="0" cy="2014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graphicFrame>
        <p:nvGraphicFramePr>
          <p:cNvPr id="279574" name="Group 22"/>
          <p:cNvGraphicFramePr>
            <a:graphicFrameLocks noGrp="1"/>
          </p:cNvGraphicFramePr>
          <p:nvPr/>
        </p:nvGraphicFramePr>
        <p:xfrm>
          <a:off x="2771775" y="4506913"/>
          <a:ext cx="4703763" cy="796800"/>
        </p:xfrm>
        <a:graphic>
          <a:graphicData uri="http://schemas.openxmlformats.org/drawingml/2006/table">
            <a:tbl>
              <a:tblPr/>
              <a:tblGrid>
                <a:gridCol w="587375"/>
                <a:gridCol w="588963"/>
                <a:gridCol w="587375"/>
                <a:gridCol w="588962"/>
                <a:gridCol w="587375"/>
                <a:gridCol w="587375"/>
                <a:gridCol w="588963"/>
                <a:gridCol w="587375"/>
              </a:tblGrid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月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火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木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金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月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火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木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金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79603" name="Group 51"/>
          <p:cNvGrpSpPr>
            <a:grpSpLocks/>
          </p:cNvGrpSpPr>
          <p:nvPr/>
        </p:nvGrpSpPr>
        <p:grpSpPr bwMode="auto">
          <a:xfrm>
            <a:off x="3490913" y="4940300"/>
            <a:ext cx="287337" cy="287338"/>
            <a:chOff x="1928" y="2976"/>
            <a:chExt cx="272" cy="363"/>
          </a:xfrm>
        </p:grpSpPr>
        <p:sp>
          <p:nvSpPr>
            <p:cNvPr id="279604" name="Oval 52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FF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9605" name="AutoShape 53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99FF"/>
            </a:solidFill>
            <a:ln w="9525" algn="ctr">
              <a:solidFill>
                <a:srgbClr val="FF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79606" name="Group 54"/>
          <p:cNvGrpSpPr>
            <a:grpSpLocks/>
          </p:cNvGrpSpPr>
          <p:nvPr/>
        </p:nvGrpSpPr>
        <p:grpSpPr bwMode="auto">
          <a:xfrm>
            <a:off x="4067175" y="4940300"/>
            <a:ext cx="288925" cy="285750"/>
            <a:chOff x="1928" y="2976"/>
            <a:chExt cx="272" cy="363"/>
          </a:xfrm>
        </p:grpSpPr>
        <p:sp>
          <p:nvSpPr>
            <p:cNvPr id="279607" name="Oval 55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9608" name="AutoShape 56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79609" name="Group 57"/>
          <p:cNvGrpSpPr>
            <a:grpSpLocks/>
          </p:cNvGrpSpPr>
          <p:nvPr/>
        </p:nvGrpSpPr>
        <p:grpSpPr bwMode="auto">
          <a:xfrm>
            <a:off x="5291138" y="4940300"/>
            <a:ext cx="288925" cy="287338"/>
            <a:chOff x="1928" y="2976"/>
            <a:chExt cx="272" cy="363"/>
          </a:xfrm>
        </p:grpSpPr>
        <p:sp>
          <p:nvSpPr>
            <p:cNvPr id="279610" name="Oval 58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9611" name="AutoShape 59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79612" name="Group 60"/>
          <p:cNvGrpSpPr>
            <a:grpSpLocks/>
          </p:cNvGrpSpPr>
          <p:nvPr/>
        </p:nvGrpSpPr>
        <p:grpSpPr bwMode="auto">
          <a:xfrm>
            <a:off x="6443663" y="4940300"/>
            <a:ext cx="288925" cy="285750"/>
            <a:chOff x="1928" y="2976"/>
            <a:chExt cx="272" cy="363"/>
          </a:xfrm>
        </p:grpSpPr>
        <p:sp>
          <p:nvSpPr>
            <p:cNvPr id="279613" name="Oval 61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9614" name="AutoShape 62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279615" name="Text Box 63"/>
          <p:cNvSpPr txBox="1">
            <a:spLocks noChangeArrowheads="1"/>
          </p:cNvSpPr>
          <p:nvPr/>
        </p:nvSpPr>
        <p:spPr bwMode="auto">
          <a:xfrm>
            <a:off x="250825" y="4581525"/>
            <a:ext cx="2160588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>
                <a:latin typeface="Times New Roman" pitchFamily="18" charset="0"/>
              </a:rPr>
              <a:t>治療開始日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ja-JP" altLang="en-US">
                <a:latin typeface="Times New Roman" pitchFamily="18" charset="0"/>
              </a:rPr>
              <a:t>（固定具作成）</a:t>
            </a:r>
          </a:p>
        </p:txBody>
      </p:sp>
      <p:sp>
        <p:nvSpPr>
          <p:cNvPr id="279700" name="Text Box 148"/>
          <p:cNvSpPr txBox="1">
            <a:spLocks noChangeArrowheads="1"/>
          </p:cNvSpPr>
          <p:nvPr/>
        </p:nvSpPr>
        <p:spPr bwMode="auto">
          <a:xfrm>
            <a:off x="3924300" y="1416050"/>
            <a:ext cx="51117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ja-JP" dirty="0">
                <a:latin typeface="Times New Roman" pitchFamily="18" charset="0"/>
              </a:rPr>
              <a:t>1</a:t>
            </a:r>
            <a:r>
              <a:rPr lang="ja-JP" altLang="en-US" dirty="0">
                <a:latin typeface="Times New Roman" pitchFamily="18" charset="0"/>
              </a:rPr>
              <a:t>週目と</a:t>
            </a:r>
            <a:r>
              <a:rPr lang="en-US" altLang="ja-JP" dirty="0">
                <a:latin typeface="Times New Roman" pitchFamily="18" charset="0"/>
              </a:rPr>
              <a:t>2</a:t>
            </a:r>
            <a:r>
              <a:rPr lang="ja-JP" altLang="en-US" dirty="0">
                <a:latin typeface="Times New Roman" pitchFamily="18" charset="0"/>
              </a:rPr>
              <a:t>週目の各日</a:t>
            </a:r>
            <a:r>
              <a:rPr lang="ja-JP" altLang="en-US" dirty="0" smtClean="0">
                <a:latin typeface="Times New Roman" pitchFamily="18" charset="0"/>
              </a:rPr>
              <a:t>の種別は</a:t>
            </a:r>
            <a:r>
              <a:rPr lang="ja-JP" altLang="en-US" dirty="0">
                <a:latin typeface="Times New Roman" pitchFamily="18" charset="0"/>
              </a:rPr>
              <a:t>，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ja-JP" altLang="en-US" dirty="0">
                <a:latin typeface="Times New Roman" pitchFamily="18" charset="0"/>
              </a:rPr>
              <a:t>なるべくそろえたい</a:t>
            </a:r>
          </a:p>
        </p:txBody>
      </p:sp>
      <p:sp>
        <p:nvSpPr>
          <p:cNvPr id="279701" name="Text Box 149"/>
          <p:cNvSpPr txBox="1">
            <a:spLocks noChangeArrowheads="1"/>
          </p:cNvSpPr>
          <p:nvPr/>
        </p:nvSpPr>
        <p:spPr bwMode="auto">
          <a:xfrm>
            <a:off x="3779838" y="3789363"/>
            <a:ext cx="489743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ja-JP" dirty="0">
                <a:latin typeface="Times New Roman" pitchFamily="18" charset="0"/>
              </a:rPr>
              <a:t>2</a:t>
            </a:r>
            <a:r>
              <a:rPr lang="ja-JP" altLang="en-US" dirty="0">
                <a:latin typeface="Times New Roman" pitchFamily="18" charset="0"/>
              </a:rPr>
              <a:t>週間に奇数個は</a:t>
            </a:r>
            <a:r>
              <a:rPr lang="ja-JP" altLang="en-US" dirty="0" smtClean="0">
                <a:latin typeface="Times New Roman" pitchFamily="18" charset="0"/>
              </a:rPr>
              <a:t>いる種別が</a:t>
            </a:r>
            <a:r>
              <a:rPr lang="ja-JP" altLang="en-US" dirty="0">
                <a:latin typeface="Times New Roman" pitchFamily="18" charset="0"/>
              </a:rPr>
              <a:t>あるため，まったく同じにはならない．</a:t>
            </a:r>
          </a:p>
        </p:txBody>
      </p:sp>
      <p:grpSp>
        <p:nvGrpSpPr>
          <p:cNvPr id="279703" name="Group 151"/>
          <p:cNvGrpSpPr>
            <a:grpSpLocks/>
          </p:cNvGrpSpPr>
          <p:nvPr/>
        </p:nvGrpSpPr>
        <p:grpSpPr bwMode="auto">
          <a:xfrm>
            <a:off x="1330325" y="2206625"/>
            <a:ext cx="288925" cy="285750"/>
            <a:chOff x="1928" y="2976"/>
            <a:chExt cx="272" cy="363"/>
          </a:xfrm>
        </p:grpSpPr>
        <p:sp>
          <p:nvSpPr>
            <p:cNvPr id="279704" name="Oval 152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9705" name="AutoShape 153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279706" name="Line 154"/>
          <p:cNvSpPr>
            <a:spLocks noChangeShapeType="1"/>
          </p:cNvSpPr>
          <p:nvPr/>
        </p:nvSpPr>
        <p:spPr bwMode="auto">
          <a:xfrm>
            <a:off x="2266950" y="1487488"/>
            <a:ext cx="0" cy="2014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9707" name="Line 155"/>
          <p:cNvSpPr>
            <a:spLocks noChangeShapeType="1"/>
          </p:cNvSpPr>
          <p:nvPr/>
        </p:nvSpPr>
        <p:spPr bwMode="auto">
          <a:xfrm>
            <a:off x="3490913" y="1487488"/>
            <a:ext cx="0" cy="2014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9708" name="Line 156"/>
          <p:cNvSpPr>
            <a:spLocks noChangeShapeType="1"/>
          </p:cNvSpPr>
          <p:nvPr/>
        </p:nvSpPr>
        <p:spPr bwMode="auto">
          <a:xfrm>
            <a:off x="1619250" y="1558925"/>
            <a:ext cx="0" cy="201453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176322" y="686813"/>
            <a:ext cx="57638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defTabSz="968375">
              <a:spcBef>
                <a:spcPct val="50000"/>
              </a:spcBef>
            </a:pPr>
            <a:r>
              <a:rPr lang="zh-TW" altLang="en-US" sz="3200" dirty="0" smtClean="0">
                <a:solidFill>
                  <a:schemeClr val="hlink"/>
                </a:solidFill>
                <a:latin typeface="Times New Roman" pitchFamily="18" charset="0"/>
              </a:rPr>
              <a:t>規則的</a:t>
            </a:r>
            <a:r>
              <a:rPr lang="ja-JP" altLang="en-US" sz="2400" dirty="0" smtClean="0">
                <a:solidFill>
                  <a:schemeClr val="hlink"/>
                </a:solidFill>
                <a:latin typeface="Times New Roman" pitchFamily="18" charset="0"/>
              </a:rPr>
              <a:t>（</a:t>
            </a:r>
            <a:r>
              <a:rPr lang="ja-JP" altLang="en-US" sz="2400" dirty="0">
                <a:solidFill>
                  <a:schemeClr val="hlink"/>
                </a:solidFill>
                <a:latin typeface="Times New Roman" pitchFamily="18" charset="0"/>
              </a:rPr>
              <a:t>繰り返しの中での</a:t>
            </a:r>
            <a:r>
              <a:rPr lang="ja-JP" altLang="en-US" sz="2400" dirty="0" smtClean="0">
                <a:solidFill>
                  <a:schemeClr val="hlink"/>
                </a:solidFill>
                <a:latin typeface="Times New Roman" pitchFamily="18" charset="0"/>
              </a:rPr>
              <a:t>）</a:t>
            </a:r>
            <a:endParaRPr lang="ja-JP" altLang="en-US" sz="2400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0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0"/>
            <a:ext cx="8383587" cy="620713"/>
          </a:xfrm>
        </p:spPr>
        <p:txBody>
          <a:bodyPr/>
          <a:lstStyle/>
          <a:p>
            <a:pPr algn="ctr" defTabSz="968375"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 kern="1200" dirty="0">
                <a:latin typeface="Arial" charset="0"/>
                <a:ea typeface="ＭＳ Ｐゴシック" charset="-128"/>
                <a:cs typeface="+mn-cs"/>
              </a:rPr>
              <a:t>3. 2</a:t>
            </a:r>
            <a:r>
              <a:rPr lang="ja-JP" altLang="en-US" sz="3200" kern="1200" dirty="0">
                <a:latin typeface="Arial" charset="0"/>
                <a:ea typeface="ＭＳ Ｐゴシック" charset="-128"/>
                <a:cs typeface="+mn-cs"/>
              </a:rPr>
              <a:t>週間分のスケジュール</a:t>
            </a:r>
          </a:p>
        </p:txBody>
      </p:sp>
    </p:spTree>
    <p:extLst>
      <p:ext uri="{BB962C8B-B14F-4D97-AF65-F5344CB8AC3E}">
        <p14:creationId xmlns:p14="http://schemas.microsoft.com/office/powerpoint/2010/main" val="28743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</p:spPr>
        <p:txBody>
          <a:bodyPr/>
          <a:lstStyle/>
          <a:p>
            <a:r>
              <a:rPr lang="en-US" altLang="ja-JP"/>
              <a:t>認識しやすいスケジュール表の作成</a:t>
            </a:r>
          </a:p>
        </p:txBody>
      </p:sp>
      <p:sp>
        <p:nvSpPr>
          <p:cNvPr id="283650" name="Oval 2"/>
          <p:cNvSpPr>
            <a:spLocks noChangeArrowheads="1"/>
          </p:cNvSpPr>
          <p:nvPr/>
        </p:nvSpPr>
        <p:spPr bwMode="auto">
          <a:xfrm>
            <a:off x="2914650" y="157956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83651" name="Oval 3"/>
          <p:cNvSpPr>
            <a:spLocks noChangeArrowheads="1"/>
          </p:cNvSpPr>
          <p:nvPr/>
        </p:nvSpPr>
        <p:spPr bwMode="auto">
          <a:xfrm>
            <a:off x="2913063" y="1976438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83652" name="Oval 4"/>
          <p:cNvSpPr>
            <a:spLocks noChangeArrowheads="1"/>
          </p:cNvSpPr>
          <p:nvPr/>
        </p:nvSpPr>
        <p:spPr bwMode="auto">
          <a:xfrm>
            <a:off x="2913063" y="2374900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83653" name="Oval 5"/>
          <p:cNvSpPr>
            <a:spLocks noChangeArrowheads="1"/>
          </p:cNvSpPr>
          <p:nvPr/>
        </p:nvSpPr>
        <p:spPr bwMode="auto">
          <a:xfrm>
            <a:off x="2914650" y="2771775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83654" name="Oval 6"/>
          <p:cNvSpPr>
            <a:spLocks noChangeArrowheads="1"/>
          </p:cNvSpPr>
          <p:nvPr/>
        </p:nvSpPr>
        <p:spPr bwMode="auto">
          <a:xfrm>
            <a:off x="2914650" y="3170238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83655" name="Oval 7"/>
          <p:cNvSpPr>
            <a:spLocks noChangeArrowheads="1"/>
          </p:cNvSpPr>
          <p:nvPr/>
        </p:nvSpPr>
        <p:spPr bwMode="auto">
          <a:xfrm>
            <a:off x="2916238" y="356711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83656" name="Oval 8"/>
          <p:cNvSpPr>
            <a:spLocks noChangeArrowheads="1"/>
          </p:cNvSpPr>
          <p:nvPr/>
        </p:nvSpPr>
        <p:spPr bwMode="auto">
          <a:xfrm>
            <a:off x="2916238" y="3965575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83657" name="Oval 9"/>
          <p:cNvSpPr>
            <a:spLocks noChangeArrowheads="1"/>
          </p:cNvSpPr>
          <p:nvPr/>
        </p:nvSpPr>
        <p:spPr bwMode="auto">
          <a:xfrm>
            <a:off x="2916238" y="4364038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83658" name="Oval 10"/>
          <p:cNvSpPr>
            <a:spLocks noChangeArrowheads="1"/>
          </p:cNvSpPr>
          <p:nvPr/>
        </p:nvSpPr>
        <p:spPr bwMode="auto">
          <a:xfrm>
            <a:off x="900113" y="277971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83659" name="AutoShape 11"/>
          <p:cNvCxnSpPr>
            <a:cxnSpLocks noChangeShapeType="1"/>
            <a:stCxn id="283650" idx="2"/>
            <a:endCxn id="283668" idx="6"/>
          </p:cNvCxnSpPr>
          <p:nvPr/>
        </p:nvCxnSpPr>
        <p:spPr bwMode="auto">
          <a:xfrm flipH="1">
            <a:off x="1908175" y="1687513"/>
            <a:ext cx="1006475" cy="41910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3660" name="AutoShape 12"/>
          <p:cNvCxnSpPr>
            <a:cxnSpLocks noChangeShapeType="1"/>
            <a:stCxn id="283652" idx="2"/>
            <a:endCxn id="283670" idx="6"/>
          </p:cNvCxnSpPr>
          <p:nvPr/>
        </p:nvCxnSpPr>
        <p:spPr bwMode="auto">
          <a:xfrm flipH="1">
            <a:off x="1906588" y="2482850"/>
            <a:ext cx="1006475" cy="81597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3661" name="AutoShape 13"/>
          <p:cNvCxnSpPr>
            <a:cxnSpLocks noChangeShapeType="1"/>
            <a:stCxn id="283651" idx="2"/>
            <a:endCxn id="283669" idx="6"/>
          </p:cNvCxnSpPr>
          <p:nvPr/>
        </p:nvCxnSpPr>
        <p:spPr bwMode="auto">
          <a:xfrm flipH="1">
            <a:off x="1906588" y="2084388"/>
            <a:ext cx="1006475" cy="61753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3662" name="AutoShape 14"/>
          <p:cNvCxnSpPr>
            <a:cxnSpLocks noChangeShapeType="1"/>
            <a:stCxn id="283653" idx="2"/>
            <a:endCxn id="283671" idx="6"/>
          </p:cNvCxnSpPr>
          <p:nvPr/>
        </p:nvCxnSpPr>
        <p:spPr bwMode="auto">
          <a:xfrm flipH="1">
            <a:off x="1908175" y="2879725"/>
            <a:ext cx="1006475" cy="101600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3663" name="AutoShape 15"/>
          <p:cNvCxnSpPr>
            <a:cxnSpLocks noChangeShapeType="1"/>
            <a:stCxn id="283654" idx="2"/>
            <a:endCxn id="283668" idx="6"/>
          </p:cNvCxnSpPr>
          <p:nvPr/>
        </p:nvCxnSpPr>
        <p:spPr bwMode="auto">
          <a:xfrm flipH="1" flipV="1">
            <a:off x="1908175" y="2106613"/>
            <a:ext cx="1006475" cy="117157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3664" name="AutoShape 16"/>
          <p:cNvCxnSpPr>
            <a:cxnSpLocks noChangeShapeType="1"/>
            <a:stCxn id="283655" idx="2"/>
            <a:endCxn id="283669" idx="6"/>
          </p:cNvCxnSpPr>
          <p:nvPr/>
        </p:nvCxnSpPr>
        <p:spPr bwMode="auto">
          <a:xfrm flipH="1" flipV="1">
            <a:off x="1906588" y="2701925"/>
            <a:ext cx="1009650" cy="97313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3665" name="AutoShape 17"/>
          <p:cNvCxnSpPr>
            <a:cxnSpLocks noChangeShapeType="1"/>
            <a:stCxn id="283656" idx="2"/>
            <a:endCxn id="283670" idx="6"/>
          </p:cNvCxnSpPr>
          <p:nvPr/>
        </p:nvCxnSpPr>
        <p:spPr bwMode="auto">
          <a:xfrm flipH="1" flipV="1">
            <a:off x="1906588" y="3298825"/>
            <a:ext cx="1009650" cy="77470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3666" name="AutoShape 18"/>
          <p:cNvCxnSpPr>
            <a:cxnSpLocks noChangeShapeType="1"/>
            <a:stCxn id="283657" idx="2"/>
            <a:endCxn id="283671" idx="6"/>
          </p:cNvCxnSpPr>
          <p:nvPr/>
        </p:nvCxnSpPr>
        <p:spPr bwMode="auto">
          <a:xfrm flipH="1" flipV="1">
            <a:off x="1908175" y="3895725"/>
            <a:ext cx="1008063" cy="57626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3667" name="AutoShape 19"/>
          <p:cNvCxnSpPr>
            <a:cxnSpLocks noChangeShapeType="1"/>
            <a:endCxn id="283658" idx="2"/>
          </p:cNvCxnSpPr>
          <p:nvPr/>
        </p:nvCxnSpPr>
        <p:spPr bwMode="auto">
          <a:xfrm rot="16200000" flipH="1">
            <a:off x="342106" y="2329657"/>
            <a:ext cx="684213" cy="431800"/>
          </a:xfrm>
          <a:prstGeom prst="bentConnector2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3668" name="Oval 20"/>
          <p:cNvSpPr>
            <a:spLocks noChangeArrowheads="1"/>
          </p:cNvSpPr>
          <p:nvPr/>
        </p:nvSpPr>
        <p:spPr bwMode="auto">
          <a:xfrm>
            <a:off x="1692275" y="199866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83669" name="Oval 21"/>
          <p:cNvSpPr>
            <a:spLocks noChangeArrowheads="1"/>
          </p:cNvSpPr>
          <p:nvPr/>
        </p:nvSpPr>
        <p:spPr bwMode="auto">
          <a:xfrm>
            <a:off x="1690688" y="2593975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83670" name="Oval 22"/>
          <p:cNvSpPr>
            <a:spLocks noChangeArrowheads="1"/>
          </p:cNvSpPr>
          <p:nvPr/>
        </p:nvSpPr>
        <p:spPr bwMode="auto">
          <a:xfrm>
            <a:off x="1690688" y="3190875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83671" name="Oval 23"/>
          <p:cNvSpPr>
            <a:spLocks noChangeArrowheads="1"/>
          </p:cNvSpPr>
          <p:nvPr/>
        </p:nvSpPr>
        <p:spPr bwMode="auto">
          <a:xfrm>
            <a:off x="1692275" y="3787775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83672" name="AutoShape 24"/>
          <p:cNvCxnSpPr>
            <a:cxnSpLocks noChangeShapeType="1"/>
            <a:stCxn id="283658" idx="6"/>
            <a:endCxn id="283668" idx="2"/>
          </p:cNvCxnSpPr>
          <p:nvPr/>
        </p:nvCxnSpPr>
        <p:spPr bwMode="auto">
          <a:xfrm flipV="1">
            <a:off x="1116013" y="2106613"/>
            <a:ext cx="576262" cy="7810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3673" name="AutoShape 25"/>
          <p:cNvCxnSpPr>
            <a:cxnSpLocks noChangeShapeType="1"/>
            <a:stCxn id="283658" idx="6"/>
            <a:endCxn id="283669" idx="2"/>
          </p:cNvCxnSpPr>
          <p:nvPr/>
        </p:nvCxnSpPr>
        <p:spPr bwMode="auto">
          <a:xfrm flipV="1">
            <a:off x="1116013" y="2701925"/>
            <a:ext cx="574675" cy="1857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3674" name="AutoShape 26"/>
          <p:cNvCxnSpPr>
            <a:cxnSpLocks noChangeShapeType="1"/>
            <a:stCxn id="283658" idx="6"/>
            <a:endCxn id="283670" idx="1"/>
          </p:cNvCxnSpPr>
          <p:nvPr/>
        </p:nvCxnSpPr>
        <p:spPr bwMode="auto">
          <a:xfrm>
            <a:off x="1116013" y="2887663"/>
            <a:ext cx="606425" cy="3349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3675" name="AutoShape 27"/>
          <p:cNvCxnSpPr>
            <a:cxnSpLocks noChangeShapeType="1"/>
            <a:stCxn id="283658" idx="6"/>
            <a:endCxn id="283671" idx="1"/>
          </p:cNvCxnSpPr>
          <p:nvPr/>
        </p:nvCxnSpPr>
        <p:spPr bwMode="auto">
          <a:xfrm>
            <a:off x="1116013" y="2887663"/>
            <a:ext cx="608012" cy="9318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3676" name="Text Box 28"/>
          <p:cNvSpPr txBox="1">
            <a:spLocks noChangeArrowheads="1"/>
          </p:cNvSpPr>
          <p:nvPr/>
        </p:nvSpPr>
        <p:spPr bwMode="auto">
          <a:xfrm>
            <a:off x="2843213" y="1557338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月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83677" name="Text Box 29"/>
          <p:cNvSpPr txBox="1">
            <a:spLocks noChangeArrowheads="1"/>
          </p:cNvSpPr>
          <p:nvPr/>
        </p:nvSpPr>
        <p:spPr bwMode="auto">
          <a:xfrm>
            <a:off x="2843213" y="1917700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火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83678" name="Text Box 30"/>
          <p:cNvSpPr txBox="1">
            <a:spLocks noChangeArrowheads="1"/>
          </p:cNvSpPr>
          <p:nvPr/>
        </p:nvSpPr>
        <p:spPr bwMode="auto">
          <a:xfrm>
            <a:off x="2843213" y="2349500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木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83679" name="Text Box 31"/>
          <p:cNvSpPr txBox="1">
            <a:spLocks noChangeArrowheads="1"/>
          </p:cNvSpPr>
          <p:nvPr/>
        </p:nvSpPr>
        <p:spPr bwMode="auto">
          <a:xfrm>
            <a:off x="2843213" y="2709863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金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83680" name="Text Box 32"/>
          <p:cNvSpPr txBox="1">
            <a:spLocks noChangeArrowheads="1"/>
          </p:cNvSpPr>
          <p:nvPr/>
        </p:nvSpPr>
        <p:spPr bwMode="auto">
          <a:xfrm>
            <a:off x="2843213" y="3141663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月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83681" name="Text Box 33"/>
          <p:cNvSpPr txBox="1">
            <a:spLocks noChangeArrowheads="1"/>
          </p:cNvSpPr>
          <p:nvPr/>
        </p:nvSpPr>
        <p:spPr bwMode="auto">
          <a:xfrm>
            <a:off x="2843213" y="3502025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火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83682" name="Text Box 34"/>
          <p:cNvSpPr txBox="1">
            <a:spLocks noChangeArrowheads="1"/>
          </p:cNvSpPr>
          <p:nvPr/>
        </p:nvSpPr>
        <p:spPr bwMode="auto">
          <a:xfrm>
            <a:off x="2843213" y="3933825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木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83683" name="Text Box 35"/>
          <p:cNvSpPr txBox="1">
            <a:spLocks noChangeArrowheads="1"/>
          </p:cNvSpPr>
          <p:nvPr/>
        </p:nvSpPr>
        <p:spPr bwMode="auto">
          <a:xfrm>
            <a:off x="2843213" y="4294188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金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83684" name="Text Box 36"/>
          <p:cNvSpPr txBox="1">
            <a:spLocks noChangeArrowheads="1"/>
          </p:cNvSpPr>
          <p:nvPr/>
        </p:nvSpPr>
        <p:spPr bwMode="auto">
          <a:xfrm>
            <a:off x="1692275" y="1987550"/>
            <a:ext cx="2159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月</a:t>
            </a:r>
          </a:p>
        </p:txBody>
      </p:sp>
      <p:sp>
        <p:nvSpPr>
          <p:cNvPr id="283685" name="Text Box 37"/>
          <p:cNvSpPr txBox="1">
            <a:spLocks noChangeArrowheads="1"/>
          </p:cNvSpPr>
          <p:nvPr/>
        </p:nvSpPr>
        <p:spPr bwMode="auto">
          <a:xfrm>
            <a:off x="1692275" y="2565400"/>
            <a:ext cx="287338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火</a:t>
            </a:r>
          </a:p>
        </p:txBody>
      </p:sp>
      <p:sp>
        <p:nvSpPr>
          <p:cNvPr id="283686" name="Text Box 38"/>
          <p:cNvSpPr txBox="1">
            <a:spLocks noChangeArrowheads="1"/>
          </p:cNvSpPr>
          <p:nvPr/>
        </p:nvSpPr>
        <p:spPr bwMode="auto">
          <a:xfrm>
            <a:off x="1692275" y="3138488"/>
            <a:ext cx="287338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木</a:t>
            </a:r>
          </a:p>
        </p:txBody>
      </p:sp>
      <p:sp>
        <p:nvSpPr>
          <p:cNvPr id="283687" name="Text Box 39"/>
          <p:cNvSpPr txBox="1">
            <a:spLocks noChangeArrowheads="1"/>
          </p:cNvSpPr>
          <p:nvPr/>
        </p:nvSpPr>
        <p:spPr bwMode="auto">
          <a:xfrm>
            <a:off x="1693863" y="3714750"/>
            <a:ext cx="28575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金</a:t>
            </a:r>
          </a:p>
        </p:txBody>
      </p:sp>
      <p:sp>
        <p:nvSpPr>
          <p:cNvPr id="283688" name="Oval 40"/>
          <p:cNvSpPr>
            <a:spLocks noChangeArrowheads="1"/>
          </p:cNvSpPr>
          <p:nvPr/>
        </p:nvSpPr>
        <p:spPr bwMode="auto">
          <a:xfrm>
            <a:off x="4248150" y="227806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83689" name="Oval 41"/>
          <p:cNvSpPr>
            <a:spLocks noChangeArrowheads="1"/>
          </p:cNvSpPr>
          <p:nvPr/>
        </p:nvSpPr>
        <p:spPr bwMode="auto">
          <a:xfrm>
            <a:off x="5724525" y="2997200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83690" name="AutoShape 42"/>
          <p:cNvCxnSpPr>
            <a:cxnSpLocks noChangeShapeType="1"/>
            <a:stCxn id="283689" idx="2"/>
            <a:endCxn id="283688" idx="6"/>
          </p:cNvCxnSpPr>
          <p:nvPr/>
        </p:nvCxnSpPr>
        <p:spPr bwMode="auto">
          <a:xfrm flipH="1" flipV="1">
            <a:off x="4464050" y="2386013"/>
            <a:ext cx="1260475" cy="71913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3691" name="AutoShape 43"/>
          <p:cNvCxnSpPr>
            <a:cxnSpLocks noChangeShapeType="1"/>
            <a:stCxn id="283689" idx="2"/>
            <a:endCxn id="283694" idx="6"/>
          </p:cNvCxnSpPr>
          <p:nvPr/>
        </p:nvCxnSpPr>
        <p:spPr bwMode="auto">
          <a:xfrm flipH="1" flipV="1">
            <a:off x="4464050" y="3033713"/>
            <a:ext cx="1260475" cy="7143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3692" name="AutoShape 44"/>
          <p:cNvCxnSpPr>
            <a:cxnSpLocks noChangeShapeType="1"/>
            <a:stCxn id="283689" idx="2"/>
            <a:endCxn id="283695" idx="6"/>
          </p:cNvCxnSpPr>
          <p:nvPr/>
        </p:nvCxnSpPr>
        <p:spPr bwMode="auto">
          <a:xfrm flipH="1">
            <a:off x="4464050" y="3105150"/>
            <a:ext cx="1260475" cy="57626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3693" name="AutoShape 45"/>
          <p:cNvCxnSpPr>
            <a:cxnSpLocks noChangeShapeType="1"/>
            <a:stCxn id="283689" idx="6"/>
          </p:cNvCxnSpPr>
          <p:nvPr/>
        </p:nvCxnSpPr>
        <p:spPr bwMode="auto">
          <a:xfrm flipV="1">
            <a:off x="5940425" y="2492375"/>
            <a:ext cx="431800" cy="612775"/>
          </a:xfrm>
          <a:prstGeom prst="bentConnector2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3694" name="Oval 46"/>
          <p:cNvSpPr>
            <a:spLocks noChangeArrowheads="1"/>
          </p:cNvSpPr>
          <p:nvPr/>
        </p:nvSpPr>
        <p:spPr bwMode="auto">
          <a:xfrm>
            <a:off x="4248150" y="292576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83695" name="Oval 47"/>
          <p:cNvSpPr>
            <a:spLocks noChangeArrowheads="1"/>
          </p:cNvSpPr>
          <p:nvPr/>
        </p:nvSpPr>
        <p:spPr bwMode="auto">
          <a:xfrm>
            <a:off x="4248150" y="357346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83696" name="Text Box 48"/>
          <p:cNvSpPr txBox="1">
            <a:spLocks noChangeArrowheads="1"/>
          </p:cNvSpPr>
          <p:nvPr/>
        </p:nvSpPr>
        <p:spPr bwMode="auto">
          <a:xfrm>
            <a:off x="755650" y="4725988"/>
            <a:ext cx="4824413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>
                <a:latin typeface="Times New Roman" pitchFamily="18" charset="0"/>
              </a:rPr>
              <a:t>ここで使用する枝数に制限をつける</a:t>
            </a:r>
          </a:p>
        </p:txBody>
      </p:sp>
      <p:sp>
        <p:nvSpPr>
          <p:cNvPr id="283697" name="Freeform 49"/>
          <p:cNvSpPr>
            <a:spLocks/>
          </p:cNvSpPr>
          <p:nvPr/>
        </p:nvSpPr>
        <p:spPr bwMode="auto">
          <a:xfrm>
            <a:off x="684213" y="1557338"/>
            <a:ext cx="1439862" cy="2859087"/>
          </a:xfrm>
          <a:custGeom>
            <a:avLst/>
            <a:gdLst>
              <a:gd name="T0" fmla="*/ 22 w 1168"/>
              <a:gd name="T1" fmla="*/ 736 h 1801"/>
              <a:gd name="T2" fmla="*/ 22 w 1168"/>
              <a:gd name="T3" fmla="*/ 1236 h 1801"/>
              <a:gd name="T4" fmla="*/ 152 w 1168"/>
              <a:gd name="T5" fmla="*/ 1552 h 1801"/>
              <a:gd name="T6" fmla="*/ 623 w 1168"/>
              <a:gd name="T7" fmla="*/ 1640 h 1801"/>
              <a:gd name="T8" fmla="*/ 1086 w 1168"/>
              <a:gd name="T9" fmla="*/ 1567 h 1801"/>
              <a:gd name="T10" fmla="*/ 1109 w 1168"/>
              <a:gd name="T11" fmla="*/ 238 h 1801"/>
              <a:gd name="T12" fmla="*/ 729 w 1168"/>
              <a:gd name="T13" fmla="*/ 139 h 1801"/>
              <a:gd name="T14" fmla="*/ 360 w 1168"/>
              <a:gd name="T15" fmla="*/ 238 h 1801"/>
              <a:gd name="T16" fmla="*/ 69 w 1168"/>
              <a:gd name="T17" fmla="*/ 394 h 1801"/>
              <a:gd name="T18" fmla="*/ 22 w 1168"/>
              <a:gd name="T19" fmla="*/ 736 h 1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68" h="1801">
                <a:moveTo>
                  <a:pt x="22" y="736"/>
                </a:moveTo>
                <a:cubicBezTo>
                  <a:pt x="18" y="875"/>
                  <a:pt x="0" y="1100"/>
                  <a:pt x="22" y="1236"/>
                </a:cubicBezTo>
                <a:cubicBezTo>
                  <a:pt x="44" y="1371"/>
                  <a:pt x="52" y="1485"/>
                  <a:pt x="152" y="1552"/>
                </a:cubicBezTo>
                <a:cubicBezTo>
                  <a:pt x="252" y="1619"/>
                  <a:pt x="467" y="1637"/>
                  <a:pt x="623" y="1640"/>
                </a:cubicBezTo>
                <a:cubicBezTo>
                  <a:pt x="779" y="1643"/>
                  <a:pt x="1005" y="1801"/>
                  <a:pt x="1086" y="1567"/>
                </a:cubicBezTo>
                <a:cubicBezTo>
                  <a:pt x="1167" y="1333"/>
                  <a:pt x="1168" y="476"/>
                  <a:pt x="1109" y="238"/>
                </a:cubicBezTo>
                <a:cubicBezTo>
                  <a:pt x="1050" y="0"/>
                  <a:pt x="854" y="139"/>
                  <a:pt x="729" y="139"/>
                </a:cubicBezTo>
                <a:cubicBezTo>
                  <a:pt x="604" y="139"/>
                  <a:pt x="470" y="195"/>
                  <a:pt x="360" y="238"/>
                </a:cubicBezTo>
                <a:cubicBezTo>
                  <a:pt x="250" y="281"/>
                  <a:pt x="126" y="311"/>
                  <a:pt x="69" y="394"/>
                </a:cubicBezTo>
                <a:cubicBezTo>
                  <a:pt x="13" y="476"/>
                  <a:pt x="32" y="664"/>
                  <a:pt x="22" y="736"/>
                </a:cubicBezTo>
                <a:close/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3698" name="Rectangle 50"/>
          <p:cNvSpPr>
            <a:spLocks noChangeArrowheads="1"/>
          </p:cNvSpPr>
          <p:nvPr/>
        </p:nvSpPr>
        <p:spPr bwMode="auto">
          <a:xfrm>
            <a:off x="2771775" y="1557338"/>
            <a:ext cx="1871663" cy="3024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3699" name="Text Box 51"/>
          <p:cNvSpPr txBox="1">
            <a:spLocks noChangeArrowheads="1"/>
          </p:cNvSpPr>
          <p:nvPr/>
        </p:nvSpPr>
        <p:spPr bwMode="auto">
          <a:xfrm>
            <a:off x="3995738" y="4221163"/>
            <a:ext cx="64928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 b="1">
                <a:latin typeface="Times New Roman" pitchFamily="18" charset="0"/>
              </a:rPr>
              <a:t>省略</a:t>
            </a:r>
          </a:p>
        </p:txBody>
      </p:sp>
      <p:sp>
        <p:nvSpPr>
          <p:cNvPr id="283700" name="Text Box 52"/>
          <p:cNvSpPr txBox="1">
            <a:spLocks noChangeArrowheads="1"/>
          </p:cNvSpPr>
          <p:nvPr/>
        </p:nvSpPr>
        <p:spPr bwMode="auto">
          <a:xfrm>
            <a:off x="755650" y="5589588"/>
            <a:ext cx="7416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>
                <a:solidFill>
                  <a:srgbClr val="0000FF"/>
                </a:solidFill>
                <a:latin typeface="Times New Roman" pitchFamily="18" charset="0"/>
              </a:rPr>
              <a:t>　</a:t>
            </a:r>
            <a:r>
              <a:rPr lang="en-US" altLang="ja-JP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ja-JP" altLang="en-US">
                <a:solidFill>
                  <a:srgbClr val="0000FF"/>
                </a:solidFill>
                <a:latin typeface="Times New Roman" pitchFamily="18" charset="0"/>
              </a:rPr>
              <a:t>週目と</a:t>
            </a:r>
            <a:r>
              <a:rPr lang="en-US" altLang="ja-JP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ja-JP" altLang="en-US">
                <a:solidFill>
                  <a:srgbClr val="0000FF"/>
                </a:solidFill>
                <a:latin typeface="Times New Roman" pitchFamily="18" charset="0"/>
              </a:rPr>
              <a:t>週目でなるべく同じ曜日を取るように制約され，週単位の規則性が保たれる．</a:t>
            </a:r>
          </a:p>
        </p:txBody>
      </p:sp>
      <p:sp>
        <p:nvSpPr>
          <p:cNvPr id="283701" name="Text Box 53"/>
          <p:cNvSpPr txBox="1">
            <a:spLocks noChangeArrowheads="1"/>
          </p:cNvSpPr>
          <p:nvPr/>
        </p:nvSpPr>
        <p:spPr bwMode="auto">
          <a:xfrm>
            <a:off x="4140200" y="2278063"/>
            <a:ext cx="5762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肺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83702" name="Text Box 54"/>
          <p:cNvSpPr txBox="1">
            <a:spLocks noChangeArrowheads="1"/>
          </p:cNvSpPr>
          <p:nvPr/>
        </p:nvSpPr>
        <p:spPr bwMode="auto">
          <a:xfrm>
            <a:off x="4140200" y="2925763"/>
            <a:ext cx="6477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肝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83703" name="Text Box 55"/>
          <p:cNvSpPr txBox="1">
            <a:spLocks noChangeArrowheads="1"/>
          </p:cNvSpPr>
          <p:nvPr/>
        </p:nvSpPr>
        <p:spPr bwMode="auto">
          <a:xfrm>
            <a:off x="4138613" y="3573463"/>
            <a:ext cx="6477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前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16</a:t>
            </a:r>
          </a:p>
        </p:txBody>
      </p:sp>
      <p:sp>
        <p:nvSpPr>
          <p:cNvPr id="283704" name="Line 56"/>
          <p:cNvSpPr>
            <a:spLocks noChangeShapeType="1"/>
          </p:cNvSpPr>
          <p:nvPr/>
        </p:nvSpPr>
        <p:spPr bwMode="auto">
          <a:xfrm>
            <a:off x="1476375" y="4149725"/>
            <a:ext cx="71438" cy="5762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83705" name="Rectangle 5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ja-JP" altLang="en-US" dirty="0"/>
              <a:t>　</a:t>
            </a:r>
          </a:p>
        </p:txBody>
      </p:sp>
      <p:sp>
        <p:nvSpPr>
          <p:cNvPr id="283707" name="Text Box 59"/>
          <p:cNvSpPr txBox="1">
            <a:spLocks noChangeArrowheads="1"/>
          </p:cNvSpPr>
          <p:nvPr/>
        </p:nvSpPr>
        <p:spPr bwMode="auto">
          <a:xfrm>
            <a:off x="5219700" y="2565400"/>
            <a:ext cx="2159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83708" name="Text Box 60"/>
          <p:cNvSpPr txBox="1">
            <a:spLocks noChangeArrowheads="1"/>
          </p:cNvSpPr>
          <p:nvPr/>
        </p:nvSpPr>
        <p:spPr bwMode="auto">
          <a:xfrm>
            <a:off x="4787900" y="2997200"/>
            <a:ext cx="36036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>
                <a:solidFill>
                  <a:schemeClr val="hlink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83709" name="Text Box 61"/>
          <p:cNvSpPr txBox="1">
            <a:spLocks noChangeArrowheads="1"/>
          </p:cNvSpPr>
          <p:nvPr/>
        </p:nvSpPr>
        <p:spPr bwMode="auto">
          <a:xfrm>
            <a:off x="5292725" y="3313113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>
                <a:solidFill>
                  <a:schemeClr val="hlink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83710" name="Text Box 62"/>
          <p:cNvSpPr txBox="1">
            <a:spLocks noChangeArrowheads="1"/>
          </p:cNvSpPr>
          <p:nvPr/>
        </p:nvSpPr>
        <p:spPr bwMode="auto">
          <a:xfrm>
            <a:off x="6156325" y="3284538"/>
            <a:ext cx="2520950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>
                <a:latin typeface="Times New Roman" pitchFamily="18" charset="0"/>
              </a:rPr>
              <a:t>肺</a:t>
            </a:r>
            <a:r>
              <a:rPr lang="en-US" altLang="ja-JP">
                <a:latin typeface="Times New Roman" pitchFamily="18" charset="0"/>
              </a:rPr>
              <a:t>1</a:t>
            </a:r>
            <a:r>
              <a:rPr lang="ja-JP" altLang="en-US">
                <a:latin typeface="Times New Roman" pitchFamily="18" charset="0"/>
              </a:rPr>
              <a:t>　 </a:t>
            </a:r>
            <a:r>
              <a:rPr lang="en-US" altLang="ja-JP">
                <a:latin typeface="Times New Roman" pitchFamily="18" charset="0"/>
              </a:rPr>
              <a:t>1</a:t>
            </a:r>
            <a:r>
              <a:rPr lang="ja-JP" altLang="en-US">
                <a:latin typeface="Times New Roman" pitchFamily="18" charset="0"/>
              </a:rPr>
              <a:t>人　 → </a:t>
            </a:r>
            <a:r>
              <a:rPr lang="en-US" altLang="ja-JP">
                <a:latin typeface="Times New Roman" pitchFamily="18" charset="0"/>
              </a:rPr>
              <a:t>1</a:t>
            </a:r>
            <a:r>
              <a:rPr lang="ja-JP" altLang="en-US">
                <a:latin typeface="Times New Roman" pitchFamily="18" charset="0"/>
              </a:rPr>
              <a:t>本</a:t>
            </a:r>
          </a:p>
          <a:p>
            <a:r>
              <a:rPr lang="ja-JP" altLang="en-US">
                <a:latin typeface="Times New Roman" pitchFamily="18" charset="0"/>
              </a:rPr>
              <a:t>肝</a:t>
            </a:r>
            <a:r>
              <a:rPr lang="en-US" altLang="ja-JP">
                <a:latin typeface="Times New Roman" pitchFamily="18" charset="0"/>
              </a:rPr>
              <a:t>10</a:t>
            </a:r>
            <a:r>
              <a:rPr lang="ja-JP" altLang="en-US">
                <a:latin typeface="Times New Roman" pitchFamily="18" charset="0"/>
              </a:rPr>
              <a:t>　</a:t>
            </a:r>
            <a:r>
              <a:rPr lang="en-US" altLang="ja-JP">
                <a:latin typeface="Times New Roman" pitchFamily="18" charset="0"/>
              </a:rPr>
              <a:t>10</a:t>
            </a:r>
            <a:r>
              <a:rPr lang="ja-JP" altLang="en-US">
                <a:latin typeface="Times New Roman" pitchFamily="18" charset="0"/>
              </a:rPr>
              <a:t>人 → </a:t>
            </a:r>
            <a:r>
              <a:rPr lang="en-US" altLang="ja-JP">
                <a:latin typeface="Times New Roman" pitchFamily="18" charset="0"/>
              </a:rPr>
              <a:t>4</a:t>
            </a:r>
            <a:r>
              <a:rPr lang="ja-JP" altLang="en-US">
                <a:latin typeface="Times New Roman" pitchFamily="18" charset="0"/>
              </a:rPr>
              <a:t>本</a:t>
            </a:r>
          </a:p>
          <a:p>
            <a:r>
              <a:rPr lang="ja-JP" altLang="en-US">
                <a:latin typeface="Times New Roman" pitchFamily="18" charset="0"/>
              </a:rPr>
              <a:t>前</a:t>
            </a:r>
            <a:r>
              <a:rPr lang="en-US" altLang="ja-JP">
                <a:latin typeface="Times New Roman" pitchFamily="18" charset="0"/>
              </a:rPr>
              <a:t>16</a:t>
            </a:r>
            <a:r>
              <a:rPr lang="ja-JP" altLang="en-US">
                <a:latin typeface="Times New Roman" pitchFamily="18" charset="0"/>
              </a:rPr>
              <a:t>　</a:t>
            </a:r>
            <a:r>
              <a:rPr lang="en-US" altLang="ja-JP">
                <a:latin typeface="Times New Roman" pitchFamily="18" charset="0"/>
              </a:rPr>
              <a:t>5</a:t>
            </a:r>
            <a:r>
              <a:rPr lang="ja-JP" altLang="en-US">
                <a:latin typeface="Times New Roman" pitchFamily="18" charset="0"/>
              </a:rPr>
              <a:t>人　→ </a:t>
            </a:r>
            <a:r>
              <a:rPr lang="en-US" altLang="ja-JP">
                <a:latin typeface="Times New Roman" pitchFamily="18" charset="0"/>
              </a:rPr>
              <a:t>3</a:t>
            </a:r>
            <a:r>
              <a:rPr lang="ja-JP" altLang="en-US">
                <a:latin typeface="Times New Roman" pitchFamily="18" charset="0"/>
              </a:rPr>
              <a:t>本</a:t>
            </a:r>
            <a:endParaRPr lang="ja-JP" altLang="en-US" sz="2500">
              <a:latin typeface="Times New Roman" pitchFamily="18" charset="0"/>
            </a:endParaRPr>
          </a:p>
        </p:txBody>
      </p:sp>
      <p:sp>
        <p:nvSpPr>
          <p:cNvPr id="67" name="Rectangle 2"/>
          <p:cNvSpPr txBox="1">
            <a:spLocks noChangeArrowheads="1"/>
          </p:cNvSpPr>
          <p:nvPr/>
        </p:nvSpPr>
        <p:spPr bwMode="auto">
          <a:xfrm>
            <a:off x="524669" y="80790"/>
            <a:ext cx="83835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defTabSz="968375"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 kern="1200" dirty="0" smtClean="0">
                <a:latin typeface="Arial" charset="0"/>
                <a:ea typeface="ＭＳ Ｐゴシック" charset="-128"/>
                <a:cs typeface="+mn-cs"/>
              </a:rPr>
              <a:t>3. 2</a:t>
            </a:r>
            <a:r>
              <a:rPr lang="ja-JP" altLang="en-US" sz="3200" kern="1200" dirty="0" smtClean="0">
                <a:latin typeface="Arial" charset="0"/>
                <a:ea typeface="ＭＳ Ｐゴシック" charset="-128"/>
                <a:cs typeface="+mn-cs"/>
              </a:rPr>
              <a:t>週間分のスケジュール</a:t>
            </a:r>
            <a:endParaRPr lang="ja-JP" altLang="en-US" sz="3200" kern="1200" dirty="0"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176321" y="686813"/>
            <a:ext cx="49179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defTabSz="968375">
              <a:spcBef>
                <a:spcPct val="50000"/>
              </a:spcBef>
            </a:pPr>
            <a:r>
              <a:rPr lang="zh-TW" altLang="en-US" sz="3200" dirty="0" smtClean="0">
                <a:solidFill>
                  <a:schemeClr val="hlink"/>
                </a:solidFill>
                <a:latin typeface="Times New Roman" pitchFamily="18" charset="0"/>
              </a:rPr>
              <a:t>規則的</a:t>
            </a:r>
            <a:r>
              <a:rPr lang="ja-JP" altLang="en-US" sz="2400" dirty="0">
                <a:solidFill>
                  <a:srgbClr val="006666"/>
                </a:solidFill>
                <a:latin typeface="Times New Roman" pitchFamily="18" charset="0"/>
              </a:rPr>
              <a:t>（繰り返しの中での</a:t>
            </a:r>
            <a:r>
              <a:rPr lang="ja-JP" altLang="en-US" sz="2400" dirty="0" smtClean="0">
                <a:solidFill>
                  <a:srgbClr val="006666"/>
                </a:solidFill>
                <a:latin typeface="Times New Roman" pitchFamily="18" charset="0"/>
              </a:rPr>
              <a:t>）</a:t>
            </a:r>
            <a:endParaRPr lang="ja-JP" altLang="en-US" sz="2400" dirty="0">
              <a:solidFill>
                <a:srgbClr val="006666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0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</p:spPr>
        <p:txBody>
          <a:bodyPr/>
          <a:lstStyle/>
          <a:p>
            <a:r>
              <a:rPr lang="en-US" altLang="ja-JP"/>
              <a:t>認識しやすいスケジュール表の作成</a:t>
            </a:r>
          </a:p>
        </p:txBody>
      </p:sp>
      <p:sp>
        <p:nvSpPr>
          <p:cNvPr id="292867" name="Text Box 3"/>
          <p:cNvSpPr txBox="1">
            <a:spLocks noChangeArrowheads="1"/>
          </p:cNvSpPr>
          <p:nvPr/>
        </p:nvSpPr>
        <p:spPr bwMode="auto">
          <a:xfrm>
            <a:off x="107949" y="692150"/>
            <a:ext cx="566437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lvl="0">
              <a:spcBef>
                <a:spcPct val="50000"/>
              </a:spcBef>
            </a:pPr>
            <a:r>
              <a:rPr lang="ja-JP" altLang="en-US" sz="3200" dirty="0">
                <a:solidFill>
                  <a:schemeClr val="hlink"/>
                </a:solidFill>
                <a:latin typeface="Times New Roman" pitchFamily="18" charset="0"/>
              </a:rPr>
              <a:t>偏りのない</a:t>
            </a:r>
            <a:r>
              <a:rPr lang="ja-JP" altLang="en-US" dirty="0" smtClean="0">
                <a:solidFill>
                  <a:srgbClr val="006666"/>
                </a:solidFill>
                <a:latin typeface="Times New Roman" pitchFamily="18" charset="0"/>
              </a:rPr>
              <a:t>（</a:t>
            </a:r>
            <a:r>
              <a:rPr lang="ja-JP" altLang="en-US" dirty="0">
                <a:solidFill>
                  <a:srgbClr val="006666"/>
                </a:solidFill>
                <a:latin typeface="Times New Roman" pitchFamily="18" charset="0"/>
              </a:rPr>
              <a:t>繰り返しの中での</a:t>
            </a:r>
            <a:r>
              <a:rPr lang="ja-JP" altLang="en-US" dirty="0" smtClean="0">
                <a:solidFill>
                  <a:srgbClr val="006666"/>
                </a:solidFill>
                <a:latin typeface="Times New Roman" pitchFamily="18" charset="0"/>
              </a:rPr>
              <a:t>）</a:t>
            </a:r>
            <a:endParaRPr lang="ja-JP" altLang="en-US" dirty="0">
              <a:solidFill>
                <a:srgbClr val="006666"/>
              </a:solidFill>
              <a:latin typeface="Times New Roman" pitchFamily="18" charset="0"/>
            </a:endParaRPr>
          </a:p>
        </p:txBody>
      </p:sp>
      <p:sp>
        <p:nvSpPr>
          <p:cNvPr id="292868" name="AutoShape 4"/>
          <p:cNvSpPr>
            <a:spLocks/>
          </p:cNvSpPr>
          <p:nvPr/>
        </p:nvSpPr>
        <p:spPr bwMode="auto">
          <a:xfrm rot="16200000" flipV="1">
            <a:off x="1114425" y="1341438"/>
            <a:ext cx="215900" cy="1225550"/>
          </a:xfrm>
          <a:prstGeom prst="rightBrace">
            <a:avLst>
              <a:gd name="adj1" fmla="val 47304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92869" name="Text Box 5"/>
          <p:cNvSpPr txBox="1">
            <a:spLocks noChangeArrowheads="1"/>
          </p:cNvSpPr>
          <p:nvPr/>
        </p:nvSpPr>
        <p:spPr bwMode="auto">
          <a:xfrm>
            <a:off x="754063" y="1485900"/>
            <a:ext cx="8636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ja-JP">
                <a:latin typeface="Times New Roman" pitchFamily="18" charset="0"/>
              </a:rPr>
              <a:t>2</a:t>
            </a:r>
            <a:r>
              <a:rPr lang="ja-JP" altLang="en-US">
                <a:latin typeface="Times New Roman" pitchFamily="18" charset="0"/>
              </a:rPr>
              <a:t>週間</a:t>
            </a:r>
          </a:p>
        </p:txBody>
      </p:sp>
      <p:sp>
        <p:nvSpPr>
          <p:cNvPr id="292870" name="Line 6"/>
          <p:cNvSpPr>
            <a:spLocks noChangeShapeType="1"/>
          </p:cNvSpPr>
          <p:nvPr/>
        </p:nvSpPr>
        <p:spPr bwMode="auto">
          <a:xfrm>
            <a:off x="969963" y="2782888"/>
            <a:ext cx="27368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92871" name="Line 7"/>
          <p:cNvSpPr>
            <a:spLocks noChangeShapeType="1"/>
          </p:cNvSpPr>
          <p:nvPr/>
        </p:nvSpPr>
        <p:spPr bwMode="auto">
          <a:xfrm>
            <a:off x="682625" y="2493963"/>
            <a:ext cx="27368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92872" name="Rectangle 8"/>
          <p:cNvSpPr>
            <a:spLocks noChangeArrowheads="1"/>
          </p:cNvSpPr>
          <p:nvPr/>
        </p:nvSpPr>
        <p:spPr bwMode="auto">
          <a:xfrm>
            <a:off x="5221288" y="4518025"/>
            <a:ext cx="2665412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92873" name="Rectangle 9"/>
          <p:cNvSpPr>
            <a:spLocks noChangeArrowheads="1"/>
          </p:cNvSpPr>
          <p:nvPr/>
        </p:nvSpPr>
        <p:spPr bwMode="auto">
          <a:xfrm>
            <a:off x="5437188" y="4805363"/>
            <a:ext cx="3097212" cy="280987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92874" name="Rectangle 10"/>
          <p:cNvSpPr>
            <a:spLocks noChangeArrowheads="1"/>
          </p:cNvSpPr>
          <p:nvPr/>
        </p:nvSpPr>
        <p:spPr bwMode="auto">
          <a:xfrm>
            <a:off x="5724525" y="5094288"/>
            <a:ext cx="2736850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92875" name="Rectangle 11"/>
          <p:cNvSpPr>
            <a:spLocks noChangeArrowheads="1"/>
          </p:cNvSpPr>
          <p:nvPr/>
        </p:nvSpPr>
        <p:spPr bwMode="auto">
          <a:xfrm>
            <a:off x="5867400" y="5381625"/>
            <a:ext cx="3097213" cy="280988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92876" name="AutoShape 12"/>
          <p:cNvSpPr>
            <a:spLocks/>
          </p:cNvSpPr>
          <p:nvPr/>
        </p:nvSpPr>
        <p:spPr bwMode="auto">
          <a:xfrm rot="16200000" flipV="1">
            <a:off x="5653088" y="3644900"/>
            <a:ext cx="215900" cy="1225550"/>
          </a:xfrm>
          <a:prstGeom prst="rightBrace">
            <a:avLst>
              <a:gd name="adj1" fmla="val 47304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92877" name="Text Box 13"/>
          <p:cNvSpPr txBox="1">
            <a:spLocks noChangeArrowheads="1"/>
          </p:cNvSpPr>
          <p:nvPr/>
        </p:nvSpPr>
        <p:spPr bwMode="auto">
          <a:xfrm>
            <a:off x="5292725" y="3789363"/>
            <a:ext cx="863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ja-JP">
                <a:latin typeface="Times New Roman" pitchFamily="18" charset="0"/>
              </a:rPr>
              <a:t>2</a:t>
            </a:r>
            <a:r>
              <a:rPr lang="ja-JP" altLang="en-US">
                <a:latin typeface="Times New Roman" pitchFamily="18" charset="0"/>
              </a:rPr>
              <a:t>週間</a:t>
            </a:r>
          </a:p>
        </p:txBody>
      </p:sp>
      <p:sp>
        <p:nvSpPr>
          <p:cNvPr id="292878" name="Line 14"/>
          <p:cNvSpPr>
            <a:spLocks noChangeShapeType="1"/>
          </p:cNvSpPr>
          <p:nvPr/>
        </p:nvSpPr>
        <p:spPr bwMode="auto">
          <a:xfrm flipV="1">
            <a:off x="5724525" y="5084763"/>
            <a:ext cx="28797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grpSp>
        <p:nvGrpSpPr>
          <p:cNvPr id="292879" name="Group 15"/>
          <p:cNvGrpSpPr>
            <a:grpSpLocks/>
          </p:cNvGrpSpPr>
          <p:nvPr/>
        </p:nvGrpSpPr>
        <p:grpSpPr bwMode="auto">
          <a:xfrm>
            <a:off x="5222875" y="4510088"/>
            <a:ext cx="287338" cy="287337"/>
            <a:chOff x="1928" y="2976"/>
            <a:chExt cx="272" cy="363"/>
          </a:xfrm>
        </p:grpSpPr>
        <p:sp>
          <p:nvSpPr>
            <p:cNvPr id="292880" name="Oval 16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FF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2881" name="AutoShape 17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99FF"/>
            </a:solidFill>
            <a:ln w="9525" algn="ctr">
              <a:solidFill>
                <a:srgbClr val="FF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92882" name="Group 18"/>
          <p:cNvGrpSpPr>
            <a:grpSpLocks/>
          </p:cNvGrpSpPr>
          <p:nvPr/>
        </p:nvGrpSpPr>
        <p:grpSpPr bwMode="auto">
          <a:xfrm>
            <a:off x="5867400" y="5376863"/>
            <a:ext cx="288925" cy="285750"/>
            <a:chOff x="1928" y="2976"/>
            <a:chExt cx="272" cy="363"/>
          </a:xfrm>
        </p:grpSpPr>
        <p:sp>
          <p:nvSpPr>
            <p:cNvPr id="292883" name="Oval 19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2884" name="AutoShape 20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292885" name="Line 21"/>
          <p:cNvSpPr>
            <a:spLocks noChangeShapeType="1"/>
          </p:cNvSpPr>
          <p:nvPr/>
        </p:nvSpPr>
        <p:spPr bwMode="auto">
          <a:xfrm>
            <a:off x="611188" y="2492375"/>
            <a:ext cx="32416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92886" name="Rectangle 22"/>
          <p:cNvSpPr>
            <a:spLocks noChangeArrowheads="1"/>
          </p:cNvSpPr>
          <p:nvPr/>
        </p:nvSpPr>
        <p:spPr bwMode="auto">
          <a:xfrm>
            <a:off x="1187450" y="2789238"/>
            <a:ext cx="2665413" cy="2794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92887" name="Rectangle 23"/>
          <p:cNvSpPr>
            <a:spLocks noChangeArrowheads="1"/>
          </p:cNvSpPr>
          <p:nvPr/>
        </p:nvSpPr>
        <p:spPr bwMode="auto">
          <a:xfrm>
            <a:off x="684213" y="2205038"/>
            <a:ext cx="3097212" cy="28098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92888" name="Rectangle 24"/>
          <p:cNvSpPr>
            <a:spLocks noChangeArrowheads="1"/>
          </p:cNvSpPr>
          <p:nvPr/>
        </p:nvSpPr>
        <p:spPr bwMode="auto">
          <a:xfrm>
            <a:off x="1331913" y="3078163"/>
            <a:ext cx="2736850" cy="2794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92889" name="Rectangle 25"/>
          <p:cNvSpPr>
            <a:spLocks noChangeArrowheads="1"/>
          </p:cNvSpPr>
          <p:nvPr/>
        </p:nvSpPr>
        <p:spPr bwMode="auto">
          <a:xfrm>
            <a:off x="684213" y="2500313"/>
            <a:ext cx="3097212" cy="28098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grpSp>
        <p:nvGrpSpPr>
          <p:cNvPr id="292890" name="Group 26"/>
          <p:cNvGrpSpPr>
            <a:grpSpLocks/>
          </p:cNvGrpSpPr>
          <p:nvPr/>
        </p:nvGrpSpPr>
        <p:grpSpPr bwMode="auto">
          <a:xfrm>
            <a:off x="1187450" y="2784475"/>
            <a:ext cx="287338" cy="287338"/>
            <a:chOff x="1928" y="2976"/>
            <a:chExt cx="272" cy="363"/>
          </a:xfrm>
        </p:grpSpPr>
        <p:sp>
          <p:nvSpPr>
            <p:cNvPr id="292891" name="Oval 27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FF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2892" name="AutoShape 28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99FF"/>
            </a:solidFill>
            <a:ln w="9525" algn="ctr">
              <a:solidFill>
                <a:srgbClr val="FF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92893" name="Group 29"/>
          <p:cNvGrpSpPr>
            <a:grpSpLocks/>
          </p:cNvGrpSpPr>
          <p:nvPr/>
        </p:nvGrpSpPr>
        <p:grpSpPr bwMode="auto">
          <a:xfrm>
            <a:off x="1331913" y="3070225"/>
            <a:ext cx="288925" cy="287338"/>
            <a:chOff x="1928" y="2976"/>
            <a:chExt cx="272" cy="363"/>
          </a:xfrm>
        </p:grpSpPr>
        <p:sp>
          <p:nvSpPr>
            <p:cNvPr id="292894" name="Oval 30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2895" name="AutoShape 31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92896" name="Group 32"/>
          <p:cNvGrpSpPr>
            <a:grpSpLocks/>
          </p:cNvGrpSpPr>
          <p:nvPr/>
        </p:nvGrpSpPr>
        <p:grpSpPr bwMode="auto">
          <a:xfrm>
            <a:off x="684213" y="2205038"/>
            <a:ext cx="288925" cy="285750"/>
            <a:chOff x="1928" y="2976"/>
            <a:chExt cx="272" cy="363"/>
          </a:xfrm>
        </p:grpSpPr>
        <p:sp>
          <p:nvSpPr>
            <p:cNvPr id="292897" name="Oval 33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2898" name="AutoShape 34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92899" name="Group 35"/>
          <p:cNvGrpSpPr>
            <a:grpSpLocks/>
          </p:cNvGrpSpPr>
          <p:nvPr/>
        </p:nvGrpSpPr>
        <p:grpSpPr bwMode="auto">
          <a:xfrm>
            <a:off x="684213" y="2492375"/>
            <a:ext cx="288925" cy="285750"/>
            <a:chOff x="1928" y="2976"/>
            <a:chExt cx="272" cy="363"/>
          </a:xfrm>
        </p:grpSpPr>
        <p:sp>
          <p:nvSpPr>
            <p:cNvPr id="292900" name="Oval 36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2901" name="AutoShape 37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292902" name="AutoShape 38"/>
          <p:cNvSpPr>
            <a:spLocks/>
          </p:cNvSpPr>
          <p:nvPr/>
        </p:nvSpPr>
        <p:spPr bwMode="auto">
          <a:xfrm rot="10800000" flipV="1">
            <a:off x="4643438" y="4508500"/>
            <a:ext cx="215900" cy="1296988"/>
          </a:xfrm>
          <a:prstGeom prst="rightBrace">
            <a:avLst>
              <a:gd name="adj1" fmla="val 50061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92903" name="Text Box 39"/>
          <p:cNvSpPr txBox="1">
            <a:spLocks noChangeArrowheads="1"/>
          </p:cNvSpPr>
          <p:nvPr/>
        </p:nvSpPr>
        <p:spPr bwMode="auto">
          <a:xfrm>
            <a:off x="900113" y="5013325"/>
            <a:ext cx="3529012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dirty="0" smtClean="0">
                <a:latin typeface="Times New Roman" pitchFamily="18" charset="0"/>
              </a:rPr>
              <a:t>同じ種別が</a:t>
            </a:r>
            <a:r>
              <a:rPr lang="ja-JP" altLang="en-US" dirty="0">
                <a:latin typeface="Times New Roman" pitchFamily="18" charset="0"/>
              </a:rPr>
              <a:t>特定の日に固まらない</a:t>
            </a:r>
          </a:p>
        </p:txBody>
      </p:sp>
      <p:sp>
        <p:nvSpPr>
          <p:cNvPr id="292904" name="Line 40"/>
          <p:cNvSpPr>
            <a:spLocks noChangeShapeType="1"/>
          </p:cNvSpPr>
          <p:nvPr/>
        </p:nvSpPr>
        <p:spPr bwMode="auto">
          <a:xfrm>
            <a:off x="5149850" y="4078288"/>
            <a:ext cx="0" cy="2014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92905" name="Line 41"/>
          <p:cNvSpPr>
            <a:spLocks noChangeShapeType="1"/>
          </p:cNvSpPr>
          <p:nvPr/>
        </p:nvSpPr>
        <p:spPr bwMode="auto">
          <a:xfrm>
            <a:off x="611188" y="1774825"/>
            <a:ext cx="0" cy="2014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92906" name="Line 42"/>
          <p:cNvSpPr>
            <a:spLocks noChangeShapeType="1"/>
          </p:cNvSpPr>
          <p:nvPr/>
        </p:nvSpPr>
        <p:spPr bwMode="auto">
          <a:xfrm flipV="1">
            <a:off x="1331913" y="3357563"/>
            <a:ext cx="3744912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92907" name="Line 43"/>
          <p:cNvSpPr>
            <a:spLocks noChangeShapeType="1"/>
          </p:cNvSpPr>
          <p:nvPr/>
        </p:nvSpPr>
        <p:spPr bwMode="auto">
          <a:xfrm>
            <a:off x="3059113" y="1774825"/>
            <a:ext cx="0" cy="2014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92908" name="Line 44"/>
          <p:cNvSpPr>
            <a:spLocks noChangeShapeType="1"/>
          </p:cNvSpPr>
          <p:nvPr/>
        </p:nvSpPr>
        <p:spPr bwMode="auto">
          <a:xfrm>
            <a:off x="1835150" y="1774825"/>
            <a:ext cx="0" cy="2014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grpSp>
        <p:nvGrpSpPr>
          <p:cNvPr id="292909" name="Group 45"/>
          <p:cNvGrpSpPr>
            <a:grpSpLocks/>
          </p:cNvGrpSpPr>
          <p:nvPr/>
        </p:nvGrpSpPr>
        <p:grpSpPr bwMode="auto">
          <a:xfrm>
            <a:off x="5437188" y="4797425"/>
            <a:ext cx="288925" cy="285750"/>
            <a:chOff x="1928" y="2976"/>
            <a:chExt cx="272" cy="363"/>
          </a:xfrm>
        </p:grpSpPr>
        <p:sp>
          <p:nvSpPr>
            <p:cNvPr id="292910" name="Oval 46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2911" name="AutoShape 47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92912" name="Group 48"/>
          <p:cNvGrpSpPr>
            <a:grpSpLocks/>
          </p:cNvGrpSpPr>
          <p:nvPr/>
        </p:nvGrpSpPr>
        <p:grpSpPr bwMode="auto">
          <a:xfrm>
            <a:off x="5724525" y="5086350"/>
            <a:ext cx="288925" cy="287338"/>
            <a:chOff x="1928" y="2976"/>
            <a:chExt cx="272" cy="363"/>
          </a:xfrm>
        </p:grpSpPr>
        <p:sp>
          <p:nvSpPr>
            <p:cNvPr id="292913" name="Oval 49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92914" name="AutoShape 50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292915" name="Line 51"/>
          <p:cNvSpPr>
            <a:spLocks noChangeShapeType="1"/>
          </p:cNvSpPr>
          <p:nvPr/>
        </p:nvSpPr>
        <p:spPr bwMode="auto">
          <a:xfrm>
            <a:off x="6373813" y="4078288"/>
            <a:ext cx="0" cy="2014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92916" name="Line 52"/>
          <p:cNvSpPr>
            <a:spLocks noChangeShapeType="1"/>
          </p:cNvSpPr>
          <p:nvPr/>
        </p:nvSpPr>
        <p:spPr bwMode="auto">
          <a:xfrm>
            <a:off x="7597775" y="4078288"/>
            <a:ext cx="0" cy="2014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57" name="Text Box 34"/>
          <p:cNvSpPr txBox="1">
            <a:spLocks noChangeArrowheads="1"/>
          </p:cNvSpPr>
          <p:nvPr/>
        </p:nvSpPr>
        <p:spPr bwMode="auto">
          <a:xfrm>
            <a:off x="755650" y="188913"/>
            <a:ext cx="7345363" cy="431800"/>
          </a:xfrm>
          <a:prstGeom prst="rect">
            <a:avLst/>
          </a:prstGeom>
          <a:solidFill>
            <a:schemeClr val="bg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800" rIns="0" bIns="4680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 dirty="0" smtClean="0">
                <a:latin typeface="Arial" charset="0"/>
              </a:rPr>
              <a:t>2. </a:t>
            </a:r>
            <a:r>
              <a:rPr lang="ja-JP" altLang="en-US" sz="3200" dirty="0" smtClean="0">
                <a:latin typeface="Arial" charset="0"/>
              </a:rPr>
              <a:t>治療スケジュール表</a:t>
            </a:r>
            <a:r>
              <a:rPr lang="ja-JP" altLang="en-US" sz="3200" dirty="0"/>
              <a:t>の</a:t>
            </a:r>
            <a:r>
              <a:rPr lang="ja-JP" altLang="en-US" sz="3200" dirty="0" smtClean="0"/>
              <a:t>作成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414959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</p:spPr>
        <p:txBody>
          <a:bodyPr/>
          <a:lstStyle/>
          <a:p>
            <a:r>
              <a:rPr lang="en-US" altLang="ja-JP"/>
              <a:t>認識しやすいスケジュール表の作成</a:t>
            </a:r>
          </a:p>
        </p:txBody>
      </p:sp>
      <p:sp>
        <p:nvSpPr>
          <p:cNvPr id="293891" name="Text Box 3"/>
          <p:cNvSpPr txBox="1">
            <a:spLocks noChangeArrowheads="1"/>
          </p:cNvSpPr>
          <p:nvPr/>
        </p:nvSpPr>
        <p:spPr bwMode="auto">
          <a:xfrm>
            <a:off x="3635375" y="1268413"/>
            <a:ext cx="33131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>
                <a:latin typeface="Times New Roman" pitchFamily="18" charset="0"/>
              </a:rPr>
              <a:t>各枝の流量制限を与える</a:t>
            </a:r>
          </a:p>
        </p:txBody>
      </p:sp>
      <p:sp>
        <p:nvSpPr>
          <p:cNvPr id="293892" name="Text Box 4"/>
          <p:cNvSpPr txBox="1">
            <a:spLocks noChangeArrowheads="1"/>
          </p:cNvSpPr>
          <p:nvPr/>
        </p:nvSpPr>
        <p:spPr bwMode="auto">
          <a:xfrm>
            <a:off x="4859338" y="5300663"/>
            <a:ext cx="302577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dirty="0" smtClean="0">
                <a:solidFill>
                  <a:srgbClr val="0000FF"/>
                </a:solidFill>
                <a:latin typeface="Times New Roman" pitchFamily="18" charset="0"/>
              </a:rPr>
              <a:t>同じ種別が</a:t>
            </a:r>
            <a:r>
              <a:rPr lang="ja-JP" altLang="en-US" dirty="0">
                <a:solidFill>
                  <a:srgbClr val="0000FF"/>
                </a:solidFill>
                <a:latin typeface="Times New Roman" pitchFamily="18" charset="0"/>
              </a:rPr>
              <a:t>特定の日に固まらない</a:t>
            </a:r>
          </a:p>
        </p:txBody>
      </p:sp>
      <p:sp>
        <p:nvSpPr>
          <p:cNvPr id="293893" name="Oval 5"/>
          <p:cNvSpPr>
            <a:spLocks noChangeArrowheads="1"/>
          </p:cNvSpPr>
          <p:nvPr/>
        </p:nvSpPr>
        <p:spPr bwMode="auto">
          <a:xfrm>
            <a:off x="2844800" y="1773238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月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3894" name="Oval 6"/>
          <p:cNvSpPr>
            <a:spLocks noChangeArrowheads="1"/>
          </p:cNvSpPr>
          <p:nvPr/>
        </p:nvSpPr>
        <p:spPr bwMode="auto">
          <a:xfrm>
            <a:off x="2843213" y="2368550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火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3895" name="Oval 7"/>
          <p:cNvSpPr>
            <a:spLocks noChangeArrowheads="1"/>
          </p:cNvSpPr>
          <p:nvPr/>
        </p:nvSpPr>
        <p:spPr bwMode="auto">
          <a:xfrm>
            <a:off x="2843213" y="2965450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木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3896" name="Oval 8"/>
          <p:cNvSpPr>
            <a:spLocks noChangeArrowheads="1"/>
          </p:cNvSpPr>
          <p:nvPr/>
        </p:nvSpPr>
        <p:spPr bwMode="auto">
          <a:xfrm>
            <a:off x="2844800" y="3562350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金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3897" name="Oval 9"/>
          <p:cNvSpPr>
            <a:spLocks noChangeArrowheads="1"/>
          </p:cNvSpPr>
          <p:nvPr/>
        </p:nvSpPr>
        <p:spPr bwMode="auto">
          <a:xfrm>
            <a:off x="2844800" y="415766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月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2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3898" name="Oval 10"/>
          <p:cNvSpPr>
            <a:spLocks noChangeArrowheads="1"/>
          </p:cNvSpPr>
          <p:nvPr/>
        </p:nvSpPr>
        <p:spPr bwMode="auto">
          <a:xfrm>
            <a:off x="2844800" y="475456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火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2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3899" name="Oval 11"/>
          <p:cNvSpPr>
            <a:spLocks noChangeArrowheads="1"/>
          </p:cNvSpPr>
          <p:nvPr/>
        </p:nvSpPr>
        <p:spPr bwMode="auto">
          <a:xfrm>
            <a:off x="2844800" y="535146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木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2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3900" name="Oval 12"/>
          <p:cNvSpPr>
            <a:spLocks noChangeArrowheads="1"/>
          </p:cNvSpPr>
          <p:nvPr/>
        </p:nvSpPr>
        <p:spPr bwMode="auto">
          <a:xfrm>
            <a:off x="2844800" y="594836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金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2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3901" name="Oval 13"/>
          <p:cNvSpPr>
            <a:spLocks noChangeArrowheads="1"/>
          </p:cNvSpPr>
          <p:nvPr/>
        </p:nvSpPr>
        <p:spPr bwMode="auto">
          <a:xfrm>
            <a:off x="6119813" y="2824163"/>
            <a:ext cx="323850" cy="244475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肺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3902" name="Oval 14"/>
          <p:cNvSpPr>
            <a:spLocks noChangeArrowheads="1"/>
          </p:cNvSpPr>
          <p:nvPr/>
        </p:nvSpPr>
        <p:spPr bwMode="auto">
          <a:xfrm>
            <a:off x="828675" y="378936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93903" name="Oval 15"/>
          <p:cNvSpPr>
            <a:spLocks noChangeArrowheads="1"/>
          </p:cNvSpPr>
          <p:nvPr/>
        </p:nvSpPr>
        <p:spPr bwMode="auto">
          <a:xfrm>
            <a:off x="7524750" y="3862388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93904" name="AutoShape 16"/>
          <p:cNvCxnSpPr>
            <a:cxnSpLocks noChangeShapeType="1"/>
            <a:stCxn id="293903" idx="2"/>
            <a:endCxn id="293901" idx="6"/>
          </p:cNvCxnSpPr>
          <p:nvPr/>
        </p:nvCxnSpPr>
        <p:spPr bwMode="auto">
          <a:xfrm flipH="1" flipV="1">
            <a:off x="6443663" y="2946400"/>
            <a:ext cx="1081087" cy="102393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3905" name="AutoShape 17"/>
          <p:cNvCxnSpPr>
            <a:cxnSpLocks noChangeShapeType="1"/>
            <a:stCxn id="293903" idx="2"/>
            <a:endCxn id="293919" idx="6"/>
          </p:cNvCxnSpPr>
          <p:nvPr/>
        </p:nvCxnSpPr>
        <p:spPr bwMode="auto">
          <a:xfrm flipH="1" flipV="1">
            <a:off x="6372225" y="3609975"/>
            <a:ext cx="1152525" cy="36036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3906" name="AutoShape 18"/>
          <p:cNvCxnSpPr>
            <a:cxnSpLocks noChangeShapeType="1"/>
            <a:stCxn id="293903" idx="2"/>
            <a:endCxn id="293923" idx="6"/>
          </p:cNvCxnSpPr>
          <p:nvPr/>
        </p:nvCxnSpPr>
        <p:spPr bwMode="auto">
          <a:xfrm flipH="1">
            <a:off x="6372225" y="3970338"/>
            <a:ext cx="1152525" cy="214312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93907" name="Text Box 19"/>
          <p:cNvSpPr txBox="1">
            <a:spLocks noChangeArrowheads="1"/>
          </p:cNvSpPr>
          <p:nvPr/>
        </p:nvSpPr>
        <p:spPr bwMode="auto">
          <a:xfrm>
            <a:off x="6011863" y="4508500"/>
            <a:ext cx="151288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 dirty="0" smtClean="0">
                <a:latin typeface="Times New Roman" pitchFamily="18" charset="0"/>
              </a:rPr>
              <a:t>種別</a:t>
            </a:r>
            <a:endParaRPr lang="ja-JP" altLang="en-US" sz="2000" dirty="0">
              <a:latin typeface="Times New Roman" pitchFamily="18" charset="0"/>
            </a:endParaRPr>
          </a:p>
          <a:p>
            <a:r>
              <a:rPr lang="en-US" altLang="ja-JP" sz="2000" i="1" dirty="0">
                <a:latin typeface="Times New Roman" pitchFamily="18" charset="0"/>
              </a:rPr>
              <a:t>j</a:t>
            </a:r>
            <a:r>
              <a:rPr lang="en-US" altLang="ja-JP" sz="2000" dirty="0">
                <a:latin typeface="Arial" charset="0"/>
              </a:rPr>
              <a:t>∈ </a:t>
            </a:r>
            <a:r>
              <a:rPr lang="en-US" altLang="ja-JP" sz="2000" i="1" dirty="0">
                <a:latin typeface="Times New Roman" pitchFamily="18" charset="0"/>
              </a:rPr>
              <a:t>J</a:t>
            </a:r>
          </a:p>
        </p:txBody>
      </p:sp>
      <p:cxnSp>
        <p:nvCxnSpPr>
          <p:cNvPr id="293908" name="AutoShape 20"/>
          <p:cNvCxnSpPr>
            <a:cxnSpLocks noChangeShapeType="1"/>
            <a:endCxn id="293902" idx="2"/>
          </p:cNvCxnSpPr>
          <p:nvPr/>
        </p:nvCxnSpPr>
        <p:spPr bwMode="auto">
          <a:xfrm rot="16200000" flipH="1">
            <a:off x="270668" y="3339307"/>
            <a:ext cx="684213" cy="431800"/>
          </a:xfrm>
          <a:prstGeom prst="bentConnector2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93909" name="Text Box 21"/>
          <p:cNvSpPr txBox="1">
            <a:spLocks noChangeArrowheads="1"/>
          </p:cNvSpPr>
          <p:nvPr/>
        </p:nvSpPr>
        <p:spPr bwMode="auto">
          <a:xfrm>
            <a:off x="252413" y="3429000"/>
            <a:ext cx="4318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>
                <a:solidFill>
                  <a:schemeClr val="hlink"/>
                </a:solidFill>
                <a:latin typeface="Times New Roman" pitchFamily="18" charset="0"/>
              </a:rPr>
              <a:t>16</a:t>
            </a:r>
          </a:p>
        </p:txBody>
      </p:sp>
      <p:cxnSp>
        <p:nvCxnSpPr>
          <p:cNvPr id="293910" name="AutoShape 22"/>
          <p:cNvCxnSpPr>
            <a:cxnSpLocks noChangeShapeType="1"/>
            <a:stCxn id="293903" idx="6"/>
          </p:cNvCxnSpPr>
          <p:nvPr/>
        </p:nvCxnSpPr>
        <p:spPr bwMode="auto">
          <a:xfrm flipV="1">
            <a:off x="7740650" y="3357563"/>
            <a:ext cx="431800" cy="612775"/>
          </a:xfrm>
          <a:prstGeom prst="bentConnector2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93911" name="Text Box 23"/>
          <p:cNvSpPr txBox="1">
            <a:spLocks noChangeArrowheads="1"/>
          </p:cNvSpPr>
          <p:nvPr/>
        </p:nvSpPr>
        <p:spPr bwMode="auto">
          <a:xfrm>
            <a:off x="8029575" y="3573463"/>
            <a:ext cx="4318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>
                <a:solidFill>
                  <a:schemeClr val="hlink"/>
                </a:solidFill>
                <a:latin typeface="Times New Roman" pitchFamily="18" charset="0"/>
              </a:rPr>
              <a:t>16</a:t>
            </a:r>
          </a:p>
        </p:txBody>
      </p:sp>
      <p:cxnSp>
        <p:nvCxnSpPr>
          <p:cNvPr id="293912" name="AutoShape 24"/>
          <p:cNvCxnSpPr>
            <a:cxnSpLocks noChangeShapeType="1"/>
            <a:stCxn id="293902" idx="6"/>
            <a:endCxn id="293893" idx="2"/>
          </p:cNvCxnSpPr>
          <p:nvPr/>
        </p:nvCxnSpPr>
        <p:spPr bwMode="auto">
          <a:xfrm flipV="1">
            <a:off x="1044575" y="1881188"/>
            <a:ext cx="1800225" cy="20161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13" name="AutoShape 25"/>
          <p:cNvCxnSpPr>
            <a:cxnSpLocks noChangeShapeType="1"/>
            <a:stCxn id="293902" idx="6"/>
            <a:endCxn id="293894" idx="2"/>
          </p:cNvCxnSpPr>
          <p:nvPr/>
        </p:nvCxnSpPr>
        <p:spPr bwMode="auto">
          <a:xfrm flipV="1">
            <a:off x="1044575" y="2476500"/>
            <a:ext cx="1798638" cy="142081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14" name="AutoShape 26"/>
          <p:cNvCxnSpPr>
            <a:cxnSpLocks noChangeShapeType="1"/>
            <a:stCxn id="293902" idx="6"/>
            <a:endCxn id="293895" idx="2"/>
          </p:cNvCxnSpPr>
          <p:nvPr/>
        </p:nvCxnSpPr>
        <p:spPr bwMode="auto">
          <a:xfrm flipV="1">
            <a:off x="1044575" y="3073400"/>
            <a:ext cx="1798638" cy="82391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15" name="AutoShape 27"/>
          <p:cNvCxnSpPr>
            <a:cxnSpLocks noChangeShapeType="1"/>
            <a:stCxn id="293902" idx="6"/>
            <a:endCxn id="293896" idx="2"/>
          </p:cNvCxnSpPr>
          <p:nvPr/>
        </p:nvCxnSpPr>
        <p:spPr bwMode="auto">
          <a:xfrm flipV="1">
            <a:off x="1044575" y="3670300"/>
            <a:ext cx="1800225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16" name="AutoShape 28"/>
          <p:cNvCxnSpPr>
            <a:cxnSpLocks noChangeShapeType="1"/>
            <a:stCxn id="293893" idx="6"/>
            <a:endCxn id="293901" idx="2"/>
          </p:cNvCxnSpPr>
          <p:nvPr/>
        </p:nvCxnSpPr>
        <p:spPr bwMode="auto">
          <a:xfrm>
            <a:off x="3060700" y="1881188"/>
            <a:ext cx="3059113" cy="10652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17" name="AutoShape 29"/>
          <p:cNvCxnSpPr>
            <a:cxnSpLocks noChangeShapeType="1"/>
            <a:stCxn id="293895" idx="6"/>
            <a:endCxn id="293901" idx="2"/>
          </p:cNvCxnSpPr>
          <p:nvPr/>
        </p:nvCxnSpPr>
        <p:spPr bwMode="auto">
          <a:xfrm flipV="1">
            <a:off x="3059113" y="2946400"/>
            <a:ext cx="3060700" cy="127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18" name="AutoShape 30"/>
          <p:cNvCxnSpPr>
            <a:cxnSpLocks noChangeShapeType="1"/>
            <a:stCxn id="293894" idx="6"/>
            <a:endCxn id="293901" idx="2"/>
          </p:cNvCxnSpPr>
          <p:nvPr/>
        </p:nvCxnSpPr>
        <p:spPr bwMode="auto">
          <a:xfrm>
            <a:off x="3059113" y="2476500"/>
            <a:ext cx="3060700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3919" name="Oval 31"/>
          <p:cNvSpPr>
            <a:spLocks noChangeArrowheads="1"/>
          </p:cNvSpPr>
          <p:nvPr/>
        </p:nvSpPr>
        <p:spPr bwMode="auto">
          <a:xfrm>
            <a:off x="6156325" y="3500438"/>
            <a:ext cx="215900" cy="217487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cxnSp>
        <p:nvCxnSpPr>
          <p:cNvPr id="293920" name="AutoShape 32"/>
          <p:cNvCxnSpPr>
            <a:cxnSpLocks noChangeShapeType="1"/>
            <a:stCxn id="293893" idx="6"/>
            <a:endCxn id="293919" idx="2"/>
          </p:cNvCxnSpPr>
          <p:nvPr/>
        </p:nvCxnSpPr>
        <p:spPr bwMode="auto">
          <a:xfrm>
            <a:off x="3060700" y="1881188"/>
            <a:ext cx="3095625" cy="17287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21" name="AutoShape 33"/>
          <p:cNvCxnSpPr>
            <a:cxnSpLocks noChangeShapeType="1"/>
            <a:stCxn id="293894" idx="6"/>
            <a:endCxn id="293919" idx="2"/>
          </p:cNvCxnSpPr>
          <p:nvPr/>
        </p:nvCxnSpPr>
        <p:spPr bwMode="auto">
          <a:xfrm>
            <a:off x="3059113" y="2476500"/>
            <a:ext cx="3097212" cy="1133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22" name="AutoShape 34"/>
          <p:cNvCxnSpPr>
            <a:cxnSpLocks noChangeShapeType="1"/>
            <a:stCxn id="293895" idx="6"/>
            <a:endCxn id="293919" idx="2"/>
          </p:cNvCxnSpPr>
          <p:nvPr/>
        </p:nvCxnSpPr>
        <p:spPr bwMode="auto">
          <a:xfrm>
            <a:off x="3059113" y="3073400"/>
            <a:ext cx="3097212" cy="536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3923" name="Oval 35"/>
          <p:cNvSpPr>
            <a:spLocks noChangeArrowheads="1"/>
          </p:cNvSpPr>
          <p:nvPr/>
        </p:nvSpPr>
        <p:spPr bwMode="auto">
          <a:xfrm>
            <a:off x="6156325" y="4076700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cxnSp>
        <p:nvCxnSpPr>
          <p:cNvPr id="293924" name="AutoShape 36"/>
          <p:cNvCxnSpPr>
            <a:cxnSpLocks noChangeShapeType="1"/>
            <a:stCxn id="293893" idx="6"/>
            <a:endCxn id="293923" idx="2"/>
          </p:cNvCxnSpPr>
          <p:nvPr/>
        </p:nvCxnSpPr>
        <p:spPr bwMode="auto">
          <a:xfrm>
            <a:off x="3060700" y="1881188"/>
            <a:ext cx="3095625" cy="2303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25" name="AutoShape 37"/>
          <p:cNvCxnSpPr>
            <a:cxnSpLocks noChangeShapeType="1"/>
            <a:stCxn id="293895" idx="6"/>
            <a:endCxn id="293923" idx="2"/>
          </p:cNvCxnSpPr>
          <p:nvPr/>
        </p:nvCxnSpPr>
        <p:spPr bwMode="auto">
          <a:xfrm>
            <a:off x="3059113" y="3073400"/>
            <a:ext cx="3097212" cy="1111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3926" name="Text Box 38"/>
          <p:cNvSpPr txBox="1">
            <a:spLocks noChangeArrowheads="1"/>
          </p:cNvSpPr>
          <p:nvPr/>
        </p:nvSpPr>
        <p:spPr bwMode="auto">
          <a:xfrm>
            <a:off x="828675" y="5229225"/>
            <a:ext cx="1608138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>
                <a:latin typeface="Times New Roman" pitchFamily="18" charset="0"/>
              </a:rPr>
              <a:t>曜日種類</a:t>
            </a:r>
          </a:p>
          <a:p>
            <a:r>
              <a:rPr lang="en-US" altLang="ja-JP" sz="2000" i="1">
                <a:latin typeface="Times New Roman" pitchFamily="18" charset="0"/>
              </a:rPr>
              <a:t>w </a:t>
            </a:r>
            <a:r>
              <a:rPr lang="en-US" altLang="ja-JP" sz="2000">
                <a:latin typeface="Arial" charset="0"/>
              </a:rPr>
              <a:t>∈ </a:t>
            </a:r>
            <a:r>
              <a:rPr lang="en-US" altLang="ja-JP" sz="2000" i="1">
                <a:latin typeface="Times New Roman" pitchFamily="18" charset="0"/>
              </a:rPr>
              <a:t>W</a:t>
            </a:r>
          </a:p>
        </p:txBody>
      </p:sp>
      <p:cxnSp>
        <p:nvCxnSpPr>
          <p:cNvPr id="293927" name="AutoShape 39"/>
          <p:cNvCxnSpPr>
            <a:cxnSpLocks noChangeShapeType="1"/>
            <a:stCxn id="293894" idx="6"/>
            <a:endCxn id="293923" idx="2"/>
          </p:cNvCxnSpPr>
          <p:nvPr/>
        </p:nvCxnSpPr>
        <p:spPr bwMode="auto">
          <a:xfrm>
            <a:off x="3059113" y="2476500"/>
            <a:ext cx="3097212" cy="170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28" name="AutoShape 40"/>
          <p:cNvCxnSpPr>
            <a:cxnSpLocks noChangeShapeType="1"/>
            <a:stCxn id="293902" idx="6"/>
            <a:endCxn id="293897" idx="2"/>
          </p:cNvCxnSpPr>
          <p:nvPr/>
        </p:nvCxnSpPr>
        <p:spPr bwMode="auto">
          <a:xfrm>
            <a:off x="1044575" y="3897313"/>
            <a:ext cx="1800225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29" name="AutoShape 41"/>
          <p:cNvCxnSpPr>
            <a:cxnSpLocks noChangeShapeType="1"/>
            <a:stCxn id="293902" idx="6"/>
            <a:endCxn id="293898" idx="2"/>
          </p:cNvCxnSpPr>
          <p:nvPr/>
        </p:nvCxnSpPr>
        <p:spPr bwMode="auto">
          <a:xfrm>
            <a:off x="1044575" y="3897313"/>
            <a:ext cx="1800225" cy="9652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30" name="AutoShape 42"/>
          <p:cNvCxnSpPr>
            <a:cxnSpLocks noChangeShapeType="1"/>
            <a:stCxn id="293902" idx="6"/>
            <a:endCxn id="293899" idx="2"/>
          </p:cNvCxnSpPr>
          <p:nvPr/>
        </p:nvCxnSpPr>
        <p:spPr bwMode="auto">
          <a:xfrm>
            <a:off x="1044575" y="3897313"/>
            <a:ext cx="1800225" cy="15621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31" name="AutoShape 43"/>
          <p:cNvCxnSpPr>
            <a:cxnSpLocks noChangeShapeType="1"/>
            <a:stCxn id="293902" idx="6"/>
            <a:endCxn id="293900" idx="2"/>
          </p:cNvCxnSpPr>
          <p:nvPr/>
        </p:nvCxnSpPr>
        <p:spPr bwMode="auto">
          <a:xfrm>
            <a:off x="1044575" y="3897313"/>
            <a:ext cx="1800225" cy="21590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32" name="AutoShape 44"/>
          <p:cNvCxnSpPr>
            <a:cxnSpLocks noChangeShapeType="1"/>
            <a:stCxn id="293896" idx="6"/>
            <a:endCxn id="293901" idx="2"/>
          </p:cNvCxnSpPr>
          <p:nvPr/>
        </p:nvCxnSpPr>
        <p:spPr bwMode="auto">
          <a:xfrm flipV="1">
            <a:off x="3060700" y="2946400"/>
            <a:ext cx="3059113" cy="723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33" name="AutoShape 45"/>
          <p:cNvCxnSpPr>
            <a:cxnSpLocks noChangeShapeType="1"/>
            <a:stCxn id="293897" idx="6"/>
            <a:endCxn id="293901" idx="2"/>
          </p:cNvCxnSpPr>
          <p:nvPr/>
        </p:nvCxnSpPr>
        <p:spPr bwMode="auto">
          <a:xfrm flipV="1">
            <a:off x="3060700" y="2946400"/>
            <a:ext cx="3059113" cy="13192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34" name="AutoShape 46"/>
          <p:cNvCxnSpPr>
            <a:cxnSpLocks noChangeShapeType="1"/>
            <a:stCxn id="293898" idx="6"/>
            <a:endCxn id="293901" idx="2"/>
          </p:cNvCxnSpPr>
          <p:nvPr/>
        </p:nvCxnSpPr>
        <p:spPr bwMode="auto">
          <a:xfrm flipV="1">
            <a:off x="3060700" y="2946400"/>
            <a:ext cx="3059113" cy="1916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35" name="AutoShape 47"/>
          <p:cNvCxnSpPr>
            <a:cxnSpLocks noChangeShapeType="1"/>
            <a:stCxn id="293899" idx="6"/>
            <a:endCxn id="293901" idx="2"/>
          </p:cNvCxnSpPr>
          <p:nvPr/>
        </p:nvCxnSpPr>
        <p:spPr bwMode="auto">
          <a:xfrm flipV="1">
            <a:off x="3060700" y="2946400"/>
            <a:ext cx="3059113" cy="25130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36" name="AutoShape 48"/>
          <p:cNvCxnSpPr>
            <a:cxnSpLocks noChangeShapeType="1"/>
            <a:stCxn id="293900" idx="6"/>
            <a:endCxn id="293901" idx="2"/>
          </p:cNvCxnSpPr>
          <p:nvPr/>
        </p:nvCxnSpPr>
        <p:spPr bwMode="auto">
          <a:xfrm flipV="1">
            <a:off x="3060700" y="2946400"/>
            <a:ext cx="3059113" cy="310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37" name="AutoShape 49"/>
          <p:cNvCxnSpPr>
            <a:cxnSpLocks noChangeShapeType="1"/>
            <a:stCxn id="293896" idx="6"/>
            <a:endCxn id="293919" idx="2"/>
          </p:cNvCxnSpPr>
          <p:nvPr/>
        </p:nvCxnSpPr>
        <p:spPr bwMode="auto">
          <a:xfrm flipV="1">
            <a:off x="3060700" y="3609975"/>
            <a:ext cx="3095625" cy="60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38" name="AutoShape 50"/>
          <p:cNvCxnSpPr>
            <a:cxnSpLocks noChangeShapeType="1"/>
            <a:stCxn id="293897" idx="6"/>
            <a:endCxn id="293919" idx="2"/>
          </p:cNvCxnSpPr>
          <p:nvPr/>
        </p:nvCxnSpPr>
        <p:spPr bwMode="auto">
          <a:xfrm flipV="1">
            <a:off x="3060700" y="3609975"/>
            <a:ext cx="3095625" cy="655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39" name="AutoShape 51"/>
          <p:cNvCxnSpPr>
            <a:cxnSpLocks noChangeShapeType="1"/>
            <a:stCxn id="293898" idx="6"/>
            <a:endCxn id="293919" idx="2"/>
          </p:cNvCxnSpPr>
          <p:nvPr/>
        </p:nvCxnSpPr>
        <p:spPr bwMode="auto">
          <a:xfrm flipV="1">
            <a:off x="3060700" y="3609975"/>
            <a:ext cx="3095625" cy="1252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40" name="AutoShape 52"/>
          <p:cNvCxnSpPr>
            <a:cxnSpLocks noChangeShapeType="1"/>
            <a:stCxn id="293899" idx="6"/>
            <a:endCxn id="293919" idx="2"/>
          </p:cNvCxnSpPr>
          <p:nvPr/>
        </p:nvCxnSpPr>
        <p:spPr bwMode="auto">
          <a:xfrm flipV="1">
            <a:off x="3060700" y="3609975"/>
            <a:ext cx="3095625" cy="184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41" name="AutoShape 53"/>
          <p:cNvCxnSpPr>
            <a:cxnSpLocks noChangeShapeType="1"/>
            <a:stCxn id="293900" idx="6"/>
            <a:endCxn id="293919" idx="2"/>
          </p:cNvCxnSpPr>
          <p:nvPr/>
        </p:nvCxnSpPr>
        <p:spPr bwMode="auto">
          <a:xfrm flipV="1">
            <a:off x="3060700" y="3609975"/>
            <a:ext cx="3095625" cy="24463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42" name="AutoShape 54"/>
          <p:cNvCxnSpPr>
            <a:cxnSpLocks noChangeShapeType="1"/>
            <a:stCxn id="293896" idx="6"/>
            <a:endCxn id="293923" idx="2"/>
          </p:cNvCxnSpPr>
          <p:nvPr/>
        </p:nvCxnSpPr>
        <p:spPr bwMode="auto">
          <a:xfrm>
            <a:off x="3060700" y="3670300"/>
            <a:ext cx="3095625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43" name="AutoShape 55"/>
          <p:cNvCxnSpPr>
            <a:cxnSpLocks noChangeShapeType="1"/>
            <a:stCxn id="293897" idx="6"/>
            <a:endCxn id="293923" idx="2"/>
          </p:cNvCxnSpPr>
          <p:nvPr/>
        </p:nvCxnSpPr>
        <p:spPr bwMode="auto">
          <a:xfrm flipV="1">
            <a:off x="3060700" y="4184650"/>
            <a:ext cx="3095625" cy="80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44" name="AutoShape 56"/>
          <p:cNvCxnSpPr>
            <a:cxnSpLocks noChangeShapeType="1"/>
            <a:stCxn id="293898" idx="6"/>
            <a:endCxn id="293923" idx="2"/>
          </p:cNvCxnSpPr>
          <p:nvPr/>
        </p:nvCxnSpPr>
        <p:spPr bwMode="auto">
          <a:xfrm flipV="1">
            <a:off x="3060700" y="4184650"/>
            <a:ext cx="3095625" cy="6778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45" name="AutoShape 57"/>
          <p:cNvCxnSpPr>
            <a:cxnSpLocks noChangeShapeType="1"/>
            <a:stCxn id="293899" idx="6"/>
            <a:endCxn id="293923" idx="2"/>
          </p:cNvCxnSpPr>
          <p:nvPr/>
        </p:nvCxnSpPr>
        <p:spPr bwMode="auto">
          <a:xfrm flipV="1">
            <a:off x="3060700" y="4184650"/>
            <a:ext cx="3095625" cy="12747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946" name="AutoShape 58"/>
          <p:cNvCxnSpPr>
            <a:cxnSpLocks noChangeShapeType="1"/>
            <a:stCxn id="293900" idx="6"/>
            <a:endCxn id="293923" idx="2"/>
          </p:cNvCxnSpPr>
          <p:nvPr/>
        </p:nvCxnSpPr>
        <p:spPr bwMode="auto">
          <a:xfrm flipV="1">
            <a:off x="3060700" y="4184650"/>
            <a:ext cx="3095625" cy="1871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3947" name="Freeform 59"/>
          <p:cNvSpPr>
            <a:spLocks/>
          </p:cNvSpPr>
          <p:nvPr/>
        </p:nvSpPr>
        <p:spPr bwMode="auto">
          <a:xfrm>
            <a:off x="3563938" y="1628775"/>
            <a:ext cx="71437" cy="385763"/>
          </a:xfrm>
          <a:custGeom>
            <a:avLst/>
            <a:gdLst>
              <a:gd name="T0" fmla="*/ 234 w 234"/>
              <a:gd name="T1" fmla="*/ 15 h 288"/>
              <a:gd name="T2" fmla="*/ 52 w 234"/>
              <a:gd name="T3" fmla="*/ 15 h 288"/>
              <a:gd name="T4" fmla="*/ 7 w 234"/>
              <a:gd name="T5" fmla="*/ 106 h 288"/>
              <a:gd name="T6" fmla="*/ 7 w 234"/>
              <a:gd name="T7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" h="288">
                <a:moveTo>
                  <a:pt x="234" y="15"/>
                </a:moveTo>
                <a:cubicBezTo>
                  <a:pt x="162" y="7"/>
                  <a:pt x="90" y="0"/>
                  <a:pt x="52" y="15"/>
                </a:cubicBezTo>
                <a:cubicBezTo>
                  <a:pt x="14" y="30"/>
                  <a:pt x="14" y="61"/>
                  <a:pt x="7" y="106"/>
                </a:cubicBezTo>
                <a:cubicBezTo>
                  <a:pt x="0" y="151"/>
                  <a:pt x="3" y="219"/>
                  <a:pt x="7" y="288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93948" name="Text Box 60"/>
          <p:cNvSpPr txBox="1">
            <a:spLocks noChangeArrowheads="1"/>
          </p:cNvSpPr>
          <p:nvPr/>
        </p:nvSpPr>
        <p:spPr bwMode="auto">
          <a:xfrm>
            <a:off x="6877050" y="3141663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93949" name="Text Box 61"/>
          <p:cNvSpPr txBox="1">
            <a:spLocks noChangeArrowheads="1"/>
          </p:cNvSpPr>
          <p:nvPr/>
        </p:nvSpPr>
        <p:spPr bwMode="auto">
          <a:xfrm>
            <a:off x="6588125" y="3644900"/>
            <a:ext cx="360363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>
                <a:solidFill>
                  <a:schemeClr val="hlink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93950" name="Text Box 62"/>
          <p:cNvSpPr txBox="1">
            <a:spLocks noChangeArrowheads="1"/>
          </p:cNvSpPr>
          <p:nvPr/>
        </p:nvSpPr>
        <p:spPr bwMode="auto">
          <a:xfrm>
            <a:off x="6877050" y="4033838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>
                <a:solidFill>
                  <a:schemeClr val="hlink"/>
                </a:solidFill>
                <a:latin typeface="Times New Roman" pitchFamily="18" charset="0"/>
              </a:rPr>
              <a:t>5</a:t>
            </a:r>
            <a:endParaRPr lang="ja-JP" alt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93951" name="Rectangle 63"/>
          <p:cNvSpPr>
            <a:spLocks noChangeArrowheads="1"/>
          </p:cNvSpPr>
          <p:nvPr/>
        </p:nvSpPr>
        <p:spPr bwMode="auto">
          <a:xfrm>
            <a:off x="5867400" y="3321050"/>
            <a:ext cx="833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肝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10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3952" name="Rectangle 64"/>
          <p:cNvSpPr>
            <a:spLocks noChangeArrowheads="1"/>
          </p:cNvSpPr>
          <p:nvPr/>
        </p:nvSpPr>
        <p:spPr bwMode="auto">
          <a:xfrm>
            <a:off x="6011863" y="4076700"/>
            <a:ext cx="688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前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16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3953" name="Text Box 65"/>
          <p:cNvSpPr txBox="1">
            <a:spLocks noChangeArrowheads="1"/>
          </p:cNvSpPr>
          <p:nvPr/>
        </p:nvSpPr>
        <p:spPr bwMode="auto">
          <a:xfrm>
            <a:off x="6300788" y="1700213"/>
            <a:ext cx="2736850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>
                <a:latin typeface="Times New Roman" pitchFamily="18" charset="0"/>
              </a:rPr>
              <a:t>肺</a:t>
            </a:r>
            <a:r>
              <a:rPr lang="en-US" altLang="ja-JP">
                <a:latin typeface="Times New Roman" pitchFamily="18" charset="0"/>
              </a:rPr>
              <a:t>1</a:t>
            </a:r>
            <a:r>
              <a:rPr lang="ja-JP" altLang="en-US">
                <a:latin typeface="Times New Roman" pitchFamily="18" charset="0"/>
              </a:rPr>
              <a:t>　 </a:t>
            </a:r>
            <a:r>
              <a:rPr lang="en-US" altLang="ja-JP">
                <a:latin typeface="Times New Roman" pitchFamily="18" charset="0"/>
              </a:rPr>
              <a:t>1</a:t>
            </a:r>
            <a:r>
              <a:rPr lang="ja-JP" altLang="en-US">
                <a:latin typeface="Times New Roman" pitchFamily="18" charset="0"/>
              </a:rPr>
              <a:t>人　 → </a:t>
            </a:r>
            <a:r>
              <a:rPr lang="en-US" altLang="ja-JP">
                <a:latin typeface="Times New Roman" pitchFamily="18" charset="0"/>
              </a:rPr>
              <a:t>1</a:t>
            </a:r>
            <a:r>
              <a:rPr lang="ja-JP" altLang="en-US">
                <a:latin typeface="Times New Roman" pitchFamily="18" charset="0"/>
              </a:rPr>
              <a:t>以下</a:t>
            </a:r>
          </a:p>
          <a:p>
            <a:r>
              <a:rPr lang="ja-JP" altLang="en-US">
                <a:latin typeface="Times New Roman" pitchFamily="18" charset="0"/>
              </a:rPr>
              <a:t>肝</a:t>
            </a:r>
            <a:r>
              <a:rPr lang="en-US" altLang="ja-JP">
                <a:latin typeface="Times New Roman" pitchFamily="18" charset="0"/>
              </a:rPr>
              <a:t>10</a:t>
            </a:r>
            <a:r>
              <a:rPr lang="ja-JP" altLang="en-US">
                <a:latin typeface="Times New Roman" pitchFamily="18" charset="0"/>
              </a:rPr>
              <a:t>　</a:t>
            </a:r>
            <a:r>
              <a:rPr lang="en-US" altLang="ja-JP">
                <a:latin typeface="Times New Roman" pitchFamily="18" charset="0"/>
              </a:rPr>
              <a:t>10</a:t>
            </a:r>
            <a:r>
              <a:rPr lang="ja-JP" altLang="en-US">
                <a:latin typeface="Times New Roman" pitchFamily="18" charset="0"/>
              </a:rPr>
              <a:t>人 → </a:t>
            </a:r>
            <a:r>
              <a:rPr lang="en-US" altLang="ja-JP">
                <a:latin typeface="Times New Roman" pitchFamily="18" charset="0"/>
              </a:rPr>
              <a:t>2</a:t>
            </a:r>
            <a:r>
              <a:rPr lang="ja-JP" altLang="en-US">
                <a:latin typeface="Times New Roman" pitchFamily="18" charset="0"/>
              </a:rPr>
              <a:t>以下</a:t>
            </a:r>
          </a:p>
          <a:p>
            <a:r>
              <a:rPr lang="ja-JP" altLang="en-US">
                <a:latin typeface="Times New Roman" pitchFamily="18" charset="0"/>
              </a:rPr>
              <a:t>前</a:t>
            </a:r>
            <a:r>
              <a:rPr lang="en-US" altLang="ja-JP">
                <a:latin typeface="Times New Roman" pitchFamily="18" charset="0"/>
              </a:rPr>
              <a:t>16</a:t>
            </a:r>
            <a:r>
              <a:rPr lang="ja-JP" altLang="en-US">
                <a:latin typeface="Times New Roman" pitchFamily="18" charset="0"/>
              </a:rPr>
              <a:t>　</a:t>
            </a:r>
            <a:r>
              <a:rPr lang="en-US" altLang="ja-JP">
                <a:latin typeface="Times New Roman" pitchFamily="18" charset="0"/>
              </a:rPr>
              <a:t>5</a:t>
            </a:r>
            <a:r>
              <a:rPr lang="ja-JP" altLang="en-US">
                <a:latin typeface="Times New Roman" pitchFamily="18" charset="0"/>
              </a:rPr>
              <a:t>人　→ </a:t>
            </a:r>
            <a:r>
              <a:rPr lang="en-US" altLang="ja-JP">
                <a:latin typeface="Times New Roman" pitchFamily="18" charset="0"/>
              </a:rPr>
              <a:t>1</a:t>
            </a:r>
            <a:r>
              <a:rPr lang="ja-JP" altLang="en-US">
                <a:latin typeface="Times New Roman" pitchFamily="18" charset="0"/>
              </a:rPr>
              <a:t>以下</a:t>
            </a:r>
            <a:endParaRPr lang="ja-JP" altLang="en-US" sz="2500">
              <a:latin typeface="Times New Roman" pitchFamily="18" charset="0"/>
            </a:endParaRPr>
          </a:p>
        </p:txBody>
      </p:sp>
      <p:sp>
        <p:nvSpPr>
          <p:cNvPr id="69" name="Text Box 34"/>
          <p:cNvSpPr txBox="1">
            <a:spLocks noChangeArrowheads="1"/>
          </p:cNvSpPr>
          <p:nvPr/>
        </p:nvSpPr>
        <p:spPr bwMode="auto">
          <a:xfrm>
            <a:off x="755650" y="188913"/>
            <a:ext cx="7345363" cy="431800"/>
          </a:xfrm>
          <a:prstGeom prst="rect">
            <a:avLst/>
          </a:prstGeom>
          <a:solidFill>
            <a:schemeClr val="bg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800" rIns="0" bIns="4680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 dirty="0" smtClean="0">
                <a:latin typeface="Arial" charset="0"/>
              </a:rPr>
              <a:t>2. </a:t>
            </a:r>
            <a:r>
              <a:rPr lang="ja-JP" altLang="en-US" sz="3200" dirty="0" smtClean="0">
                <a:latin typeface="Arial" charset="0"/>
              </a:rPr>
              <a:t>治療スケジュール表</a:t>
            </a:r>
            <a:r>
              <a:rPr lang="ja-JP" altLang="en-US" sz="3200" dirty="0"/>
              <a:t>の</a:t>
            </a:r>
            <a:r>
              <a:rPr lang="ja-JP" altLang="en-US" sz="3200" dirty="0" smtClean="0"/>
              <a:t>作成</a:t>
            </a:r>
            <a:endParaRPr lang="en-US" altLang="ja-JP" sz="3200" dirty="0"/>
          </a:p>
        </p:txBody>
      </p:sp>
      <p:sp>
        <p:nvSpPr>
          <p:cNvPr id="70" name="Text Box 3"/>
          <p:cNvSpPr txBox="1">
            <a:spLocks noChangeArrowheads="1"/>
          </p:cNvSpPr>
          <p:nvPr/>
        </p:nvSpPr>
        <p:spPr bwMode="auto">
          <a:xfrm>
            <a:off x="107950" y="692150"/>
            <a:ext cx="4751388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lvl="0">
              <a:spcBef>
                <a:spcPct val="50000"/>
              </a:spcBef>
            </a:pPr>
            <a:r>
              <a:rPr lang="ja-JP" altLang="en-US" sz="3200" dirty="0">
                <a:solidFill>
                  <a:schemeClr val="hlink"/>
                </a:solidFill>
                <a:latin typeface="Times New Roman" pitchFamily="18" charset="0"/>
              </a:rPr>
              <a:t>偏りのない</a:t>
            </a:r>
            <a:r>
              <a:rPr lang="ja-JP" altLang="en-US" dirty="0" smtClean="0">
                <a:solidFill>
                  <a:srgbClr val="006666"/>
                </a:solidFill>
                <a:latin typeface="Times New Roman" pitchFamily="18" charset="0"/>
              </a:rPr>
              <a:t>（</a:t>
            </a:r>
            <a:r>
              <a:rPr lang="ja-JP" altLang="en-US" dirty="0">
                <a:solidFill>
                  <a:srgbClr val="006666"/>
                </a:solidFill>
                <a:latin typeface="Times New Roman" pitchFamily="18" charset="0"/>
              </a:rPr>
              <a:t>繰り返しの中での</a:t>
            </a:r>
            <a:r>
              <a:rPr lang="ja-JP" altLang="en-US" dirty="0" smtClean="0">
                <a:solidFill>
                  <a:srgbClr val="006666"/>
                </a:solidFill>
                <a:latin typeface="Times New Roman" pitchFamily="18" charset="0"/>
              </a:rPr>
              <a:t>）</a:t>
            </a:r>
            <a:endParaRPr lang="ja-JP" altLang="en-US" sz="3200" dirty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80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</p:spPr>
        <p:txBody>
          <a:bodyPr/>
          <a:lstStyle/>
          <a:p>
            <a:r>
              <a:rPr lang="en-US" altLang="ja-JP"/>
              <a:t>認識しやすいスケジュール表の作成</a:t>
            </a:r>
          </a:p>
        </p:txBody>
      </p:sp>
      <p:sp>
        <p:nvSpPr>
          <p:cNvPr id="268382" name="Rectangle 94"/>
          <p:cNvSpPr>
            <a:spLocks noChangeArrowheads="1"/>
          </p:cNvSpPr>
          <p:nvPr/>
        </p:nvSpPr>
        <p:spPr bwMode="auto">
          <a:xfrm>
            <a:off x="3203575" y="4365625"/>
            <a:ext cx="3097213" cy="280988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83" name="Rectangle 95"/>
          <p:cNvSpPr>
            <a:spLocks noChangeArrowheads="1"/>
          </p:cNvSpPr>
          <p:nvPr/>
        </p:nvSpPr>
        <p:spPr bwMode="auto">
          <a:xfrm>
            <a:off x="3633788" y="4940300"/>
            <a:ext cx="3132137" cy="280988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84" name="Rectangle 96"/>
          <p:cNvSpPr>
            <a:spLocks noChangeArrowheads="1"/>
          </p:cNvSpPr>
          <p:nvPr/>
        </p:nvSpPr>
        <p:spPr bwMode="auto">
          <a:xfrm>
            <a:off x="3525838" y="4654550"/>
            <a:ext cx="2736850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12" name="Rectangle 24"/>
          <p:cNvSpPr>
            <a:spLocks noChangeArrowheads="1"/>
          </p:cNvSpPr>
          <p:nvPr/>
        </p:nvSpPr>
        <p:spPr bwMode="auto">
          <a:xfrm>
            <a:off x="539750" y="1781175"/>
            <a:ext cx="2665413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13" name="Rectangle 25"/>
          <p:cNvSpPr>
            <a:spLocks noChangeArrowheads="1"/>
          </p:cNvSpPr>
          <p:nvPr/>
        </p:nvSpPr>
        <p:spPr bwMode="auto">
          <a:xfrm>
            <a:off x="755650" y="2068513"/>
            <a:ext cx="3097213" cy="280987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14" name="Rectangle 26"/>
          <p:cNvSpPr>
            <a:spLocks noChangeArrowheads="1"/>
          </p:cNvSpPr>
          <p:nvPr/>
        </p:nvSpPr>
        <p:spPr bwMode="auto">
          <a:xfrm>
            <a:off x="1042988" y="2357438"/>
            <a:ext cx="2736850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15" name="Rectangle 27"/>
          <p:cNvSpPr>
            <a:spLocks noChangeArrowheads="1"/>
          </p:cNvSpPr>
          <p:nvPr/>
        </p:nvSpPr>
        <p:spPr bwMode="auto">
          <a:xfrm>
            <a:off x="1185863" y="2644775"/>
            <a:ext cx="3097212" cy="280988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16" name="Rectangle 28"/>
          <p:cNvSpPr>
            <a:spLocks noChangeArrowheads="1"/>
          </p:cNvSpPr>
          <p:nvPr/>
        </p:nvSpPr>
        <p:spPr bwMode="auto">
          <a:xfrm>
            <a:off x="1944688" y="3221038"/>
            <a:ext cx="3097212" cy="280987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17" name="Rectangle 29"/>
          <p:cNvSpPr>
            <a:spLocks noChangeArrowheads="1"/>
          </p:cNvSpPr>
          <p:nvPr/>
        </p:nvSpPr>
        <p:spPr bwMode="auto">
          <a:xfrm>
            <a:off x="2374900" y="3795713"/>
            <a:ext cx="3132138" cy="280987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21" name="Rectangle 33"/>
          <p:cNvSpPr>
            <a:spLocks noChangeArrowheads="1"/>
          </p:cNvSpPr>
          <p:nvPr/>
        </p:nvSpPr>
        <p:spPr bwMode="auto">
          <a:xfrm>
            <a:off x="1763713" y="2933700"/>
            <a:ext cx="2665412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22" name="Rectangle 34"/>
          <p:cNvSpPr>
            <a:spLocks noChangeArrowheads="1"/>
          </p:cNvSpPr>
          <p:nvPr/>
        </p:nvSpPr>
        <p:spPr bwMode="auto">
          <a:xfrm>
            <a:off x="2266950" y="3509963"/>
            <a:ext cx="2736850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23" name="Rectangle 35"/>
          <p:cNvSpPr>
            <a:spLocks noChangeArrowheads="1"/>
          </p:cNvSpPr>
          <p:nvPr/>
        </p:nvSpPr>
        <p:spPr bwMode="auto">
          <a:xfrm>
            <a:off x="3021013" y="4086225"/>
            <a:ext cx="2665412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40" name="Line 52"/>
          <p:cNvSpPr>
            <a:spLocks noChangeShapeType="1"/>
          </p:cNvSpPr>
          <p:nvPr/>
        </p:nvSpPr>
        <p:spPr bwMode="auto">
          <a:xfrm>
            <a:off x="2339975" y="3789363"/>
            <a:ext cx="26638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grpSp>
        <p:nvGrpSpPr>
          <p:cNvPr id="268346" name="Group 58"/>
          <p:cNvGrpSpPr>
            <a:grpSpLocks/>
          </p:cNvGrpSpPr>
          <p:nvPr/>
        </p:nvGrpSpPr>
        <p:grpSpPr bwMode="auto">
          <a:xfrm>
            <a:off x="1944688" y="3213100"/>
            <a:ext cx="288925" cy="285750"/>
            <a:chOff x="1928" y="2976"/>
            <a:chExt cx="272" cy="363"/>
          </a:xfrm>
        </p:grpSpPr>
        <p:sp>
          <p:nvSpPr>
            <p:cNvPr id="268347" name="Oval 59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8348" name="AutoShape 60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68349" name="Group 61"/>
          <p:cNvGrpSpPr>
            <a:grpSpLocks/>
          </p:cNvGrpSpPr>
          <p:nvPr/>
        </p:nvGrpSpPr>
        <p:grpSpPr bwMode="auto">
          <a:xfrm>
            <a:off x="541338" y="1773238"/>
            <a:ext cx="287337" cy="287337"/>
            <a:chOff x="1928" y="2976"/>
            <a:chExt cx="272" cy="363"/>
          </a:xfrm>
        </p:grpSpPr>
        <p:sp>
          <p:nvSpPr>
            <p:cNvPr id="268350" name="Oval 62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FF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8351" name="AutoShape 63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99FF"/>
            </a:solidFill>
            <a:ln w="9525" algn="ctr">
              <a:solidFill>
                <a:srgbClr val="FF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68352" name="Group 64"/>
          <p:cNvGrpSpPr>
            <a:grpSpLocks/>
          </p:cNvGrpSpPr>
          <p:nvPr/>
        </p:nvGrpSpPr>
        <p:grpSpPr bwMode="auto">
          <a:xfrm>
            <a:off x="755650" y="2060575"/>
            <a:ext cx="288925" cy="285750"/>
            <a:chOff x="1928" y="2976"/>
            <a:chExt cx="272" cy="363"/>
          </a:xfrm>
        </p:grpSpPr>
        <p:sp>
          <p:nvSpPr>
            <p:cNvPr id="268353" name="Oval 65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8354" name="AutoShape 66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68355" name="Group 67"/>
          <p:cNvGrpSpPr>
            <a:grpSpLocks/>
          </p:cNvGrpSpPr>
          <p:nvPr/>
        </p:nvGrpSpPr>
        <p:grpSpPr bwMode="auto">
          <a:xfrm>
            <a:off x="1185863" y="2640013"/>
            <a:ext cx="288925" cy="285750"/>
            <a:chOff x="1928" y="2976"/>
            <a:chExt cx="272" cy="363"/>
          </a:xfrm>
        </p:grpSpPr>
        <p:sp>
          <p:nvSpPr>
            <p:cNvPr id="268356" name="Oval 68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8357" name="AutoShape 69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68358" name="Group 70"/>
          <p:cNvGrpSpPr>
            <a:grpSpLocks/>
          </p:cNvGrpSpPr>
          <p:nvPr/>
        </p:nvGrpSpPr>
        <p:grpSpPr bwMode="auto">
          <a:xfrm>
            <a:off x="1042988" y="2349500"/>
            <a:ext cx="288925" cy="287338"/>
            <a:chOff x="1928" y="2976"/>
            <a:chExt cx="272" cy="363"/>
          </a:xfrm>
        </p:grpSpPr>
        <p:sp>
          <p:nvSpPr>
            <p:cNvPr id="268359" name="Oval 71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8360" name="AutoShape 72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68361" name="Group 73"/>
          <p:cNvGrpSpPr>
            <a:grpSpLocks/>
          </p:cNvGrpSpPr>
          <p:nvPr/>
        </p:nvGrpSpPr>
        <p:grpSpPr bwMode="auto">
          <a:xfrm>
            <a:off x="2374900" y="3792538"/>
            <a:ext cx="288925" cy="285750"/>
            <a:chOff x="1928" y="2976"/>
            <a:chExt cx="272" cy="363"/>
          </a:xfrm>
        </p:grpSpPr>
        <p:sp>
          <p:nvSpPr>
            <p:cNvPr id="268362" name="Oval 74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8363" name="AutoShape 75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68364" name="Group 76"/>
          <p:cNvGrpSpPr>
            <a:grpSpLocks/>
          </p:cNvGrpSpPr>
          <p:nvPr/>
        </p:nvGrpSpPr>
        <p:grpSpPr bwMode="auto">
          <a:xfrm>
            <a:off x="3201988" y="4364038"/>
            <a:ext cx="288925" cy="285750"/>
            <a:chOff x="1928" y="2976"/>
            <a:chExt cx="272" cy="363"/>
          </a:xfrm>
        </p:grpSpPr>
        <p:sp>
          <p:nvSpPr>
            <p:cNvPr id="268365" name="Oval 77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8366" name="AutoShape 78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68367" name="Group 79"/>
          <p:cNvGrpSpPr>
            <a:grpSpLocks/>
          </p:cNvGrpSpPr>
          <p:nvPr/>
        </p:nvGrpSpPr>
        <p:grpSpPr bwMode="auto">
          <a:xfrm>
            <a:off x="3632200" y="4943475"/>
            <a:ext cx="288925" cy="285750"/>
            <a:chOff x="1928" y="2976"/>
            <a:chExt cx="272" cy="363"/>
          </a:xfrm>
        </p:grpSpPr>
        <p:sp>
          <p:nvSpPr>
            <p:cNvPr id="268368" name="Oval 80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8369" name="AutoShape 81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68370" name="Group 82"/>
          <p:cNvGrpSpPr>
            <a:grpSpLocks/>
          </p:cNvGrpSpPr>
          <p:nvPr/>
        </p:nvGrpSpPr>
        <p:grpSpPr bwMode="auto">
          <a:xfrm>
            <a:off x="3492500" y="4652963"/>
            <a:ext cx="288925" cy="287337"/>
            <a:chOff x="1928" y="2976"/>
            <a:chExt cx="272" cy="363"/>
          </a:xfrm>
        </p:grpSpPr>
        <p:sp>
          <p:nvSpPr>
            <p:cNvPr id="268371" name="Oval 83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8372" name="AutoShape 84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68373" name="Group 85"/>
          <p:cNvGrpSpPr>
            <a:grpSpLocks/>
          </p:cNvGrpSpPr>
          <p:nvPr/>
        </p:nvGrpSpPr>
        <p:grpSpPr bwMode="auto">
          <a:xfrm>
            <a:off x="2987675" y="4076700"/>
            <a:ext cx="287338" cy="287338"/>
            <a:chOff x="1928" y="2976"/>
            <a:chExt cx="272" cy="363"/>
          </a:xfrm>
        </p:grpSpPr>
        <p:sp>
          <p:nvSpPr>
            <p:cNvPr id="268374" name="Oval 86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FF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8375" name="AutoShape 87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99FF"/>
            </a:solidFill>
            <a:ln w="9525" algn="ctr">
              <a:solidFill>
                <a:srgbClr val="FF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68376" name="Group 88"/>
          <p:cNvGrpSpPr>
            <a:grpSpLocks/>
          </p:cNvGrpSpPr>
          <p:nvPr/>
        </p:nvGrpSpPr>
        <p:grpSpPr bwMode="auto">
          <a:xfrm>
            <a:off x="2266950" y="3502025"/>
            <a:ext cx="288925" cy="287338"/>
            <a:chOff x="1928" y="2976"/>
            <a:chExt cx="272" cy="363"/>
          </a:xfrm>
        </p:grpSpPr>
        <p:sp>
          <p:nvSpPr>
            <p:cNvPr id="268377" name="Oval 89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8378" name="AutoShape 90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68379" name="Group 91"/>
          <p:cNvGrpSpPr>
            <a:grpSpLocks/>
          </p:cNvGrpSpPr>
          <p:nvPr/>
        </p:nvGrpSpPr>
        <p:grpSpPr bwMode="auto">
          <a:xfrm>
            <a:off x="1730375" y="2925763"/>
            <a:ext cx="287338" cy="287337"/>
            <a:chOff x="1928" y="2976"/>
            <a:chExt cx="272" cy="363"/>
          </a:xfrm>
        </p:grpSpPr>
        <p:sp>
          <p:nvSpPr>
            <p:cNvPr id="268380" name="Oval 92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FF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68381" name="AutoShape 93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99FF"/>
            </a:solidFill>
            <a:ln w="9525" algn="ctr">
              <a:solidFill>
                <a:srgbClr val="FF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268386" name="Text Box 98"/>
          <p:cNvSpPr txBox="1">
            <a:spLocks noChangeArrowheads="1"/>
          </p:cNvSpPr>
          <p:nvPr/>
        </p:nvSpPr>
        <p:spPr bwMode="auto">
          <a:xfrm>
            <a:off x="5867400" y="2997200"/>
            <a:ext cx="28797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>
                <a:latin typeface="Times New Roman" pitchFamily="18" charset="0"/>
              </a:rPr>
              <a:t>休日などでずれる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ja-JP" altLang="en-US">
                <a:latin typeface="Times New Roman" pitchFamily="18" charset="0"/>
              </a:rPr>
              <a:t>（治療工程によっても異なることがある）</a:t>
            </a:r>
          </a:p>
        </p:txBody>
      </p:sp>
      <p:sp>
        <p:nvSpPr>
          <p:cNvPr id="268387" name="Rectangle 99"/>
          <p:cNvSpPr>
            <a:spLocks noChangeArrowheads="1"/>
          </p:cNvSpPr>
          <p:nvPr/>
        </p:nvSpPr>
        <p:spPr bwMode="auto">
          <a:xfrm>
            <a:off x="4643438" y="3213100"/>
            <a:ext cx="73025" cy="20161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88" name="Rectangle 100"/>
          <p:cNvSpPr>
            <a:spLocks noChangeArrowheads="1"/>
          </p:cNvSpPr>
          <p:nvPr/>
        </p:nvSpPr>
        <p:spPr bwMode="auto">
          <a:xfrm>
            <a:off x="5003800" y="3213100"/>
            <a:ext cx="73025" cy="2873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89" name="Rectangle 101"/>
          <p:cNvSpPr>
            <a:spLocks noChangeArrowheads="1"/>
          </p:cNvSpPr>
          <p:nvPr/>
        </p:nvSpPr>
        <p:spPr bwMode="auto">
          <a:xfrm>
            <a:off x="5003800" y="3502025"/>
            <a:ext cx="73025" cy="2873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90" name="Rectangle 102"/>
          <p:cNvSpPr>
            <a:spLocks noChangeArrowheads="1"/>
          </p:cNvSpPr>
          <p:nvPr/>
        </p:nvSpPr>
        <p:spPr bwMode="auto">
          <a:xfrm>
            <a:off x="5507038" y="3789363"/>
            <a:ext cx="73025" cy="28733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91" name="Rectangle 103"/>
          <p:cNvSpPr>
            <a:spLocks noChangeArrowheads="1"/>
          </p:cNvSpPr>
          <p:nvPr/>
        </p:nvSpPr>
        <p:spPr bwMode="auto">
          <a:xfrm>
            <a:off x="5651500" y="4078288"/>
            <a:ext cx="73025" cy="28733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92" name="Rectangle 104"/>
          <p:cNvSpPr>
            <a:spLocks noChangeArrowheads="1"/>
          </p:cNvSpPr>
          <p:nvPr/>
        </p:nvSpPr>
        <p:spPr bwMode="auto">
          <a:xfrm>
            <a:off x="6299200" y="4365625"/>
            <a:ext cx="73025" cy="2873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93" name="Rectangle 105"/>
          <p:cNvSpPr>
            <a:spLocks noChangeArrowheads="1"/>
          </p:cNvSpPr>
          <p:nvPr/>
        </p:nvSpPr>
        <p:spPr bwMode="auto">
          <a:xfrm>
            <a:off x="6227763" y="4654550"/>
            <a:ext cx="73025" cy="2873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94" name="Rectangle 106"/>
          <p:cNvSpPr>
            <a:spLocks noChangeArrowheads="1"/>
          </p:cNvSpPr>
          <p:nvPr/>
        </p:nvSpPr>
        <p:spPr bwMode="auto">
          <a:xfrm>
            <a:off x="6731000" y="4941888"/>
            <a:ext cx="73025" cy="28733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401" name="Text Box 113"/>
          <p:cNvSpPr txBox="1">
            <a:spLocks noChangeArrowheads="1"/>
          </p:cNvSpPr>
          <p:nvPr/>
        </p:nvSpPr>
        <p:spPr bwMode="auto">
          <a:xfrm>
            <a:off x="323850" y="5589588"/>
            <a:ext cx="8208963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>
                <a:latin typeface="Times New Roman" pitchFamily="18" charset="0"/>
              </a:rPr>
              <a:t>立案期間中（半年）の，各日の患者数の最大値を最小化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ja-JP" altLang="en-US">
                <a:latin typeface="Times New Roman" pitchFamily="18" charset="0"/>
              </a:rPr>
              <a:t>（治療工程別に見る）</a:t>
            </a:r>
          </a:p>
        </p:txBody>
      </p:sp>
      <p:sp>
        <p:nvSpPr>
          <p:cNvPr id="268402" name="AutoShape 114"/>
          <p:cNvSpPr>
            <a:spLocks/>
          </p:cNvSpPr>
          <p:nvPr/>
        </p:nvSpPr>
        <p:spPr bwMode="auto">
          <a:xfrm rot="10800000" flipH="1" flipV="1">
            <a:off x="4572000" y="1557338"/>
            <a:ext cx="215900" cy="1296987"/>
          </a:xfrm>
          <a:prstGeom prst="rightBrace">
            <a:avLst>
              <a:gd name="adj1" fmla="val 50061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403" name="AutoShape 115"/>
          <p:cNvSpPr>
            <a:spLocks/>
          </p:cNvSpPr>
          <p:nvPr/>
        </p:nvSpPr>
        <p:spPr bwMode="auto">
          <a:xfrm rot="16200000" flipH="1" flipV="1">
            <a:off x="4247356" y="1232694"/>
            <a:ext cx="287338" cy="8280400"/>
          </a:xfrm>
          <a:prstGeom prst="rightBrace">
            <a:avLst>
              <a:gd name="adj1" fmla="val 240147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24" name="Line 36"/>
          <p:cNvSpPr>
            <a:spLocks noChangeShapeType="1"/>
          </p:cNvSpPr>
          <p:nvPr/>
        </p:nvSpPr>
        <p:spPr bwMode="auto">
          <a:xfrm>
            <a:off x="1692275" y="1341438"/>
            <a:ext cx="0" cy="388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25" name="Line 37"/>
          <p:cNvSpPr>
            <a:spLocks noChangeShapeType="1"/>
          </p:cNvSpPr>
          <p:nvPr/>
        </p:nvSpPr>
        <p:spPr bwMode="auto">
          <a:xfrm>
            <a:off x="2916238" y="1341438"/>
            <a:ext cx="0" cy="388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26" name="Line 38"/>
          <p:cNvSpPr>
            <a:spLocks noChangeShapeType="1"/>
          </p:cNvSpPr>
          <p:nvPr/>
        </p:nvSpPr>
        <p:spPr bwMode="auto">
          <a:xfrm>
            <a:off x="4140200" y="1341438"/>
            <a:ext cx="0" cy="388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27" name="Line 39"/>
          <p:cNvSpPr>
            <a:spLocks noChangeShapeType="1"/>
          </p:cNvSpPr>
          <p:nvPr/>
        </p:nvSpPr>
        <p:spPr bwMode="auto">
          <a:xfrm>
            <a:off x="468313" y="1341438"/>
            <a:ext cx="0" cy="388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28" name="Line 40"/>
          <p:cNvSpPr>
            <a:spLocks noChangeShapeType="1"/>
          </p:cNvSpPr>
          <p:nvPr/>
        </p:nvSpPr>
        <p:spPr bwMode="auto">
          <a:xfrm>
            <a:off x="5364163" y="1341438"/>
            <a:ext cx="0" cy="388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85" name="Text Box 97"/>
          <p:cNvSpPr txBox="1">
            <a:spLocks noChangeArrowheads="1"/>
          </p:cNvSpPr>
          <p:nvPr/>
        </p:nvSpPr>
        <p:spPr bwMode="auto">
          <a:xfrm>
            <a:off x="4859338" y="1773238"/>
            <a:ext cx="2736850" cy="720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dirty="0" smtClean="0">
                <a:latin typeface="Times New Roman" pitchFamily="18" charset="0"/>
              </a:rPr>
              <a:t>種別に</a:t>
            </a:r>
            <a:r>
              <a:rPr lang="ja-JP" altLang="en-US" dirty="0">
                <a:latin typeface="Times New Roman" pitchFamily="18" charset="0"/>
              </a:rPr>
              <a:t>よって照射日数が異なる</a:t>
            </a:r>
          </a:p>
        </p:txBody>
      </p:sp>
      <p:sp>
        <p:nvSpPr>
          <p:cNvPr id="268395" name="Line 107"/>
          <p:cNvSpPr>
            <a:spLocks noChangeShapeType="1"/>
          </p:cNvSpPr>
          <p:nvPr/>
        </p:nvSpPr>
        <p:spPr bwMode="auto">
          <a:xfrm>
            <a:off x="2771775" y="1773238"/>
            <a:ext cx="0" cy="23034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96" name="Line 108"/>
          <p:cNvSpPr>
            <a:spLocks noChangeShapeType="1"/>
          </p:cNvSpPr>
          <p:nvPr/>
        </p:nvSpPr>
        <p:spPr bwMode="auto">
          <a:xfrm>
            <a:off x="3276600" y="2060575"/>
            <a:ext cx="0" cy="25923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97" name="Line 109"/>
          <p:cNvSpPr>
            <a:spLocks noChangeShapeType="1"/>
          </p:cNvSpPr>
          <p:nvPr/>
        </p:nvSpPr>
        <p:spPr bwMode="auto">
          <a:xfrm>
            <a:off x="3581400" y="2060575"/>
            <a:ext cx="0" cy="28813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98" name="Line 110"/>
          <p:cNvSpPr>
            <a:spLocks noChangeShapeType="1"/>
          </p:cNvSpPr>
          <p:nvPr/>
        </p:nvSpPr>
        <p:spPr bwMode="auto">
          <a:xfrm>
            <a:off x="3041650" y="1773238"/>
            <a:ext cx="17463" cy="25923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399" name="Line 111"/>
          <p:cNvSpPr>
            <a:spLocks noChangeShapeType="1"/>
          </p:cNvSpPr>
          <p:nvPr/>
        </p:nvSpPr>
        <p:spPr bwMode="auto">
          <a:xfrm>
            <a:off x="3851275" y="2060575"/>
            <a:ext cx="0" cy="31686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68406" name="Rectangle 118"/>
          <p:cNvSpPr>
            <a:spLocks noChangeArrowheads="1"/>
          </p:cNvSpPr>
          <p:nvPr/>
        </p:nvSpPr>
        <p:spPr bwMode="auto">
          <a:xfrm>
            <a:off x="4500563" y="2852738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defTabSz="968375"/>
            <a:r>
              <a:rPr lang="ja-JP" altLang="en-US" sz="2000"/>
              <a:t>休</a:t>
            </a:r>
          </a:p>
        </p:txBody>
      </p:sp>
      <p:sp>
        <p:nvSpPr>
          <p:cNvPr id="79" name="Text Box 34"/>
          <p:cNvSpPr txBox="1">
            <a:spLocks noChangeArrowheads="1"/>
          </p:cNvSpPr>
          <p:nvPr/>
        </p:nvSpPr>
        <p:spPr bwMode="auto">
          <a:xfrm>
            <a:off x="755650" y="188913"/>
            <a:ext cx="7345363" cy="431800"/>
          </a:xfrm>
          <a:prstGeom prst="rect">
            <a:avLst/>
          </a:prstGeom>
          <a:solidFill>
            <a:schemeClr val="bg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800" rIns="0" bIns="4680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 dirty="0" smtClean="0">
                <a:latin typeface="Arial" charset="0"/>
              </a:rPr>
              <a:t>2. </a:t>
            </a:r>
            <a:r>
              <a:rPr lang="ja-JP" altLang="en-US" sz="3200" dirty="0" smtClean="0">
                <a:latin typeface="Arial" charset="0"/>
              </a:rPr>
              <a:t>治療スケジュール表</a:t>
            </a:r>
            <a:r>
              <a:rPr lang="ja-JP" altLang="en-US" sz="3200" dirty="0"/>
              <a:t>の</a:t>
            </a:r>
            <a:r>
              <a:rPr lang="ja-JP" altLang="en-US" sz="3200" dirty="0" smtClean="0"/>
              <a:t>作成</a:t>
            </a:r>
            <a:endParaRPr lang="en-US" altLang="ja-JP" sz="3200" dirty="0"/>
          </a:p>
        </p:txBody>
      </p:sp>
      <p:sp>
        <p:nvSpPr>
          <p:cNvPr id="80" name="Text Box 3"/>
          <p:cNvSpPr txBox="1">
            <a:spLocks noChangeArrowheads="1"/>
          </p:cNvSpPr>
          <p:nvPr/>
        </p:nvSpPr>
        <p:spPr bwMode="auto">
          <a:xfrm>
            <a:off x="107950" y="692150"/>
            <a:ext cx="2314750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lvl="0">
              <a:spcBef>
                <a:spcPct val="50000"/>
              </a:spcBef>
            </a:pPr>
            <a:r>
              <a:rPr lang="ja-JP" altLang="en-US" sz="3200" dirty="0" smtClean="0">
                <a:solidFill>
                  <a:schemeClr val="hlink"/>
                </a:solidFill>
                <a:latin typeface="Times New Roman" pitchFamily="18" charset="0"/>
              </a:rPr>
              <a:t>負荷平準化</a:t>
            </a:r>
            <a:endParaRPr lang="ja-JP" altLang="en-US" dirty="0">
              <a:solidFill>
                <a:srgbClr val="006666"/>
              </a:solidFill>
              <a:latin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837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386" grpId="0"/>
      <p:bldP spid="268387" grpId="0" animBg="1"/>
      <p:bldP spid="268388" grpId="0" animBg="1"/>
      <p:bldP spid="268389" grpId="0" animBg="1"/>
      <p:bldP spid="268390" grpId="0" animBg="1"/>
      <p:bldP spid="268391" grpId="0" animBg="1"/>
      <p:bldP spid="268392" grpId="0" animBg="1"/>
      <p:bldP spid="268393" grpId="0" animBg="1"/>
      <p:bldP spid="268394" grpId="0" animBg="1"/>
      <p:bldP spid="268401" grpId="0"/>
      <p:bldP spid="268403" grpId="0" animBg="1"/>
      <p:bldP spid="268395" grpId="0" animBg="1"/>
      <p:bldP spid="268396" grpId="0" animBg="1"/>
      <p:bldP spid="268397" grpId="0" animBg="1"/>
      <p:bldP spid="268398" grpId="0" animBg="1"/>
      <p:bldP spid="268399" grpId="0" animBg="1"/>
      <p:bldP spid="2684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</p:spPr>
        <p:txBody>
          <a:bodyPr/>
          <a:lstStyle/>
          <a:p>
            <a:r>
              <a:rPr lang="en-US" altLang="ja-JP"/>
              <a:t>認識しやすいスケジュール表の作成</a:t>
            </a:r>
          </a:p>
        </p:txBody>
      </p:sp>
      <p:sp>
        <p:nvSpPr>
          <p:cNvPr id="269314" name="AutoShape 2"/>
          <p:cNvSpPr>
            <a:spLocks/>
          </p:cNvSpPr>
          <p:nvPr/>
        </p:nvSpPr>
        <p:spPr bwMode="auto">
          <a:xfrm>
            <a:off x="539750" y="2349500"/>
            <a:ext cx="1800225" cy="935038"/>
          </a:xfrm>
          <a:prstGeom prst="borderCallout1">
            <a:avLst>
              <a:gd name="adj1" fmla="val 12222"/>
              <a:gd name="adj2" fmla="val 104231"/>
              <a:gd name="adj3" fmla="val -49745"/>
              <a:gd name="adj4" fmla="val 11860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eaLnBrk="1" hangingPunct="1"/>
            <a:r>
              <a:rPr kumimoji="1" lang="ja-JP" altLang="en-US" sz="2000"/>
              <a:t>治療開始</a:t>
            </a:r>
          </a:p>
          <a:p>
            <a:pPr eaLnBrk="1" hangingPunct="1"/>
            <a:r>
              <a:rPr kumimoji="1" lang="ja-JP" altLang="en-US" sz="2000"/>
              <a:t>（固定具作成）は</a:t>
            </a:r>
          </a:p>
          <a:p>
            <a:pPr eaLnBrk="1" hangingPunct="1"/>
            <a:r>
              <a:rPr kumimoji="1" lang="en-US" altLang="ja-JP" sz="2000"/>
              <a:t>1</a:t>
            </a:r>
            <a:r>
              <a:rPr kumimoji="1" lang="ja-JP" altLang="en-US" sz="2000"/>
              <a:t>週目月曜</a:t>
            </a:r>
          </a:p>
        </p:txBody>
      </p:sp>
      <p:pic>
        <p:nvPicPr>
          <p:cNvPr id="269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9144000" cy="200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69318" name="AutoShape 6"/>
          <p:cNvCxnSpPr>
            <a:cxnSpLocks noChangeShapeType="1"/>
            <a:stCxn id="269329" idx="6"/>
            <a:endCxn id="269330" idx="2"/>
          </p:cNvCxnSpPr>
          <p:nvPr/>
        </p:nvCxnSpPr>
        <p:spPr bwMode="auto">
          <a:xfrm>
            <a:off x="3000375" y="1952204"/>
            <a:ext cx="3084513" cy="619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9325" name="AutoShape 13"/>
          <p:cNvSpPr>
            <a:spLocks/>
          </p:cNvSpPr>
          <p:nvPr/>
        </p:nvSpPr>
        <p:spPr bwMode="auto">
          <a:xfrm>
            <a:off x="6659563" y="2636838"/>
            <a:ext cx="1527175" cy="442912"/>
          </a:xfrm>
          <a:prstGeom prst="borderCallout1">
            <a:avLst>
              <a:gd name="adj1" fmla="val 25806"/>
              <a:gd name="adj2" fmla="val -4991"/>
              <a:gd name="adj3" fmla="val -143009"/>
              <a:gd name="adj4" fmla="val -2380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eaLnBrk="1" hangingPunct="1"/>
            <a:r>
              <a:rPr kumimoji="1" lang="ja-JP" altLang="en-US" sz="2000"/>
              <a:t>照射回数</a:t>
            </a:r>
            <a:r>
              <a:rPr kumimoji="1" lang="en-US" altLang="ja-JP" sz="2000"/>
              <a:t>10</a:t>
            </a:r>
            <a:r>
              <a:rPr kumimoji="1" lang="ja-JP" altLang="en-US" sz="2000"/>
              <a:t>回</a:t>
            </a:r>
          </a:p>
        </p:txBody>
      </p:sp>
      <p:sp>
        <p:nvSpPr>
          <p:cNvPr id="269326" name="Text Box 14"/>
          <p:cNvSpPr txBox="1">
            <a:spLocks noChangeArrowheads="1"/>
          </p:cNvSpPr>
          <p:nvPr/>
        </p:nvSpPr>
        <p:spPr bwMode="auto">
          <a:xfrm>
            <a:off x="1706340" y="1250131"/>
            <a:ext cx="6480398" cy="396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b="1" dirty="0">
                <a:latin typeface="Times New Roman" pitchFamily="18" charset="0"/>
              </a:rPr>
              <a:t>治療開始日が決まると，各日の負荷が算出</a:t>
            </a:r>
            <a:r>
              <a:rPr lang="ja-JP" altLang="en-US" b="1" dirty="0" smtClean="0">
                <a:latin typeface="Times New Roman" pitchFamily="18" charset="0"/>
              </a:rPr>
              <a:t>できる</a:t>
            </a:r>
            <a:endParaRPr lang="ja-JP" altLang="en-US" b="1" dirty="0">
              <a:latin typeface="Times New Roman" pitchFamily="18" charset="0"/>
            </a:endParaRPr>
          </a:p>
        </p:txBody>
      </p:sp>
      <p:sp>
        <p:nvSpPr>
          <p:cNvPr id="269329" name="Oval 17"/>
          <p:cNvSpPr>
            <a:spLocks noChangeArrowheads="1"/>
          </p:cNvSpPr>
          <p:nvPr/>
        </p:nvSpPr>
        <p:spPr bwMode="auto">
          <a:xfrm>
            <a:off x="2484438" y="1772816"/>
            <a:ext cx="515937" cy="358775"/>
          </a:xfrm>
          <a:prstGeom prst="ellipse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1" hangingPunct="1"/>
            <a:r>
              <a:rPr kumimoji="1" lang="ja-JP" altLang="en-US" sz="2000">
                <a:solidFill>
                  <a:srgbClr val="0000FF"/>
                </a:solidFill>
              </a:rPr>
              <a:t>月</a:t>
            </a:r>
            <a:r>
              <a:rPr kumimoji="1" lang="en-US" altLang="ja-JP" sz="2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69330" name="Oval 18"/>
          <p:cNvSpPr>
            <a:spLocks noChangeArrowheads="1"/>
          </p:cNvSpPr>
          <p:nvPr/>
        </p:nvSpPr>
        <p:spPr bwMode="auto">
          <a:xfrm>
            <a:off x="6084888" y="1844254"/>
            <a:ext cx="519112" cy="338137"/>
          </a:xfrm>
          <a:prstGeom prst="ellipse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1" hangingPunct="1"/>
            <a:r>
              <a:rPr kumimoji="1" lang="ja-JP" altLang="en-US" sz="2000">
                <a:solidFill>
                  <a:srgbClr val="0000FF"/>
                </a:solidFill>
              </a:rPr>
              <a:t>肺</a:t>
            </a:r>
            <a:r>
              <a:rPr kumimoji="1" lang="en-US" altLang="ja-JP" sz="2000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269333" name="Text Box 21"/>
          <p:cNvSpPr txBox="1">
            <a:spLocks noChangeArrowheads="1"/>
          </p:cNvSpPr>
          <p:nvPr/>
        </p:nvSpPr>
        <p:spPr bwMode="auto">
          <a:xfrm>
            <a:off x="605491" y="5602870"/>
            <a:ext cx="7645679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ja-JP" altLang="en-US" dirty="0">
                <a:solidFill>
                  <a:srgbClr val="0000FF"/>
                </a:solidFill>
                <a:latin typeface="Times New Roman" pitchFamily="18" charset="0"/>
              </a:rPr>
              <a:t>立案期間中（半年）の，各日の</a:t>
            </a:r>
            <a:r>
              <a:rPr lang="ja-JP" altLang="en-US" dirty="0" smtClean="0">
                <a:solidFill>
                  <a:srgbClr val="0000FF"/>
                </a:solidFill>
                <a:latin typeface="Times New Roman" pitchFamily="18" charset="0"/>
              </a:rPr>
              <a:t>患者数（または治療時間）の最大値</a:t>
            </a:r>
            <a:r>
              <a:rPr lang="ja-JP" altLang="en-US" dirty="0">
                <a:solidFill>
                  <a:srgbClr val="0000FF"/>
                </a:solidFill>
                <a:latin typeface="Times New Roman" pitchFamily="18" charset="0"/>
              </a:rPr>
              <a:t>が算出できる．</a:t>
            </a: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755650" y="188913"/>
            <a:ext cx="7345363" cy="431800"/>
          </a:xfrm>
          <a:prstGeom prst="rect">
            <a:avLst/>
          </a:prstGeom>
          <a:solidFill>
            <a:schemeClr val="bg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800" rIns="0" bIns="4680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 dirty="0" smtClean="0">
                <a:latin typeface="Arial" charset="0"/>
              </a:rPr>
              <a:t>2. </a:t>
            </a:r>
            <a:r>
              <a:rPr lang="ja-JP" altLang="en-US" sz="3200" dirty="0" smtClean="0">
                <a:latin typeface="Arial" charset="0"/>
              </a:rPr>
              <a:t>治療スケジュール表</a:t>
            </a:r>
            <a:r>
              <a:rPr lang="ja-JP" altLang="en-US" sz="3200" dirty="0"/>
              <a:t>の</a:t>
            </a:r>
            <a:r>
              <a:rPr lang="ja-JP" altLang="en-US" sz="3200" dirty="0" smtClean="0"/>
              <a:t>作成</a:t>
            </a:r>
            <a:endParaRPr lang="en-US" altLang="ja-JP" sz="3200" dirty="0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07950" y="692150"/>
            <a:ext cx="2412206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3200" dirty="0">
                <a:solidFill>
                  <a:schemeClr val="hlink"/>
                </a:solidFill>
                <a:latin typeface="Times New Roman" pitchFamily="18" charset="0"/>
              </a:rPr>
              <a:t>負荷平準化</a:t>
            </a:r>
          </a:p>
        </p:txBody>
      </p:sp>
    </p:spTree>
    <p:extLst>
      <p:ext uri="{BB962C8B-B14F-4D97-AF65-F5344CB8AC3E}">
        <p14:creationId xmlns:p14="http://schemas.microsoft.com/office/powerpoint/2010/main" val="105304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</p:spPr>
        <p:txBody>
          <a:bodyPr/>
          <a:lstStyle/>
          <a:p>
            <a:r>
              <a:rPr lang="en-US" altLang="ja-JP"/>
              <a:t>認識しやすいスケジュール表の作成</a:t>
            </a:r>
          </a:p>
        </p:txBody>
      </p:sp>
      <p:sp>
        <p:nvSpPr>
          <p:cNvPr id="290818" name="Text Box 2"/>
          <p:cNvSpPr txBox="1">
            <a:spLocks noChangeArrowheads="1"/>
          </p:cNvSpPr>
          <p:nvPr/>
        </p:nvSpPr>
        <p:spPr bwMode="auto">
          <a:xfrm>
            <a:off x="8172450" y="3500438"/>
            <a:ext cx="32385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>
                <a:solidFill>
                  <a:schemeClr val="hlink"/>
                </a:solidFill>
                <a:latin typeface="Times New Roman" pitchFamily="18" charset="0"/>
              </a:rPr>
              <a:t>16</a:t>
            </a:r>
          </a:p>
        </p:txBody>
      </p:sp>
      <p:sp>
        <p:nvSpPr>
          <p:cNvPr id="290875" name="Text Box 59"/>
          <p:cNvSpPr txBox="1">
            <a:spLocks noChangeArrowheads="1"/>
          </p:cNvSpPr>
          <p:nvPr/>
        </p:nvSpPr>
        <p:spPr bwMode="auto">
          <a:xfrm>
            <a:off x="1187450" y="765175"/>
            <a:ext cx="7056438" cy="433388"/>
          </a:xfrm>
          <a:prstGeom prst="rect">
            <a:avLst/>
          </a:prstGeom>
          <a:solidFill>
            <a:schemeClr val="bg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800" rIns="0" bIns="4680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ja-JP" sz="2500">
                <a:latin typeface="Arial" charset="0"/>
              </a:rPr>
              <a:t>2</a:t>
            </a:r>
            <a:r>
              <a:rPr lang="ja-JP" altLang="en-US" sz="2500">
                <a:latin typeface="Arial" charset="0"/>
              </a:rPr>
              <a:t>週間分の患者の治療開始日を変数としてモデル化</a:t>
            </a:r>
          </a:p>
        </p:txBody>
      </p:sp>
      <p:sp>
        <p:nvSpPr>
          <p:cNvPr id="290877" name="Oval 61"/>
          <p:cNvSpPr>
            <a:spLocks noChangeArrowheads="1"/>
          </p:cNvSpPr>
          <p:nvPr/>
        </p:nvSpPr>
        <p:spPr bwMode="auto">
          <a:xfrm>
            <a:off x="3019425" y="1557338"/>
            <a:ext cx="257175" cy="263525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月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0878" name="Oval 62"/>
          <p:cNvSpPr>
            <a:spLocks noChangeArrowheads="1"/>
          </p:cNvSpPr>
          <p:nvPr/>
        </p:nvSpPr>
        <p:spPr bwMode="auto">
          <a:xfrm>
            <a:off x="3016250" y="2178050"/>
            <a:ext cx="257175" cy="261938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火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0879" name="Oval 63"/>
          <p:cNvSpPr>
            <a:spLocks noChangeArrowheads="1"/>
          </p:cNvSpPr>
          <p:nvPr/>
        </p:nvSpPr>
        <p:spPr bwMode="auto">
          <a:xfrm>
            <a:off x="3016250" y="2798763"/>
            <a:ext cx="257175" cy="261937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木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0880" name="Oval 64"/>
          <p:cNvSpPr>
            <a:spLocks noChangeArrowheads="1"/>
          </p:cNvSpPr>
          <p:nvPr/>
        </p:nvSpPr>
        <p:spPr bwMode="auto">
          <a:xfrm>
            <a:off x="3019425" y="3419475"/>
            <a:ext cx="257175" cy="261938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金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0881" name="Oval 65"/>
          <p:cNvSpPr>
            <a:spLocks noChangeArrowheads="1"/>
          </p:cNvSpPr>
          <p:nvPr/>
        </p:nvSpPr>
        <p:spPr bwMode="auto">
          <a:xfrm>
            <a:off x="3019425" y="4040188"/>
            <a:ext cx="257175" cy="261937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月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2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0882" name="Oval 66"/>
          <p:cNvSpPr>
            <a:spLocks noChangeArrowheads="1"/>
          </p:cNvSpPr>
          <p:nvPr/>
        </p:nvSpPr>
        <p:spPr bwMode="auto">
          <a:xfrm>
            <a:off x="3019425" y="4659313"/>
            <a:ext cx="257175" cy="263525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火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2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0883" name="Oval 67"/>
          <p:cNvSpPr>
            <a:spLocks noChangeArrowheads="1"/>
          </p:cNvSpPr>
          <p:nvPr/>
        </p:nvSpPr>
        <p:spPr bwMode="auto">
          <a:xfrm>
            <a:off x="3019425" y="5280025"/>
            <a:ext cx="257175" cy="263525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木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2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0884" name="Oval 68"/>
          <p:cNvSpPr>
            <a:spLocks noChangeArrowheads="1"/>
          </p:cNvSpPr>
          <p:nvPr/>
        </p:nvSpPr>
        <p:spPr bwMode="auto">
          <a:xfrm>
            <a:off x="3019425" y="5902325"/>
            <a:ext cx="257175" cy="263525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金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2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0885" name="Oval 69"/>
          <p:cNvSpPr>
            <a:spLocks noChangeArrowheads="1"/>
          </p:cNvSpPr>
          <p:nvPr/>
        </p:nvSpPr>
        <p:spPr bwMode="auto">
          <a:xfrm>
            <a:off x="6300788" y="2636838"/>
            <a:ext cx="387350" cy="2984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0886" name="Oval 70"/>
          <p:cNvSpPr>
            <a:spLocks noChangeArrowheads="1"/>
          </p:cNvSpPr>
          <p:nvPr/>
        </p:nvSpPr>
        <p:spPr bwMode="auto">
          <a:xfrm>
            <a:off x="762000" y="3598863"/>
            <a:ext cx="334963" cy="33496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90887" name="Oval 71"/>
          <p:cNvSpPr>
            <a:spLocks noChangeArrowheads="1"/>
          </p:cNvSpPr>
          <p:nvPr/>
        </p:nvSpPr>
        <p:spPr bwMode="auto">
          <a:xfrm>
            <a:off x="7716838" y="3687763"/>
            <a:ext cx="254000" cy="263525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90888" name="AutoShape 72"/>
          <p:cNvCxnSpPr>
            <a:cxnSpLocks noChangeShapeType="1"/>
            <a:stCxn id="290887" idx="2"/>
            <a:endCxn id="290885" idx="6"/>
          </p:cNvCxnSpPr>
          <p:nvPr/>
        </p:nvCxnSpPr>
        <p:spPr bwMode="auto">
          <a:xfrm flipH="1" flipV="1">
            <a:off x="6688138" y="2786063"/>
            <a:ext cx="1028700" cy="1033462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0889" name="AutoShape 73"/>
          <p:cNvCxnSpPr>
            <a:cxnSpLocks noChangeShapeType="1"/>
            <a:stCxn id="290887" idx="2"/>
            <a:endCxn id="290900" idx="6"/>
          </p:cNvCxnSpPr>
          <p:nvPr/>
        </p:nvCxnSpPr>
        <p:spPr bwMode="auto">
          <a:xfrm flipH="1" flipV="1">
            <a:off x="6602413" y="3633788"/>
            <a:ext cx="1114425" cy="18573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0890" name="AutoShape 74"/>
          <p:cNvCxnSpPr>
            <a:cxnSpLocks noChangeShapeType="1"/>
            <a:stCxn id="290887" idx="2"/>
            <a:endCxn id="290904" idx="6"/>
          </p:cNvCxnSpPr>
          <p:nvPr/>
        </p:nvCxnSpPr>
        <p:spPr bwMode="auto">
          <a:xfrm flipH="1">
            <a:off x="6602413" y="3819525"/>
            <a:ext cx="1114425" cy="67786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0891" name="AutoShape 75"/>
          <p:cNvCxnSpPr>
            <a:cxnSpLocks noChangeShapeType="1"/>
            <a:endCxn id="290886" idx="2"/>
          </p:cNvCxnSpPr>
          <p:nvPr/>
        </p:nvCxnSpPr>
        <p:spPr bwMode="auto">
          <a:xfrm rot="16200000" flipH="1">
            <a:off x="90488" y="3095625"/>
            <a:ext cx="831850" cy="511175"/>
          </a:xfrm>
          <a:prstGeom prst="bentConnector2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0892" name="AutoShape 76"/>
          <p:cNvCxnSpPr>
            <a:cxnSpLocks noChangeShapeType="1"/>
            <a:stCxn id="290887" idx="6"/>
          </p:cNvCxnSpPr>
          <p:nvPr/>
        </p:nvCxnSpPr>
        <p:spPr bwMode="auto">
          <a:xfrm flipV="1">
            <a:off x="7970838" y="3073400"/>
            <a:ext cx="514350" cy="746125"/>
          </a:xfrm>
          <a:prstGeom prst="bentConnector2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0893" name="AutoShape 77"/>
          <p:cNvCxnSpPr>
            <a:cxnSpLocks noChangeShapeType="1"/>
            <a:stCxn id="290936" idx="6"/>
            <a:endCxn id="290877" idx="2"/>
          </p:cNvCxnSpPr>
          <p:nvPr/>
        </p:nvCxnSpPr>
        <p:spPr bwMode="auto">
          <a:xfrm flipV="1">
            <a:off x="2057400" y="1689100"/>
            <a:ext cx="962025" cy="10096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894" name="AutoShape 78"/>
          <p:cNvCxnSpPr>
            <a:cxnSpLocks noChangeShapeType="1"/>
            <a:stCxn id="290937" idx="6"/>
            <a:endCxn id="290878" idx="2"/>
          </p:cNvCxnSpPr>
          <p:nvPr/>
        </p:nvCxnSpPr>
        <p:spPr bwMode="auto">
          <a:xfrm flipV="1">
            <a:off x="2057400" y="2309813"/>
            <a:ext cx="958850" cy="10922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895" name="AutoShape 79"/>
          <p:cNvCxnSpPr>
            <a:cxnSpLocks noChangeShapeType="1"/>
            <a:stCxn id="290938" idx="6"/>
            <a:endCxn id="290879" idx="2"/>
          </p:cNvCxnSpPr>
          <p:nvPr/>
        </p:nvCxnSpPr>
        <p:spPr bwMode="auto">
          <a:xfrm flipV="1">
            <a:off x="2057400" y="2930525"/>
            <a:ext cx="958850" cy="11684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896" name="AutoShape 80"/>
          <p:cNvCxnSpPr>
            <a:cxnSpLocks noChangeShapeType="1"/>
            <a:stCxn id="290939" idx="6"/>
            <a:endCxn id="290880" idx="2"/>
          </p:cNvCxnSpPr>
          <p:nvPr/>
        </p:nvCxnSpPr>
        <p:spPr bwMode="auto">
          <a:xfrm flipV="1">
            <a:off x="2057400" y="3551238"/>
            <a:ext cx="962025" cy="12493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897" name="AutoShape 81"/>
          <p:cNvCxnSpPr>
            <a:cxnSpLocks noChangeShapeType="1"/>
            <a:stCxn id="290877" idx="6"/>
            <a:endCxn id="290885" idx="2"/>
          </p:cNvCxnSpPr>
          <p:nvPr/>
        </p:nvCxnSpPr>
        <p:spPr bwMode="auto">
          <a:xfrm>
            <a:off x="3276600" y="1689100"/>
            <a:ext cx="3024188" cy="1096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898" name="AutoShape 82"/>
          <p:cNvCxnSpPr>
            <a:cxnSpLocks noChangeShapeType="1"/>
            <a:stCxn id="290879" idx="6"/>
            <a:endCxn id="290885" idx="2"/>
          </p:cNvCxnSpPr>
          <p:nvPr/>
        </p:nvCxnSpPr>
        <p:spPr bwMode="auto">
          <a:xfrm flipV="1">
            <a:off x="3273425" y="2786063"/>
            <a:ext cx="3027363" cy="144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899" name="AutoShape 83"/>
          <p:cNvCxnSpPr>
            <a:cxnSpLocks noChangeShapeType="1"/>
            <a:stCxn id="290878" idx="6"/>
            <a:endCxn id="290885" idx="2"/>
          </p:cNvCxnSpPr>
          <p:nvPr/>
        </p:nvCxnSpPr>
        <p:spPr bwMode="auto">
          <a:xfrm>
            <a:off x="3273425" y="2309813"/>
            <a:ext cx="3027363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0900" name="Oval 84"/>
          <p:cNvSpPr>
            <a:spLocks noChangeArrowheads="1"/>
          </p:cNvSpPr>
          <p:nvPr/>
        </p:nvSpPr>
        <p:spPr bwMode="auto">
          <a:xfrm>
            <a:off x="6346825" y="3500438"/>
            <a:ext cx="255588" cy="26511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cxnSp>
        <p:nvCxnSpPr>
          <p:cNvPr id="290901" name="AutoShape 85"/>
          <p:cNvCxnSpPr>
            <a:cxnSpLocks noChangeShapeType="1"/>
            <a:stCxn id="290877" idx="6"/>
            <a:endCxn id="290900" idx="2"/>
          </p:cNvCxnSpPr>
          <p:nvPr/>
        </p:nvCxnSpPr>
        <p:spPr bwMode="auto">
          <a:xfrm>
            <a:off x="3276600" y="1689100"/>
            <a:ext cx="3070225" cy="19446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02" name="AutoShape 86"/>
          <p:cNvCxnSpPr>
            <a:cxnSpLocks noChangeShapeType="1"/>
            <a:stCxn id="290878" idx="6"/>
            <a:endCxn id="290900" idx="2"/>
          </p:cNvCxnSpPr>
          <p:nvPr/>
        </p:nvCxnSpPr>
        <p:spPr bwMode="auto">
          <a:xfrm>
            <a:off x="3273425" y="2309813"/>
            <a:ext cx="3073400" cy="1323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03" name="AutoShape 87"/>
          <p:cNvCxnSpPr>
            <a:cxnSpLocks noChangeShapeType="1"/>
            <a:stCxn id="290879" idx="6"/>
            <a:endCxn id="290900" idx="2"/>
          </p:cNvCxnSpPr>
          <p:nvPr/>
        </p:nvCxnSpPr>
        <p:spPr bwMode="auto">
          <a:xfrm>
            <a:off x="3273425" y="2930525"/>
            <a:ext cx="3073400" cy="703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0904" name="Oval 88"/>
          <p:cNvSpPr>
            <a:spLocks noChangeArrowheads="1"/>
          </p:cNvSpPr>
          <p:nvPr/>
        </p:nvSpPr>
        <p:spPr bwMode="auto">
          <a:xfrm>
            <a:off x="6346825" y="4365625"/>
            <a:ext cx="255588" cy="26352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cxnSp>
        <p:nvCxnSpPr>
          <p:cNvPr id="290905" name="AutoShape 89"/>
          <p:cNvCxnSpPr>
            <a:cxnSpLocks noChangeShapeType="1"/>
            <a:stCxn id="290877" idx="6"/>
            <a:endCxn id="290904" idx="2"/>
          </p:cNvCxnSpPr>
          <p:nvPr/>
        </p:nvCxnSpPr>
        <p:spPr bwMode="auto">
          <a:xfrm>
            <a:off x="3276600" y="1689100"/>
            <a:ext cx="3070225" cy="2808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06" name="AutoShape 90"/>
          <p:cNvCxnSpPr>
            <a:cxnSpLocks noChangeShapeType="1"/>
            <a:stCxn id="290879" idx="6"/>
            <a:endCxn id="290904" idx="2"/>
          </p:cNvCxnSpPr>
          <p:nvPr/>
        </p:nvCxnSpPr>
        <p:spPr bwMode="auto">
          <a:xfrm>
            <a:off x="3273425" y="2930525"/>
            <a:ext cx="3073400" cy="15668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07" name="AutoShape 91"/>
          <p:cNvCxnSpPr>
            <a:cxnSpLocks noChangeShapeType="1"/>
            <a:stCxn id="290878" idx="6"/>
            <a:endCxn id="290904" idx="2"/>
          </p:cNvCxnSpPr>
          <p:nvPr/>
        </p:nvCxnSpPr>
        <p:spPr bwMode="auto">
          <a:xfrm>
            <a:off x="3273425" y="2309813"/>
            <a:ext cx="3073400" cy="2187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08" name="AutoShape 92"/>
          <p:cNvCxnSpPr>
            <a:cxnSpLocks noChangeShapeType="1"/>
            <a:stCxn id="290936" idx="6"/>
            <a:endCxn id="290881" idx="2"/>
          </p:cNvCxnSpPr>
          <p:nvPr/>
        </p:nvCxnSpPr>
        <p:spPr bwMode="auto">
          <a:xfrm>
            <a:off x="2057400" y="2698750"/>
            <a:ext cx="962025" cy="14732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09" name="AutoShape 93"/>
          <p:cNvCxnSpPr>
            <a:cxnSpLocks noChangeShapeType="1"/>
            <a:stCxn id="290937" idx="7"/>
            <a:endCxn id="290882" idx="2"/>
          </p:cNvCxnSpPr>
          <p:nvPr/>
        </p:nvCxnSpPr>
        <p:spPr bwMode="auto">
          <a:xfrm>
            <a:off x="2011363" y="3276600"/>
            <a:ext cx="1008062" cy="15144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10" name="AutoShape 94"/>
          <p:cNvCxnSpPr>
            <a:cxnSpLocks noChangeShapeType="1"/>
            <a:stCxn id="290938" idx="6"/>
            <a:endCxn id="290883" idx="2"/>
          </p:cNvCxnSpPr>
          <p:nvPr/>
        </p:nvCxnSpPr>
        <p:spPr bwMode="auto">
          <a:xfrm>
            <a:off x="2057400" y="4098925"/>
            <a:ext cx="962025" cy="131286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11" name="AutoShape 95"/>
          <p:cNvCxnSpPr>
            <a:cxnSpLocks noChangeShapeType="1"/>
            <a:stCxn id="290939" idx="6"/>
            <a:endCxn id="290884" idx="2"/>
          </p:cNvCxnSpPr>
          <p:nvPr/>
        </p:nvCxnSpPr>
        <p:spPr bwMode="auto">
          <a:xfrm>
            <a:off x="2057400" y="4800600"/>
            <a:ext cx="962025" cy="123348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12" name="AutoShape 96"/>
          <p:cNvCxnSpPr>
            <a:cxnSpLocks noChangeShapeType="1"/>
            <a:stCxn id="290880" idx="6"/>
            <a:endCxn id="290885" idx="2"/>
          </p:cNvCxnSpPr>
          <p:nvPr/>
        </p:nvCxnSpPr>
        <p:spPr bwMode="auto">
          <a:xfrm flipV="1">
            <a:off x="3276600" y="2786063"/>
            <a:ext cx="3024188" cy="765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13" name="AutoShape 97"/>
          <p:cNvCxnSpPr>
            <a:cxnSpLocks noChangeShapeType="1"/>
            <a:stCxn id="290881" idx="6"/>
            <a:endCxn id="290885" idx="2"/>
          </p:cNvCxnSpPr>
          <p:nvPr/>
        </p:nvCxnSpPr>
        <p:spPr bwMode="auto">
          <a:xfrm flipV="1">
            <a:off x="3276600" y="2786063"/>
            <a:ext cx="3024188" cy="13858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14" name="AutoShape 98"/>
          <p:cNvCxnSpPr>
            <a:cxnSpLocks noChangeShapeType="1"/>
            <a:stCxn id="290882" idx="6"/>
            <a:endCxn id="290885" idx="2"/>
          </p:cNvCxnSpPr>
          <p:nvPr/>
        </p:nvCxnSpPr>
        <p:spPr bwMode="auto">
          <a:xfrm flipV="1">
            <a:off x="3276600" y="2786063"/>
            <a:ext cx="3024188" cy="20050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15" name="AutoShape 99"/>
          <p:cNvCxnSpPr>
            <a:cxnSpLocks noChangeShapeType="1"/>
            <a:stCxn id="290883" idx="6"/>
            <a:endCxn id="290885" idx="2"/>
          </p:cNvCxnSpPr>
          <p:nvPr/>
        </p:nvCxnSpPr>
        <p:spPr bwMode="auto">
          <a:xfrm flipV="1">
            <a:off x="3276600" y="2786063"/>
            <a:ext cx="3024188" cy="2625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16" name="AutoShape 100"/>
          <p:cNvCxnSpPr>
            <a:cxnSpLocks noChangeShapeType="1"/>
            <a:stCxn id="290884" idx="6"/>
            <a:endCxn id="290885" idx="2"/>
          </p:cNvCxnSpPr>
          <p:nvPr/>
        </p:nvCxnSpPr>
        <p:spPr bwMode="auto">
          <a:xfrm flipV="1">
            <a:off x="3276600" y="2786063"/>
            <a:ext cx="3024188" cy="3248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17" name="AutoShape 101"/>
          <p:cNvCxnSpPr>
            <a:cxnSpLocks noChangeShapeType="1"/>
            <a:stCxn id="290880" idx="6"/>
            <a:endCxn id="290900" idx="2"/>
          </p:cNvCxnSpPr>
          <p:nvPr/>
        </p:nvCxnSpPr>
        <p:spPr bwMode="auto">
          <a:xfrm>
            <a:off x="3276600" y="3551238"/>
            <a:ext cx="3070225" cy="82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18" name="AutoShape 102"/>
          <p:cNvCxnSpPr>
            <a:cxnSpLocks noChangeShapeType="1"/>
            <a:stCxn id="290881" idx="6"/>
            <a:endCxn id="290900" idx="2"/>
          </p:cNvCxnSpPr>
          <p:nvPr/>
        </p:nvCxnSpPr>
        <p:spPr bwMode="auto">
          <a:xfrm flipV="1">
            <a:off x="3276600" y="3633788"/>
            <a:ext cx="3070225" cy="5381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19" name="AutoShape 103"/>
          <p:cNvCxnSpPr>
            <a:cxnSpLocks noChangeShapeType="1"/>
            <a:stCxn id="290882" idx="6"/>
            <a:endCxn id="290900" idx="2"/>
          </p:cNvCxnSpPr>
          <p:nvPr/>
        </p:nvCxnSpPr>
        <p:spPr bwMode="auto">
          <a:xfrm flipV="1">
            <a:off x="3276600" y="3633788"/>
            <a:ext cx="3070225" cy="11572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20" name="AutoShape 104"/>
          <p:cNvCxnSpPr>
            <a:cxnSpLocks noChangeShapeType="1"/>
            <a:stCxn id="290883" idx="6"/>
            <a:endCxn id="290900" idx="2"/>
          </p:cNvCxnSpPr>
          <p:nvPr/>
        </p:nvCxnSpPr>
        <p:spPr bwMode="auto">
          <a:xfrm flipV="1">
            <a:off x="3276600" y="3633788"/>
            <a:ext cx="3070225" cy="1778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21" name="AutoShape 105"/>
          <p:cNvCxnSpPr>
            <a:cxnSpLocks noChangeShapeType="1"/>
            <a:stCxn id="290884" idx="6"/>
            <a:endCxn id="290900" idx="2"/>
          </p:cNvCxnSpPr>
          <p:nvPr/>
        </p:nvCxnSpPr>
        <p:spPr bwMode="auto">
          <a:xfrm flipV="1">
            <a:off x="3276600" y="3633788"/>
            <a:ext cx="3070225" cy="2400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22" name="AutoShape 106"/>
          <p:cNvCxnSpPr>
            <a:cxnSpLocks noChangeShapeType="1"/>
            <a:stCxn id="290880" idx="6"/>
            <a:endCxn id="290904" idx="2"/>
          </p:cNvCxnSpPr>
          <p:nvPr/>
        </p:nvCxnSpPr>
        <p:spPr bwMode="auto">
          <a:xfrm>
            <a:off x="3276600" y="3551238"/>
            <a:ext cx="3070225" cy="946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23" name="AutoShape 107"/>
          <p:cNvCxnSpPr>
            <a:cxnSpLocks noChangeShapeType="1"/>
            <a:stCxn id="290881" idx="6"/>
            <a:endCxn id="290904" idx="2"/>
          </p:cNvCxnSpPr>
          <p:nvPr/>
        </p:nvCxnSpPr>
        <p:spPr bwMode="auto">
          <a:xfrm>
            <a:off x="3276600" y="4171950"/>
            <a:ext cx="3070225" cy="325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24" name="AutoShape 108"/>
          <p:cNvCxnSpPr>
            <a:cxnSpLocks noChangeShapeType="1"/>
            <a:stCxn id="290882" idx="6"/>
            <a:endCxn id="290904" idx="2"/>
          </p:cNvCxnSpPr>
          <p:nvPr/>
        </p:nvCxnSpPr>
        <p:spPr bwMode="auto">
          <a:xfrm flipV="1">
            <a:off x="3276600" y="4497388"/>
            <a:ext cx="3070225" cy="2936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25" name="AutoShape 109"/>
          <p:cNvCxnSpPr>
            <a:cxnSpLocks noChangeShapeType="1"/>
            <a:stCxn id="290883" idx="6"/>
            <a:endCxn id="290904" idx="2"/>
          </p:cNvCxnSpPr>
          <p:nvPr/>
        </p:nvCxnSpPr>
        <p:spPr bwMode="auto">
          <a:xfrm flipV="1">
            <a:off x="3276600" y="4497388"/>
            <a:ext cx="3070225" cy="9144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26" name="AutoShape 110"/>
          <p:cNvCxnSpPr>
            <a:cxnSpLocks noChangeShapeType="1"/>
            <a:stCxn id="290884" idx="6"/>
            <a:endCxn id="290904" idx="2"/>
          </p:cNvCxnSpPr>
          <p:nvPr/>
        </p:nvCxnSpPr>
        <p:spPr bwMode="auto">
          <a:xfrm flipV="1">
            <a:off x="3276600" y="4497388"/>
            <a:ext cx="3070225" cy="1536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0936" name="Oval 120"/>
          <p:cNvSpPr>
            <a:spLocks noChangeArrowheads="1"/>
          </p:cNvSpPr>
          <p:nvPr/>
        </p:nvSpPr>
        <p:spPr bwMode="auto">
          <a:xfrm>
            <a:off x="1738313" y="2522538"/>
            <a:ext cx="319087" cy="35083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月</a:t>
            </a:r>
          </a:p>
        </p:txBody>
      </p:sp>
      <p:sp>
        <p:nvSpPr>
          <p:cNvPr id="290937" name="Oval 121"/>
          <p:cNvSpPr>
            <a:spLocks noChangeArrowheads="1"/>
          </p:cNvSpPr>
          <p:nvPr/>
        </p:nvSpPr>
        <p:spPr bwMode="auto">
          <a:xfrm>
            <a:off x="1738313" y="3225800"/>
            <a:ext cx="319087" cy="35083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火</a:t>
            </a:r>
          </a:p>
        </p:txBody>
      </p:sp>
      <p:sp>
        <p:nvSpPr>
          <p:cNvPr id="290938" name="Oval 122"/>
          <p:cNvSpPr>
            <a:spLocks noChangeArrowheads="1"/>
          </p:cNvSpPr>
          <p:nvPr/>
        </p:nvSpPr>
        <p:spPr bwMode="auto">
          <a:xfrm>
            <a:off x="1738313" y="3922713"/>
            <a:ext cx="319087" cy="3524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木</a:t>
            </a:r>
          </a:p>
        </p:txBody>
      </p:sp>
      <p:sp>
        <p:nvSpPr>
          <p:cNvPr id="290939" name="Oval 123"/>
          <p:cNvSpPr>
            <a:spLocks noChangeArrowheads="1"/>
          </p:cNvSpPr>
          <p:nvPr/>
        </p:nvSpPr>
        <p:spPr bwMode="auto">
          <a:xfrm>
            <a:off x="1741488" y="4624388"/>
            <a:ext cx="315912" cy="3524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金</a:t>
            </a:r>
          </a:p>
        </p:txBody>
      </p:sp>
      <p:cxnSp>
        <p:nvCxnSpPr>
          <p:cNvPr id="290940" name="AutoShape 124"/>
          <p:cNvCxnSpPr>
            <a:cxnSpLocks noChangeShapeType="1"/>
            <a:stCxn id="290886" idx="6"/>
            <a:endCxn id="290936" idx="3"/>
          </p:cNvCxnSpPr>
          <p:nvPr/>
        </p:nvCxnSpPr>
        <p:spPr bwMode="auto">
          <a:xfrm flipV="1">
            <a:off x="1096963" y="2822575"/>
            <a:ext cx="687387" cy="94456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41" name="AutoShape 125"/>
          <p:cNvCxnSpPr>
            <a:cxnSpLocks noChangeShapeType="1"/>
            <a:stCxn id="290886" idx="6"/>
            <a:endCxn id="290937" idx="2"/>
          </p:cNvCxnSpPr>
          <p:nvPr/>
        </p:nvCxnSpPr>
        <p:spPr bwMode="auto">
          <a:xfrm flipV="1">
            <a:off x="1096963" y="3402013"/>
            <a:ext cx="641350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42" name="AutoShape 126"/>
          <p:cNvCxnSpPr>
            <a:cxnSpLocks noChangeShapeType="1"/>
            <a:stCxn id="290886" idx="6"/>
            <a:endCxn id="290938" idx="2"/>
          </p:cNvCxnSpPr>
          <p:nvPr/>
        </p:nvCxnSpPr>
        <p:spPr bwMode="auto">
          <a:xfrm>
            <a:off x="1096963" y="3767138"/>
            <a:ext cx="641350" cy="33178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943" name="AutoShape 127"/>
          <p:cNvCxnSpPr>
            <a:cxnSpLocks noChangeShapeType="1"/>
            <a:stCxn id="290886" idx="6"/>
            <a:endCxn id="290939" idx="2"/>
          </p:cNvCxnSpPr>
          <p:nvPr/>
        </p:nvCxnSpPr>
        <p:spPr bwMode="auto">
          <a:xfrm>
            <a:off x="1096963" y="3767138"/>
            <a:ext cx="644525" cy="10334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0945" name="Text Box 129"/>
          <p:cNvSpPr txBox="1">
            <a:spLocks noChangeArrowheads="1"/>
          </p:cNvSpPr>
          <p:nvPr/>
        </p:nvSpPr>
        <p:spPr bwMode="auto">
          <a:xfrm>
            <a:off x="6948488" y="2852738"/>
            <a:ext cx="32385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90946" name="Text Box 130"/>
          <p:cNvSpPr txBox="1">
            <a:spLocks noChangeArrowheads="1"/>
          </p:cNvSpPr>
          <p:nvPr/>
        </p:nvSpPr>
        <p:spPr bwMode="auto">
          <a:xfrm>
            <a:off x="6732588" y="3644900"/>
            <a:ext cx="3238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>
                <a:solidFill>
                  <a:schemeClr val="hlink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90947" name="Text Box 131"/>
          <p:cNvSpPr txBox="1">
            <a:spLocks noChangeArrowheads="1"/>
          </p:cNvSpPr>
          <p:nvPr/>
        </p:nvSpPr>
        <p:spPr bwMode="auto">
          <a:xfrm>
            <a:off x="6948488" y="4292600"/>
            <a:ext cx="3238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>
                <a:solidFill>
                  <a:schemeClr val="hlink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90948" name="Oval 132"/>
          <p:cNvSpPr>
            <a:spLocks noChangeArrowheads="1"/>
          </p:cNvSpPr>
          <p:nvPr/>
        </p:nvSpPr>
        <p:spPr bwMode="auto">
          <a:xfrm>
            <a:off x="6300788" y="2708275"/>
            <a:ext cx="323850" cy="244475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肺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0949" name="Oval 133"/>
          <p:cNvSpPr>
            <a:spLocks noChangeArrowheads="1"/>
          </p:cNvSpPr>
          <p:nvPr/>
        </p:nvSpPr>
        <p:spPr bwMode="auto">
          <a:xfrm>
            <a:off x="6372225" y="3573463"/>
            <a:ext cx="215900" cy="217487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0950" name="Oval 134"/>
          <p:cNvSpPr>
            <a:spLocks noChangeArrowheads="1"/>
          </p:cNvSpPr>
          <p:nvPr/>
        </p:nvSpPr>
        <p:spPr bwMode="auto">
          <a:xfrm>
            <a:off x="6372225" y="4365625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0951" name="Rectangle 135"/>
          <p:cNvSpPr>
            <a:spLocks noChangeArrowheads="1"/>
          </p:cNvSpPr>
          <p:nvPr/>
        </p:nvSpPr>
        <p:spPr bwMode="auto">
          <a:xfrm>
            <a:off x="6186488" y="3357563"/>
            <a:ext cx="833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肝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10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0952" name="Rectangle 136"/>
          <p:cNvSpPr>
            <a:spLocks noChangeArrowheads="1"/>
          </p:cNvSpPr>
          <p:nvPr/>
        </p:nvSpPr>
        <p:spPr bwMode="auto">
          <a:xfrm>
            <a:off x="6227763" y="4327525"/>
            <a:ext cx="688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前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16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90953" name="Text Box 137"/>
          <p:cNvSpPr txBox="1">
            <a:spLocks noChangeArrowheads="1"/>
          </p:cNvSpPr>
          <p:nvPr/>
        </p:nvSpPr>
        <p:spPr bwMode="auto">
          <a:xfrm>
            <a:off x="250825" y="3284538"/>
            <a:ext cx="32385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>
                <a:solidFill>
                  <a:schemeClr val="hlink"/>
                </a:solidFill>
                <a:latin typeface="Times New Roman" pitchFamily="18" charset="0"/>
              </a:rPr>
              <a:t>16</a:t>
            </a:r>
          </a:p>
        </p:txBody>
      </p:sp>
      <p:sp>
        <p:nvSpPr>
          <p:cNvPr id="290955" name="Text Box 139"/>
          <p:cNvSpPr txBox="1">
            <a:spLocks noChangeArrowheads="1"/>
          </p:cNvSpPr>
          <p:nvPr/>
        </p:nvSpPr>
        <p:spPr bwMode="auto">
          <a:xfrm>
            <a:off x="4932363" y="1412875"/>
            <a:ext cx="37084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>
                <a:latin typeface="Times New Roman" pitchFamily="18" charset="0"/>
              </a:rPr>
              <a:t>1</a:t>
            </a:r>
            <a:r>
              <a:rPr lang="ja-JP" altLang="en-US">
                <a:latin typeface="Times New Roman" pitchFamily="18" charset="0"/>
              </a:rPr>
              <a:t>人割り当てたときのコストはあらかじめ算出しておく</a:t>
            </a:r>
          </a:p>
        </p:txBody>
      </p:sp>
      <p:sp>
        <p:nvSpPr>
          <p:cNvPr id="290956" name="Freeform 140"/>
          <p:cNvSpPr>
            <a:spLocks/>
          </p:cNvSpPr>
          <p:nvPr/>
        </p:nvSpPr>
        <p:spPr bwMode="auto">
          <a:xfrm>
            <a:off x="4572000" y="1700213"/>
            <a:ext cx="360363" cy="433387"/>
          </a:xfrm>
          <a:custGeom>
            <a:avLst/>
            <a:gdLst>
              <a:gd name="T0" fmla="*/ 499 w 499"/>
              <a:gd name="T1" fmla="*/ 0 h 409"/>
              <a:gd name="T2" fmla="*/ 272 w 499"/>
              <a:gd name="T3" fmla="*/ 46 h 409"/>
              <a:gd name="T4" fmla="*/ 91 w 499"/>
              <a:gd name="T5" fmla="*/ 182 h 409"/>
              <a:gd name="T6" fmla="*/ 0 w 499"/>
              <a:gd name="T7" fmla="*/ 409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9" h="409">
                <a:moveTo>
                  <a:pt x="499" y="0"/>
                </a:moveTo>
                <a:cubicBezTo>
                  <a:pt x="419" y="8"/>
                  <a:pt x="340" y="16"/>
                  <a:pt x="272" y="46"/>
                </a:cubicBezTo>
                <a:cubicBezTo>
                  <a:pt x="204" y="76"/>
                  <a:pt x="136" y="122"/>
                  <a:pt x="91" y="182"/>
                </a:cubicBezTo>
                <a:cubicBezTo>
                  <a:pt x="46" y="242"/>
                  <a:pt x="23" y="325"/>
                  <a:pt x="0" y="409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76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0"/>
            <a:ext cx="8383587" cy="620713"/>
          </a:xfrm>
        </p:spPr>
        <p:txBody>
          <a:bodyPr/>
          <a:lstStyle/>
          <a:p>
            <a:pPr algn="ctr" defTabSz="968375"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 kern="1200" dirty="0" smtClean="0">
                <a:latin typeface="Arial" charset="0"/>
                <a:ea typeface="ＭＳ Ｐゴシック" charset="-128"/>
                <a:cs typeface="+mn-cs"/>
              </a:rPr>
              <a:t>4. MILP</a:t>
            </a:r>
            <a:r>
              <a:rPr lang="ja-JP" altLang="en-US" sz="3200" kern="1200" dirty="0" smtClean="0">
                <a:latin typeface="Arial" charset="0"/>
                <a:ea typeface="ＭＳ Ｐゴシック" charset="-128"/>
                <a:cs typeface="+mn-cs"/>
              </a:rPr>
              <a:t>定式化</a:t>
            </a:r>
            <a:endParaRPr lang="ja-JP" altLang="en-US" sz="3200" kern="1200" dirty="0"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211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</p:spPr>
        <p:txBody>
          <a:bodyPr/>
          <a:lstStyle/>
          <a:p>
            <a:r>
              <a:rPr lang="en-US" altLang="ja-JP"/>
              <a:t>認識しやすいスケジュール表の作成</a:t>
            </a:r>
          </a:p>
        </p:txBody>
      </p:sp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107950" y="692150"/>
            <a:ext cx="3168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3200" dirty="0">
                <a:solidFill>
                  <a:schemeClr val="hlink"/>
                </a:solidFill>
                <a:latin typeface="Times New Roman" pitchFamily="18" charset="0"/>
              </a:rPr>
              <a:t>治療の制約条件</a:t>
            </a:r>
          </a:p>
        </p:txBody>
      </p:sp>
      <p:sp>
        <p:nvSpPr>
          <p:cNvPr id="272388" name="Rectangle 4"/>
          <p:cNvSpPr>
            <a:spLocks noChangeArrowheads="1"/>
          </p:cNvSpPr>
          <p:nvPr/>
        </p:nvSpPr>
        <p:spPr bwMode="auto">
          <a:xfrm>
            <a:off x="3276600" y="5734050"/>
            <a:ext cx="56880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algn="l" defTabSz="1279525" eaLnBrk="1" hangingPunct="1">
              <a:lnSpc>
                <a:spcPct val="90000"/>
              </a:lnSpc>
            </a:pPr>
            <a:r>
              <a:rPr kumimoji="1" lang="ja-JP" altLang="en-US" sz="2400">
                <a:solidFill>
                  <a:srgbClr val="0000FF"/>
                </a:solidFill>
              </a:rPr>
              <a:t>固定具作成日とパラメータの選び方の組で，</a:t>
            </a:r>
            <a:r>
              <a:rPr kumimoji="1" lang="en-US" altLang="ja-JP" sz="2400">
                <a:solidFill>
                  <a:srgbClr val="0000FF"/>
                </a:solidFill>
              </a:rPr>
              <a:t>1</a:t>
            </a:r>
            <a:r>
              <a:rPr kumimoji="1" lang="ja-JP" altLang="en-US" sz="2400">
                <a:solidFill>
                  <a:srgbClr val="0000FF"/>
                </a:solidFill>
              </a:rPr>
              <a:t>人分のスケジュールが決定できる．</a:t>
            </a:r>
          </a:p>
        </p:txBody>
      </p:sp>
      <p:sp>
        <p:nvSpPr>
          <p:cNvPr id="272389" name="Rectangle 5"/>
          <p:cNvSpPr>
            <a:spLocks noChangeArrowheads="1"/>
          </p:cNvSpPr>
          <p:nvPr/>
        </p:nvSpPr>
        <p:spPr bwMode="auto">
          <a:xfrm>
            <a:off x="1258888" y="1484313"/>
            <a:ext cx="3168650" cy="1800225"/>
          </a:xfrm>
          <a:prstGeom prst="rect">
            <a:avLst/>
          </a:prstGeom>
          <a:noFill/>
          <a:ln w="381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2390" name="AutoShape 6"/>
          <p:cNvCxnSpPr>
            <a:cxnSpLocks noChangeShapeType="1"/>
            <a:stCxn id="272392" idx="3"/>
            <a:endCxn id="272394" idx="1"/>
          </p:cNvCxnSpPr>
          <p:nvPr/>
        </p:nvCxnSpPr>
        <p:spPr bwMode="auto">
          <a:xfrm>
            <a:off x="6308725" y="1952625"/>
            <a:ext cx="14795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2391" name="AutoShape 7"/>
          <p:cNvCxnSpPr>
            <a:cxnSpLocks noChangeShapeType="1"/>
            <a:stCxn id="272401" idx="3"/>
            <a:endCxn id="272400" idx="1"/>
          </p:cNvCxnSpPr>
          <p:nvPr/>
        </p:nvCxnSpPr>
        <p:spPr bwMode="auto">
          <a:xfrm>
            <a:off x="6324600" y="2673350"/>
            <a:ext cx="14795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2392" name="Text Box 8"/>
          <p:cNvSpPr txBox="1">
            <a:spLocks noChangeArrowheads="1"/>
          </p:cNvSpPr>
          <p:nvPr/>
        </p:nvSpPr>
        <p:spPr bwMode="auto">
          <a:xfrm>
            <a:off x="5924550" y="1627188"/>
            <a:ext cx="374650" cy="649287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休み</a:t>
            </a:r>
          </a:p>
        </p:txBody>
      </p:sp>
      <p:sp>
        <p:nvSpPr>
          <p:cNvPr id="272393" name="Text Box 9"/>
          <p:cNvSpPr txBox="1">
            <a:spLocks noChangeArrowheads="1"/>
          </p:cNvSpPr>
          <p:nvPr/>
        </p:nvSpPr>
        <p:spPr bwMode="auto">
          <a:xfrm>
            <a:off x="7335838" y="1627188"/>
            <a:ext cx="374650" cy="649287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72394" name="Text Box 10"/>
          <p:cNvSpPr txBox="1">
            <a:spLocks noChangeArrowheads="1"/>
          </p:cNvSpPr>
          <p:nvPr/>
        </p:nvSpPr>
        <p:spPr bwMode="auto">
          <a:xfrm>
            <a:off x="7797800" y="1627188"/>
            <a:ext cx="374650" cy="649287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72395" name="Text Box 11"/>
          <p:cNvSpPr txBox="1">
            <a:spLocks noChangeArrowheads="1"/>
          </p:cNvSpPr>
          <p:nvPr/>
        </p:nvSpPr>
        <p:spPr bwMode="auto">
          <a:xfrm>
            <a:off x="6394450" y="1627188"/>
            <a:ext cx="374650" cy="649287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72396" name="Text Box 12"/>
          <p:cNvSpPr txBox="1">
            <a:spLocks noChangeArrowheads="1"/>
          </p:cNvSpPr>
          <p:nvPr/>
        </p:nvSpPr>
        <p:spPr bwMode="auto">
          <a:xfrm>
            <a:off x="6864350" y="1627188"/>
            <a:ext cx="374650" cy="649287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72397" name="Rectangle 13"/>
          <p:cNvSpPr>
            <a:spLocks noChangeArrowheads="1"/>
          </p:cNvSpPr>
          <p:nvPr/>
        </p:nvSpPr>
        <p:spPr bwMode="auto">
          <a:xfrm>
            <a:off x="5868988" y="1123950"/>
            <a:ext cx="2352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defTabSz="968375"/>
            <a:r>
              <a:rPr lang="ja-JP" altLang="en-US" sz="2800"/>
              <a:t>月 火 水 木 金</a:t>
            </a:r>
          </a:p>
        </p:txBody>
      </p:sp>
      <p:sp>
        <p:nvSpPr>
          <p:cNvPr id="272398" name="Text Box 14"/>
          <p:cNvSpPr txBox="1">
            <a:spLocks noChangeArrowheads="1"/>
          </p:cNvSpPr>
          <p:nvPr/>
        </p:nvSpPr>
        <p:spPr bwMode="auto">
          <a:xfrm>
            <a:off x="6408738" y="2347913"/>
            <a:ext cx="374650" cy="649287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休み</a:t>
            </a:r>
          </a:p>
        </p:txBody>
      </p:sp>
      <p:sp>
        <p:nvSpPr>
          <p:cNvPr id="272399" name="Text Box 15"/>
          <p:cNvSpPr txBox="1">
            <a:spLocks noChangeArrowheads="1"/>
          </p:cNvSpPr>
          <p:nvPr/>
        </p:nvSpPr>
        <p:spPr bwMode="auto">
          <a:xfrm>
            <a:off x="7345363" y="2347913"/>
            <a:ext cx="374650" cy="649287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72400" name="Text Box 16"/>
          <p:cNvSpPr txBox="1">
            <a:spLocks noChangeArrowheads="1"/>
          </p:cNvSpPr>
          <p:nvPr/>
        </p:nvSpPr>
        <p:spPr bwMode="auto">
          <a:xfrm>
            <a:off x="7813675" y="2347913"/>
            <a:ext cx="374650" cy="649287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72401" name="Text Box 17"/>
          <p:cNvSpPr txBox="1">
            <a:spLocks noChangeArrowheads="1"/>
          </p:cNvSpPr>
          <p:nvPr/>
        </p:nvSpPr>
        <p:spPr bwMode="auto">
          <a:xfrm>
            <a:off x="5940425" y="2347913"/>
            <a:ext cx="374650" cy="649287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72402" name="Text Box 18"/>
          <p:cNvSpPr txBox="1">
            <a:spLocks noChangeArrowheads="1"/>
          </p:cNvSpPr>
          <p:nvPr/>
        </p:nvSpPr>
        <p:spPr bwMode="auto">
          <a:xfrm>
            <a:off x="6877050" y="2347913"/>
            <a:ext cx="374650" cy="649287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cxnSp>
        <p:nvCxnSpPr>
          <p:cNvPr id="272403" name="AutoShape 19"/>
          <p:cNvCxnSpPr>
            <a:cxnSpLocks noChangeShapeType="1"/>
            <a:stCxn id="272405" idx="3"/>
            <a:endCxn id="272406" idx="1"/>
          </p:cNvCxnSpPr>
          <p:nvPr/>
        </p:nvCxnSpPr>
        <p:spPr bwMode="auto">
          <a:xfrm flipV="1">
            <a:off x="6324600" y="3392488"/>
            <a:ext cx="1463675" cy="1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2404" name="Text Box 20"/>
          <p:cNvSpPr txBox="1">
            <a:spLocks noChangeArrowheads="1"/>
          </p:cNvSpPr>
          <p:nvPr/>
        </p:nvSpPr>
        <p:spPr bwMode="auto">
          <a:xfrm>
            <a:off x="7332663" y="3068638"/>
            <a:ext cx="374650" cy="649287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休み</a:t>
            </a:r>
          </a:p>
        </p:txBody>
      </p:sp>
      <p:sp>
        <p:nvSpPr>
          <p:cNvPr id="272405" name="Text Box 21"/>
          <p:cNvSpPr txBox="1">
            <a:spLocks noChangeArrowheads="1"/>
          </p:cNvSpPr>
          <p:nvPr/>
        </p:nvSpPr>
        <p:spPr bwMode="auto">
          <a:xfrm>
            <a:off x="5940425" y="3068638"/>
            <a:ext cx="374650" cy="649287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72406" name="Text Box 22"/>
          <p:cNvSpPr txBox="1">
            <a:spLocks noChangeArrowheads="1"/>
          </p:cNvSpPr>
          <p:nvPr/>
        </p:nvSpPr>
        <p:spPr bwMode="auto">
          <a:xfrm>
            <a:off x="7797800" y="3067050"/>
            <a:ext cx="374650" cy="649288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72407" name="Text Box 23"/>
          <p:cNvSpPr txBox="1">
            <a:spLocks noChangeArrowheads="1"/>
          </p:cNvSpPr>
          <p:nvPr/>
        </p:nvSpPr>
        <p:spPr bwMode="auto">
          <a:xfrm>
            <a:off x="6403975" y="3067050"/>
            <a:ext cx="374650" cy="649288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72408" name="Text Box 24"/>
          <p:cNvSpPr txBox="1">
            <a:spLocks noChangeArrowheads="1"/>
          </p:cNvSpPr>
          <p:nvPr/>
        </p:nvSpPr>
        <p:spPr bwMode="auto">
          <a:xfrm>
            <a:off x="6869113" y="3067050"/>
            <a:ext cx="374650" cy="649288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cxnSp>
        <p:nvCxnSpPr>
          <p:cNvPr id="272409" name="AutoShape 25"/>
          <p:cNvCxnSpPr>
            <a:cxnSpLocks noChangeShapeType="1"/>
            <a:stCxn id="272412" idx="3"/>
            <a:endCxn id="272410" idx="1"/>
          </p:cNvCxnSpPr>
          <p:nvPr/>
        </p:nvCxnSpPr>
        <p:spPr bwMode="auto">
          <a:xfrm>
            <a:off x="6324600" y="4114800"/>
            <a:ext cx="14795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2410" name="Text Box 26"/>
          <p:cNvSpPr txBox="1">
            <a:spLocks noChangeArrowheads="1"/>
          </p:cNvSpPr>
          <p:nvPr/>
        </p:nvSpPr>
        <p:spPr bwMode="auto">
          <a:xfrm>
            <a:off x="7813675" y="3789363"/>
            <a:ext cx="374650" cy="649287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休み</a:t>
            </a:r>
          </a:p>
        </p:txBody>
      </p:sp>
      <p:sp>
        <p:nvSpPr>
          <p:cNvPr id="272411" name="Text Box 27"/>
          <p:cNvSpPr txBox="1">
            <a:spLocks noChangeArrowheads="1"/>
          </p:cNvSpPr>
          <p:nvPr/>
        </p:nvSpPr>
        <p:spPr bwMode="auto">
          <a:xfrm>
            <a:off x="7345363" y="3787775"/>
            <a:ext cx="374650" cy="649288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72412" name="Text Box 28"/>
          <p:cNvSpPr txBox="1">
            <a:spLocks noChangeArrowheads="1"/>
          </p:cNvSpPr>
          <p:nvPr/>
        </p:nvSpPr>
        <p:spPr bwMode="auto">
          <a:xfrm>
            <a:off x="5940425" y="3789363"/>
            <a:ext cx="374650" cy="649287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72413" name="Text Box 29"/>
          <p:cNvSpPr txBox="1">
            <a:spLocks noChangeArrowheads="1"/>
          </p:cNvSpPr>
          <p:nvPr/>
        </p:nvSpPr>
        <p:spPr bwMode="auto">
          <a:xfrm>
            <a:off x="6408738" y="3787775"/>
            <a:ext cx="374650" cy="649288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72414" name="Text Box 30"/>
          <p:cNvSpPr txBox="1">
            <a:spLocks noChangeArrowheads="1"/>
          </p:cNvSpPr>
          <p:nvPr/>
        </p:nvSpPr>
        <p:spPr bwMode="auto">
          <a:xfrm>
            <a:off x="6877050" y="3787775"/>
            <a:ext cx="374650" cy="649288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72415" name="Rectangle 31"/>
          <p:cNvSpPr>
            <a:spLocks noChangeArrowheads="1"/>
          </p:cNvSpPr>
          <p:nvPr/>
        </p:nvSpPr>
        <p:spPr bwMode="auto">
          <a:xfrm>
            <a:off x="6099175" y="692150"/>
            <a:ext cx="1955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defTabSz="968375"/>
            <a:r>
              <a:rPr lang="ja-JP" altLang="en-US"/>
              <a:t>パターンの例</a:t>
            </a:r>
          </a:p>
        </p:txBody>
      </p:sp>
      <p:sp>
        <p:nvSpPr>
          <p:cNvPr id="272416" name="Oval 32"/>
          <p:cNvSpPr>
            <a:spLocks noChangeArrowheads="1"/>
          </p:cNvSpPr>
          <p:nvPr/>
        </p:nvSpPr>
        <p:spPr bwMode="auto">
          <a:xfrm>
            <a:off x="5724525" y="4148138"/>
            <a:ext cx="107950" cy="100012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2417" name="Oval 33"/>
          <p:cNvSpPr>
            <a:spLocks noChangeArrowheads="1"/>
          </p:cNvSpPr>
          <p:nvPr/>
        </p:nvSpPr>
        <p:spPr bwMode="auto">
          <a:xfrm>
            <a:off x="5724525" y="1844675"/>
            <a:ext cx="107950" cy="100013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2418" name="Oval 34"/>
          <p:cNvSpPr>
            <a:spLocks noChangeArrowheads="1"/>
          </p:cNvSpPr>
          <p:nvPr/>
        </p:nvSpPr>
        <p:spPr bwMode="auto">
          <a:xfrm>
            <a:off x="5724525" y="3355975"/>
            <a:ext cx="107950" cy="100013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2419" name="Oval 35"/>
          <p:cNvSpPr>
            <a:spLocks noChangeArrowheads="1"/>
          </p:cNvSpPr>
          <p:nvPr/>
        </p:nvSpPr>
        <p:spPr bwMode="auto">
          <a:xfrm>
            <a:off x="5724525" y="2636838"/>
            <a:ext cx="107950" cy="100012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2420" name="Rectangle 36"/>
          <p:cNvSpPr>
            <a:spLocks noChangeArrowheads="1"/>
          </p:cNvSpPr>
          <p:nvPr/>
        </p:nvSpPr>
        <p:spPr bwMode="auto">
          <a:xfrm>
            <a:off x="1763713" y="2144713"/>
            <a:ext cx="107950" cy="100012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2421" name="Rectangle 37"/>
          <p:cNvSpPr>
            <a:spLocks noChangeArrowheads="1"/>
          </p:cNvSpPr>
          <p:nvPr/>
        </p:nvSpPr>
        <p:spPr bwMode="auto">
          <a:xfrm>
            <a:off x="1763713" y="2552700"/>
            <a:ext cx="107950" cy="1000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2422" name="Rectangle 38"/>
          <p:cNvSpPr>
            <a:spLocks noChangeArrowheads="1"/>
          </p:cNvSpPr>
          <p:nvPr/>
        </p:nvSpPr>
        <p:spPr bwMode="auto">
          <a:xfrm>
            <a:off x="1763713" y="2913063"/>
            <a:ext cx="107950" cy="100012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2423" name="Rectangle 39"/>
          <p:cNvSpPr>
            <a:spLocks noChangeArrowheads="1"/>
          </p:cNvSpPr>
          <p:nvPr/>
        </p:nvSpPr>
        <p:spPr bwMode="auto">
          <a:xfrm>
            <a:off x="1979613" y="1976438"/>
            <a:ext cx="187325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defTabSz="968375"/>
            <a:r>
              <a:rPr kumimoji="1" lang="en-US" altLang="ja-JP"/>
              <a:t>5</a:t>
            </a:r>
            <a:r>
              <a:rPr kumimoji="1" lang="ja-JP" altLang="en-US"/>
              <a:t>日空ける</a:t>
            </a:r>
          </a:p>
          <a:p>
            <a:pPr defTabSz="968375"/>
            <a:r>
              <a:rPr kumimoji="1" lang="en-US" altLang="ja-JP"/>
              <a:t>6</a:t>
            </a:r>
            <a:r>
              <a:rPr kumimoji="1" lang="ja-JP" altLang="en-US"/>
              <a:t>日空ける</a:t>
            </a:r>
          </a:p>
          <a:p>
            <a:pPr defTabSz="968375"/>
            <a:r>
              <a:rPr kumimoji="1" lang="en-US" altLang="ja-JP"/>
              <a:t>7</a:t>
            </a:r>
            <a:r>
              <a:rPr kumimoji="1" lang="ja-JP" altLang="en-US"/>
              <a:t>日空ける</a:t>
            </a:r>
          </a:p>
        </p:txBody>
      </p:sp>
      <p:sp>
        <p:nvSpPr>
          <p:cNvPr id="272424" name="Rectangle 40"/>
          <p:cNvSpPr>
            <a:spLocks noChangeArrowheads="1"/>
          </p:cNvSpPr>
          <p:nvPr/>
        </p:nvSpPr>
        <p:spPr bwMode="auto">
          <a:xfrm>
            <a:off x="1258888" y="1544638"/>
            <a:ext cx="3214687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defTabSz="968375"/>
            <a:r>
              <a:rPr lang="ja-JP" altLang="en-US"/>
              <a:t>間に空ける日にちの例</a:t>
            </a:r>
          </a:p>
        </p:txBody>
      </p:sp>
      <p:sp>
        <p:nvSpPr>
          <p:cNvPr id="272425" name="Rectangle 41"/>
          <p:cNvSpPr>
            <a:spLocks noChangeArrowheads="1"/>
          </p:cNvSpPr>
          <p:nvPr/>
        </p:nvSpPr>
        <p:spPr bwMode="auto">
          <a:xfrm>
            <a:off x="5580063" y="763588"/>
            <a:ext cx="2808287" cy="3744912"/>
          </a:xfrm>
          <a:prstGeom prst="rect">
            <a:avLst/>
          </a:prstGeom>
          <a:noFill/>
          <a:ln w="381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grpSp>
        <p:nvGrpSpPr>
          <p:cNvPr id="272426" name="Group 42"/>
          <p:cNvGrpSpPr>
            <a:grpSpLocks/>
          </p:cNvGrpSpPr>
          <p:nvPr/>
        </p:nvGrpSpPr>
        <p:grpSpPr bwMode="auto">
          <a:xfrm>
            <a:off x="466725" y="5086350"/>
            <a:ext cx="431800" cy="430213"/>
            <a:chOff x="1928" y="2976"/>
            <a:chExt cx="272" cy="363"/>
          </a:xfrm>
        </p:grpSpPr>
        <p:sp>
          <p:nvSpPr>
            <p:cNvPr id="272427" name="Oval 43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2428" name="AutoShape 44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272429" name="Text Box 45"/>
          <p:cNvSpPr txBox="1">
            <a:spLocks noChangeArrowheads="1"/>
          </p:cNvSpPr>
          <p:nvPr/>
        </p:nvSpPr>
        <p:spPr bwMode="auto">
          <a:xfrm>
            <a:off x="2019300" y="4078288"/>
            <a:ext cx="431800" cy="2087562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ＣＴ</a:t>
            </a:r>
            <a:r>
              <a:rPr kumimoji="1" lang="ja-JP" altLang="en-US" sz="1800">
                <a:latin typeface="Times New Roman" pitchFamily="18" charset="0"/>
              </a:rPr>
              <a:t>シミュレーション</a:t>
            </a:r>
          </a:p>
        </p:txBody>
      </p:sp>
      <p:sp>
        <p:nvSpPr>
          <p:cNvPr id="272430" name="Text Box 46"/>
          <p:cNvSpPr txBox="1">
            <a:spLocks noChangeArrowheads="1"/>
          </p:cNvSpPr>
          <p:nvPr/>
        </p:nvSpPr>
        <p:spPr bwMode="auto">
          <a:xfrm>
            <a:off x="1258888" y="4438650"/>
            <a:ext cx="352425" cy="1366838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固定具作成</a:t>
            </a:r>
          </a:p>
        </p:txBody>
      </p:sp>
      <p:sp>
        <p:nvSpPr>
          <p:cNvPr id="272431" name="Text Box 47"/>
          <p:cNvSpPr txBox="1">
            <a:spLocks noChangeArrowheads="1"/>
          </p:cNvSpPr>
          <p:nvPr/>
        </p:nvSpPr>
        <p:spPr bwMode="auto">
          <a:xfrm>
            <a:off x="3073400" y="4797425"/>
            <a:ext cx="374650" cy="649288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72432" name="Text Box 48"/>
          <p:cNvSpPr txBox="1">
            <a:spLocks noChangeArrowheads="1"/>
          </p:cNvSpPr>
          <p:nvPr/>
        </p:nvSpPr>
        <p:spPr bwMode="auto">
          <a:xfrm>
            <a:off x="4484688" y="4797425"/>
            <a:ext cx="374650" cy="649288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72433" name="Text Box 49"/>
          <p:cNvSpPr txBox="1">
            <a:spLocks noChangeArrowheads="1"/>
          </p:cNvSpPr>
          <p:nvPr/>
        </p:nvSpPr>
        <p:spPr bwMode="auto">
          <a:xfrm>
            <a:off x="5732463" y="4797425"/>
            <a:ext cx="374650" cy="649288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72434" name="Text Box 50"/>
          <p:cNvSpPr txBox="1">
            <a:spLocks noChangeArrowheads="1"/>
          </p:cNvSpPr>
          <p:nvPr/>
        </p:nvSpPr>
        <p:spPr bwMode="auto">
          <a:xfrm>
            <a:off x="7143750" y="4797425"/>
            <a:ext cx="374650" cy="649288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72435" name="Text Box 51"/>
          <p:cNvSpPr txBox="1">
            <a:spLocks noChangeArrowheads="1"/>
          </p:cNvSpPr>
          <p:nvPr/>
        </p:nvSpPr>
        <p:spPr bwMode="auto">
          <a:xfrm>
            <a:off x="7829550" y="4797425"/>
            <a:ext cx="374650" cy="649288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72436" name="Text Box 52"/>
          <p:cNvSpPr txBox="1">
            <a:spLocks noChangeArrowheads="1"/>
          </p:cNvSpPr>
          <p:nvPr/>
        </p:nvSpPr>
        <p:spPr bwMode="auto">
          <a:xfrm>
            <a:off x="8301038" y="4797425"/>
            <a:ext cx="374650" cy="649288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cxnSp>
        <p:nvCxnSpPr>
          <p:cNvPr id="272437" name="AutoShape 53"/>
          <p:cNvCxnSpPr>
            <a:cxnSpLocks noChangeShapeType="1"/>
            <a:stCxn id="272430" idx="3"/>
            <a:endCxn id="272429" idx="1"/>
          </p:cNvCxnSpPr>
          <p:nvPr/>
        </p:nvCxnSpPr>
        <p:spPr bwMode="auto">
          <a:xfrm>
            <a:off x="1620838" y="5122863"/>
            <a:ext cx="388937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2438" name="AutoShape 54"/>
          <p:cNvCxnSpPr>
            <a:cxnSpLocks noChangeShapeType="1"/>
            <a:stCxn id="272429" idx="3"/>
            <a:endCxn id="272431" idx="1"/>
          </p:cNvCxnSpPr>
          <p:nvPr/>
        </p:nvCxnSpPr>
        <p:spPr bwMode="auto">
          <a:xfrm>
            <a:off x="2460625" y="5122863"/>
            <a:ext cx="6032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2439" name="AutoShape 55"/>
          <p:cNvCxnSpPr>
            <a:cxnSpLocks noChangeShapeType="1"/>
            <a:stCxn id="272432" idx="3"/>
            <a:endCxn id="272448" idx="1"/>
          </p:cNvCxnSpPr>
          <p:nvPr/>
        </p:nvCxnSpPr>
        <p:spPr bwMode="auto">
          <a:xfrm>
            <a:off x="4868863" y="5122863"/>
            <a:ext cx="4127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2440" name="AutoShape 56"/>
          <p:cNvCxnSpPr>
            <a:cxnSpLocks noChangeShapeType="1"/>
            <a:stCxn id="272434" idx="3"/>
            <a:endCxn id="272435" idx="1"/>
          </p:cNvCxnSpPr>
          <p:nvPr/>
        </p:nvCxnSpPr>
        <p:spPr bwMode="auto">
          <a:xfrm>
            <a:off x="7527925" y="5122863"/>
            <a:ext cx="2921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2441" name="AutoShape 57"/>
          <p:cNvCxnSpPr>
            <a:cxnSpLocks noChangeShapeType="1"/>
            <a:stCxn id="272431" idx="3"/>
            <a:endCxn id="272432" idx="1"/>
          </p:cNvCxnSpPr>
          <p:nvPr/>
        </p:nvCxnSpPr>
        <p:spPr bwMode="auto">
          <a:xfrm>
            <a:off x="3457575" y="5122863"/>
            <a:ext cx="1017588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2442" name="AutoShape 58"/>
          <p:cNvCxnSpPr>
            <a:cxnSpLocks noChangeShapeType="1"/>
            <a:stCxn id="272433" idx="3"/>
            <a:endCxn id="272434" idx="1"/>
          </p:cNvCxnSpPr>
          <p:nvPr/>
        </p:nvCxnSpPr>
        <p:spPr bwMode="auto">
          <a:xfrm>
            <a:off x="6116638" y="5122863"/>
            <a:ext cx="1017587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2443" name="AutoShape 59"/>
          <p:cNvCxnSpPr>
            <a:cxnSpLocks noChangeShapeType="1"/>
            <a:stCxn id="272435" idx="3"/>
            <a:endCxn id="272436" idx="1"/>
          </p:cNvCxnSpPr>
          <p:nvPr/>
        </p:nvCxnSpPr>
        <p:spPr bwMode="auto">
          <a:xfrm>
            <a:off x="8213725" y="5122863"/>
            <a:ext cx="77788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2444" name="Text Box 60"/>
          <p:cNvSpPr txBox="1">
            <a:spLocks noChangeArrowheads="1"/>
          </p:cNvSpPr>
          <p:nvPr/>
        </p:nvSpPr>
        <p:spPr bwMode="auto">
          <a:xfrm>
            <a:off x="3543300" y="4797425"/>
            <a:ext cx="374650" cy="649288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72445" name="Text Box 61"/>
          <p:cNvSpPr txBox="1">
            <a:spLocks noChangeArrowheads="1"/>
          </p:cNvSpPr>
          <p:nvPr/>
        </p:nvSpPr>
        <p:spPr bwMode="auto">
          <a:xfrm>
            <a:off x="4013200" y="4797425"/>
            <a:ext cx="374650" cy="649288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72446" name="Text Box 62"/>
          <p:cNvSpPr txBox="1">
            <a:spLocks noChangeArrowheads="1"/>
          </p:cNvSpPr>
          <p:nvPr/>
        </p:nvSpPr>
        <p:spPr bwMode="auto">
          <a:xfrm>
            <a:off x="6202363" y="4797425"/>
            <a:ext cx="374650" cy="649288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72447" name="Text Box 63"/>
          <p:cNvSpPr txBox="1">
            <a:spLocks noChangeArrowheads="1"/>
          </p:cNvSpPr>
          <p:nvPr/>
        </p:nvSpPr>
        <p:spPr bwMode="auto">
          <a:xfrm>
            <a:off x="6673850" y="4797425"/>
            <a:ext cx="374650" cy="649288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72448" name="Text Box 64"/>
          <p:cNvSpPr txBox="1">
            <a:spLocks noChangeArrowheads="1"/>
          </p:cNvSpPr>
          <p:nvPr/>
        </p:nvSpPr>
        <p:spPr bwMode="auto">
          <a:xfrm>
            <a:off x="5291138" y="4797425"/>
            <a:ext cx="374650" cy="649288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休み</a:t>
            </a:r>
          </a:p>
        </p:txBody>
      </p:sp>
      <p:sp>
        <p:nvSpPr>
          <p:cNvPr id="272449" name="AutoShape 65"/>
          <p:cNvSpPr>
            <a:spLocks/>
          </p:cNvSpPr>
          <p:nvPr/>
        </p:nvSpPr>
        <p:spPr bwMode="auto">
          <a:xfrm rot="16200000" flipV="1">
            <a:off x="6264275" y="3536950"/>
            <a:ext cx="288925" cy="2232025"/>
          </a:xfrm>
          <a:prstGeom prst="rightBrace">
            <a:avLst>
              <a:gd name="adj1" fmla="val 64377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2450" name="AutoShape 66"/>
          <p:cNvSpPr>
            <a:spLocks/>
          </p:cNvSpPr>
          <p:nvPr/>
        </p:nvSpPr>
        <p:spPr bwMode="auto">
          <a:xfrm rot="16200000" flipV="1">
            <a:off x="2447131" y="3177382"/>
            <a:ext cx="288925" cy="1223962"/>
          </a:xfrm>
          <a:prstGeom prst="rightBrace">
            <a:avLst>
              <a:gd name="adj1" fmla="val 35302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2451" name="Rectangle 67"/>
          <p:cNvSpPr>
            <a:spLocks noChangeArrowheads="1"/>
          </p:cNvSpPr>
          <p:nvPr/>
        </p:nvSpPr>
        <p:spPr bwMode="auto">
          <a:xfrm>
            <a:off x="107950" y="3357563"/>
            <a:ext cx="20161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 defTabSz="1279525" eaLnBrk="1" hangingPunct="1">
              <a:lnSpc>
                <a:spcPct val="90000"/>
              </a:lnSpc>
            </a:pPr>
            <a:r>
              <a:rPr kumimoji="1" lang="ja-JP" altLang="en-US" sz="2400"/>
              <a:t>固定具作成日</a:t>
            </a:r>
          </a:p>
          <a:p>
            <a:pPr defTabSz="1279525" eaLnBrk="1" hangingPunct="1">
              <a:lnSpc>
                <a:spcPct val="90000"/>
              </a:lnSpc>
            </a:pPr>
            <a:r>
              <a:rPr kumimoji="1" lang="ja-JP" altLang="en-US" sz="2400"/>
              <a:t>月</a:t>
            </a:r>
            <a:r>
              <a:rPr kumimoji="1" lang="en-US" altLang="ja-JP" sz="2400"/>
              <a:t>1</a:t>
            </a:r>
          </a:p>
        </p:txBody>
      </p:sp>
      <p:sp>
        <p:nvSpPr>
          <p:cNvPr id="272452" name="Line 68"/>
          <p:cNvSpPr>
            <a:spLocks noChangeShapeType="1"/>
          </p:cNvSpPr>
          <p:nvPr/>
        </p:nvSpPr>
        <p:spPr bwMode="auto">
          <a:xfrm>
            <a:off x="1187450" y="4076700"/>
            <a:ext cx="215900" cy="3603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71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0"/>
            <a:ext cx="8383587" cy="620713"/>
          </a:xfrm>
        </p:spPr>
        <p:txBody>
          <a:bodyPr/>
          <a:lstStyle/>
          <a:p>
            <a:pPr algn="ctr" defTabSz="968375"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 kern="1200" dirty="0" smtClean="0">
                <a:latin typeface="Arial" charset="0"/>
                <a:ea typeface="ＭＳ Ｐゴシック" charset="-128"/>
                <a:cs typeface="+mn-cs"/>
              </a:rPr>
              <a:t>4. MILP</a:t>
            </a:r>
            <a:r>
              <a:rPr lang="ja-JP" altLang="en-US" sz="3200" kern="1200" dirty="0" smtClean="0">
                <a:latin typeface="Arial" charset="0"/>
                <a:ea typeface="ＭＳ Ｐゴシック" charset="-128"/>
                <a:cs typeface="+mn-cs"/>
              </a:rPr>
              <a:t>定式化</a:t>
            </a:r>
            <a:endParaRPr lang="ja-JP" altLang="en-US" sz="3200" kern="1200" dirty="0"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90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</p:spPr>
        <p:txBody>
          <a:bodyPr/>
          <a:lstStyle/>
          <a:p>
            <a:r>
              <a:rPr lang="en-US" altLang="ja-JP"/>
              <a:t>認識しやすいスケジュール表の作成</a:t>
            </a:r>
          </a:p>
        </p:txBody>
      </p:sp>
      <p:sp>
        <p:nvSpPr>
          <p:cNvPr id="275458" name="Oval 2"/>
          <p:cNvSpPr>
            <a:spLocks noChangeArrowheads="1"/>
          </p:cNvSpPr>
          <p:nvPr/>
        </p:nvSpPr>
        <p:spPr bwMode="auto">
          <a:xfrm>
            <a:off x="2700338" y="1341438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459" name="Oval 3"/>
          <p:cNvSpPr>
            <a:spLocks noChangeArrowheads="1"/>
          </p:cNvSpPr>
          <p:nvPr/>
        </p:nvSpPr>
        <p:spPr bwMode="auto">
          <a:xfrm>
            <a:off x="2698750" y="1936750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460" name="Oval 4"/>
          <p:cNvSpPr>
            <a:spLocks noChangeArrowheads="1"/>
          </p:cNvSpPr>
          <p:nvPr/>
        </p:nvSpPr>
        <p:spPr bwMode="auto">
          <a:xfrm>
            <a:off x="2698750" y="2533650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461" name="Oval 5"/>
          <p:cNvSpPr>
            <a:spLocks noChangeArrowheads="1"/>
          </p:cNvSpPr>
          <p:nvPr/>
        </p:nvSpPr>
        <p:spPr bwMode="auto">
          <a:xfrm>
            <a:off x="2700338" y="3130550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462" name="Oval 6"/>
          <p:cNvSpPr>
            <a:spLocks noChangeArrowheads="1"/>
          </p:cNvSpPr>
          <p:nvPr/>
        </p:nvSpPr>
        <p:spPr bwMode="auto">
          <a:xfrm>
            <a:off x="2700338" y="372586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463" name="Oval 7"/>
          <p:cNvSpPr>
            <a:spLocks noChangeArrowheads="1"/>
          </p:cNvSpPr>
          <p:nvPr/>
        </p:nvSpPr>
        <p:spPr bwMode="auto">
          <a:xfrm>
            <a:off x="2700338" y="432276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464" name="Oval 8"/>
          <p:cNvSpPr>
            <a:spLocks noChangeArrowheads="1"/>
          </p:cNvSpPr>
          <p:nvPr/>
        </p:nvSpPr>
        <p:spPr bwMode="auto">
          <a:xfrm>
            <a:off x="2700338" y="491966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465" name="Oval 9"/>
          <p:cNvSpPr>
            <a:spLocks noChangeArrowheads="1"/>
          </p:cNvSpPr>
          <p:nvPr/>
        </p:nvSpPr>
        <p:spPr bwMode="auto">
          <a:xfrm>
            <a:off x="2700338" y="551656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466" name="Oval 10"/>
          <p:cNvSpPr>
            <a:spLocks noChangeArrowheads="1"/>
          </p:cNvSpPr>
          <p:nvPr/>
        </p:nvSpPr>
        <p:spPr bwMode="auto">
          <a:xfrm>
            <a:off x="6767513" y="239236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467" name="Oval 11"/>
          <p:cNvSpPr>
            <a:spLocks noChangeArrowheads="1"/>
          </p:cNvSpPr>
          <p:nvPr/>
        </p:nvSpPr>
        <p:spPr bwMode="auto">
          <a:xfrm>
            <a:off x="684213" y="335756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468" name="AutoShape 12"/>
          <p:cNvCxnSpPr>
            <a:cxnSpLocks noChangeShapeType="1"/>
            <a:stCxn id="275458" idx="2"/>
            <a:endCxn id="275557" idx="6"/>
          </p:cNvCxnSpPr>
          <p:nvPr/>
        </p:nvCxnSpPr>
        <p:spPr bwMode="auto">
          <a:xfrm flipH="1">
            <a:off x="1692275" y="1449388"/>
            <a:ext cx="1008063" cy="123507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5469" name="AutoShape 13"/>
          <p:cNvCxnSpPr>
            <a:cxnSpLocks noChangeShapeType="1"/>
            <a:stCxn id="275460" idx="2"/>
            <a:endCxn id="275559" idx="6"/>
          </p:cNvCxnSpPr>
          <p:nvPr/>
        </p:nvCxnSpPr>
        <p:spPr bwMode="auto">
          <a:xfrm flipH="1">
            <a:off x="1690688" y="2641600"/>
            <a:ext cx="1008062" cy="123507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5470" name="AutoShape 14"/>
          <p:cNvCxnSpPr>
            <a:cxnSpLocks noChangeShapeType="1"/>
            <a:stCxn id="275459" idx="2"/>
            <a:endCxn id="275558" idx="6"/>
          </p:cNvCxnSpPr>
          <p:nvPr/>
        </p:nvCxnSpPr>
        <p:spPr bwMode="auto">
          <a:xfrm flipH="1">
            <a:off x="1690688" y="2044700"/>
            <a:ext cx="1008062" cy="123507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5471" name="AutoShape 15"/>
          <p:cNvCxnSpPr>
            <a:cxnSpLocks noChangeShapeType="1"/>
            <a:stCxn id="275461" idx="2"/>
            <a:endCxn id="275560" idx="6"/>
          </p:cNvCxnSpPr>
          <p:nvPr/>
        </p:nvCxnSpPr>
        <p:spPr bwMode="auto">
          <a:xfrm flipH="1">
            <a:off x="1692275" y="3238500"/>
            <a:ext cx="1008063" cy="123507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5472" name="AutoShape 16"/>
          <p:cNvCxnSpPr>
            <a:cxnSpLocks noChangeShapeType="1"/>
            <a:stCxn id="275462" idx="2"/>
            <a:endCxn id="275557" idx="6"/>
          </p:cNvCxnSpPr>
          <p:nvPr/>
        </p:nvCxnSpPr>
        <p:spPr bwMode="auto">
          <a:xfrm flipH="1" flipV="1">
            <a:off x="1692275" y="2684463"/>
            <a:ext cx="1008063" cy="114935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5473" name="AutoShape 17"/>
          <p:cNvCxnSpPr>
            <a:cxnSpLocks noChangeShapeType="1"/>
            <a:stCxn id="275463" idx="2"/>
            <a:endCxn id="275558" idx="6"/>
          </p:cNvCxnSpPr>
          <p:nvPr/>
        </p:nvCxnSpPr>
        <p:spPr bwMode="auto">
          <a:xfrm flipH="1" flipV="1">
            <a:off x="1690688" y="3279775"/>
            <a:ext cx="1009650" cy="115093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5474" name="AutoShape 18"/>
          <p:cNvCxnSpPr>
            <a:cxnSpLocks noChangeShapeType="1"/>
            <a:stCxn id="275464" idx="2"/>
            <a:endCxn id="275559" idx="6"/>
          </p:cNvCxnSpPr>
          <p:nvPr/>
        </p:nvCxnSpPr>
        <p:spPr bwMode="auto">
          <a:xfrm flipH="1" flipV="1">
            <a:off x="1690688" y="3876675"/>
            <a:ext cx="1009650" cy="115093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5475" name="AutoShape 19"/>
          <p:cNvCxnSpPr>
            <a:cxnSpLocks noChangeShapeType="1"/>
            <a:stCxn id="275465" idx="2"/>
            <a:endCxn id="275560" idx="6"/>
          </p:cNvCxnSpPr>
          <p:nvPr/>
        </p:nvCxnSpPr>
        <p:spPr bwMode="auto">
          <a:xfrm flipH="1" flipV="1">
            <a:off x="1692275" y="4473575"/>
            <a:ext cx="1008063" cy="115093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5476" name="Oval 20"/>
          <p:cNvSpPr>
            <a:spLocks noChangeArrowheads="1"/>
          </p:cNvSpPr>
          <p:nvPr/>
        </p:nvSpPr>
        <p:spPr bwMode="auto">
          <a:xfrm>
            <a:off x="8172450" y="3430588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477" name="AutoShape 21"/>
          <p:cNvCxnSpPr>
            <a:cxnSpLocks noChangeShapeType="1"/>
            <a:stCxn id="275476" idx="2"/>
            <a:endCxn id="275466" idx="6"/>
          </p:cNvCxnSpPr>
          <p:nvPr/>
        </p:nvCxnSpPr>
        <p:spPr bwMode="auto">
          <a:xfrm flipH="1" flipV="1">
            <a:off x="6983413" y="2500313"/>
            <a:ext cx="1189037" cy="103822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5478" name="AutoShape 22"/>
          <p:cNvCxnSpPr>
            <a:cxnSpLocks noChangeShapeType="1"/>
            <a:stCxn id="275476" idx="2"/>
            <a:endCxn id="275569" idx="6"/>
          </p:cNvCxnSpPr>
          <p:nvPr/>
        </p:nvCxnSpPr>
        <p:spPr bwMode="auto">
          <a:xfrm flipH="1" flipV="1">
            <a:off x="6983413" y="3148013"/>
            <a:ext cx="1189037" cy="39052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5479" name="AutoShape 23"/>
          <p:cNvCxnSpPr>
            <a:cxnSpLocks noChangeShapeType="1"/>
            <a:stCxn id="275476" idx="2"/>
            <a:endCxn id="275573" idx="6"/>
          </p:cNvCxnSpPr>
          <p:nvPr/>
        </p:nvCxnSpPr>
        <p:spPr bwMode="auto">
          <a:xfrm flipH="1">
            <a:off x="6983413" y="3538538"/>
            <a:ext cx="1189037" cy="25717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5480" name="Text Box 24"/>
          <p:cNvSpPr txBox="1">
            <a:spLocks noChangeArrowheads="1"/>
          </p:cNvSpPr>
          <p:nvPr/>
        </p:nvSpPr>
        <p:spPr bwMode="auto">
          <a:xfrm>
            <a:off x="674688" y="5876925"/>
            <a:ext cx="23129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>
                <a:latin typeface="Times New Roman" pitchFamily="18" charset="0"/>
              </a:rPr>
              <a:t>繰り返し期間中の日</a:t>
            </a:r>
          </a:p>
          <a:p>
            <a:r>
              <a:rPr lang="en-US" altLang="ja-JP" sz="2000" i="1">
                <a:latin typeface="Times New Roman" pitchFamily="18" charset="0"/>
              </a:rPr>
              <a:t>i</a:t>
            </a:r>
            <a:r>
              <a:rPr lang="en-US" altLang="ja-JP" sz="2000">
                <a:latin typeface="Times New Roman" pitchFamily="18" charset="0"/>
              </a:rPr>
              <a:t>∈</a:t>
            </a:r>
            <a:r>
              <a:rPr lang="en-US" altLang="ja-JP" sz="2000" i="1">
                <a:latin typeface="Times New Roman" pitchFamily="18" charset="0"/>
              </a:rPr>
              <a:t>I </a:t>
            </a:r>
            <a:endParaRPr lang="en-US" altLang="ja-JP" sz="2000">
              <a:latin typeface="Times New Roman" pitchFamily="18" charset="0"/>
            </a:endParaRPr>
          </a:p>
        </p:txBody>
      </p:sp>
      <p:sp>
        <p:nvSpPr>
          <p:cNvPr id="275481" name="Text Box 25"/>
          <p:cNvSpPr txBox="1">
            <a:spLocks noChangeArrowheads="1"/>
          </p:cNvSpPr>
          <p:nvPr/>
        </p:nvSpPr>
        <p:spPr bwMode="auto">
          <a:xfrm>
            <a:off x="6659563" y="4076700"/>
            <a:ext cx="16573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 dirty="0" smtClean="0">
                <a:latin typeface="Times New Roman" pitchFamily="18" charset="0"/>
              </a:rPr>
              <a:t>種別</a:t>
            </a:r>
            <a:endParaRPr lang="ja-JP" altLang="en-US" sz="2000" dirty="0">
              <a:latin typeface="Times New Roman" pitchFamily="18" charset="0"/>
            </a:endParaRPr>
          </a:p>
          <a:p>
            <a:r>
              <a:rPr lang="en-US" altLang="ja-JP" sz="1600" i="1" dirty="0">
                <a:latin typeface="Times New Roman" pitchFamily="18" charset="0"/>
              </a:rPr>
              <a:t>j</a:t>
            </a:r>
            <a:r>
              <a:rPr lang="en-US" altLang="ja-JP" sz="1800" dirty="0">
                <a:latin typeface="Arial" charset="0"/>
              </a:rPr>
              <a:t>∈ </a:t>
            </a:r>
            <a:r>
              <a:rPr lang="en-US" altLang="ja-JP" sz="1600" i="1" dirty="0">
                <a:latin typeface="Times New Roman" pitchFamily="18" charset="0"/>
              </a:rPr>
              <a:t>J</a:t>
            </a:r>
          </a:p>
        </p:txBody>
      </p:sp>
      <p:cxnSp>
        <p:nvCxnSpPr>
          <p:cNvPr id="275482" name="AutoShape 26"/>
          <p:cNvCxnSpPr>
            <a:cxnSpLocks noChangeShapeType="1"/>
            <a:endCxn id="275467" idx="2"/>
          </p:cNvCxnSpPr>
          <p:nvPr/>
        </p:nvCxnSpPr>
        <p:spPr bwMode="auto">
          <a:xfrm rot="16200000" flipH="1">
            <a:off x="126206" y="2907507"/>
            <a:ext cx="684213" cy="431800"/>
          </a:xfrm>
          <a:prstGeom prst="bentConnector2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5483" name="Text Box 27"/>
          <p:cNvSpPr txBox="1">
            <a:spLocks noChangeArrowheads="1"/>
          </p:cNvSpPr>
          <p:nvPr/>
        </p:nvSpPr>
        <p:spPr bwMode="auto">
          <a:xfrm>
            <a:off x="107950" y="2997200"/>
            <a:ext cx="4318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 dirty="0" smtClean="0">
                <a:solidFill>
                  <a:schemeClr val="hlink"/>
                </a:solidFill>
                <a:latin typeface="Times New Roman" pitchFamily="18" charset="0"/>
              </a:rPr>
              <a:t>15</a:t>
            </a:r>
            <a:endParaRPr lang="en-US" altLang="ja-JP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cxnSp>
        <p:nvCxnSpPr>
          <p:cNvPr id="275484" name="AutoShape 28"/>
          <p:cNvCxnSpPr>
            <a:cxnSpLocks noChangeShapeType="1"/>
            <a:stCxn id="275476" idx="6"/>
          </p:cNvCxnSpPr>
          <p:nvPr/>
        </p:nvCxnSpPr>
        <p:spPr bwMode="auto">
          <a:xfrm flipV="1">
            <a:off x="8388350" y="2925763"/>
            <a:ext cx="431800" cy="612775"/>
          </a:xfrm>
          <a:prstGeom prst="bentConnector2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5485" name="Text Box 29"/>
          <p:cNvSpPr txBox="1">
            <a:spLocks noChangeArrowheads="1"/>
          </p:cNvSpPr>
          <p:nvPr/>
        </p:nvSpPr>
        <p:spPr bwMode="auto">
          <a:xfrm>
            <a:off x="8677275" y="3141663"/>
            <a:ext cx="4318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 dirty="0" smtClean="0">
                <a:solidFill>
                  <a:schemeClr val="hlink"/>
                </a:solidFill>
                <a:latin typeface="Times New Roman" pitchFamily="18" charset="0"/>
              </a:rPr>
              <a:t>15</a:t>
            </a:r>
            <a:endParaRPr lang="en-US" altLang="ja-JP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75486" name="Line 30"/>
          <p:cNvSpPr>
            <a:spLocks noChangeShapeType="1"/>
          </p:cNvSpPr>
          <p:nvPr/>
        </p:nvSpPr>
        <p:spPr bwMode="auto">
          <a:xfrm>
            <a:off x="7235825" y="1484313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487" name="Text Box 31"/>
          <p:cNvSpPr txBox="1">
            <a:spLocks noChangeArrowheads="1"/>
          </p:cNvSpPr>
          <p:nvPr/>
        </p:nvSpPr>
        <p:spPr bwMode="auto">
          <a:xfrm>
            <a:off x="7199313" y="692150"/>
            <a:ext cx="1944687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>
                <a:latin typeface="Times New Roman" pitchFamily="18" charset="0"/>
              </a:rPr>
              <a:t>月</a:t>
            </a:r>
            <a:r>
              <a:rPr lang="en-US" altLang="ja-JP" sz="2000">
                <a:latin typeface="Times New Roman" pitchFamily="18" charset="0"/>
              </a:rPr>
              <a:t>1</a:t>
            </a:r>
            <a:r>
              <a:rPr lang="ja-JP" altLang="en-US" sz="2000">
                <a:latin typeface="Times New Roman" pitchFamily="18" charset="0"/>
              </a:rPr>
              <a:t>：</a:t>
            </a:r>
            <a:r>
              <a:rPr lang="en-US" altLang="ja-JP" sz="2000">
                <a:latin typeface="Times New Roman" pitchFamily="18" charset="0"/>
              </a:rPr>
              <a:t>1</a:t>
            </a:r>
            <a:r>
              <a:rPr lang="ja-JP" altLang="en-US" sz="2000">
                <a:latin typeface="Times New Roman" pitchFamily="18" charset="0"/>
              </a:rPr>
              <a:t>週目月曜</a:t>
            </a:r>
          </a:p>
          <a:p>
            <a:r>
              <a:rPr lang="ja-JP" altLang="en-US" sz="2000">
                <a:latin typeface="Times New Roman" pitchFamily="18" charset="0"/>
              </a:rPr>
              <a:t>肺</a:t>
            </a:r>
            <a:r>
              <a:rPr lang="en-US" altLang="ja-JP" sz="2000">
                <a:latin typeface="Times New Roman" pitchFamily="18" charset="0"/>
              </a:rPr>
              <a:t>1</a:t>
            </a:r>
            <a:r>
              <a:rPr lang="ja-JP" altLang="en-US" sz="2000">
                <a:latin typeface="Times New Roman" pitchFamily="18" charset="0"/>
              </a:rPr>
              <a:t>：肺</a:t>
            </a:r>
            <a:r>
              <a:rPr lang="en-US" altLang="ja-JP" sz="2000">
                <a:latin typeface="Times New Roman" pitchFamily="18" charset="0"/>
              </a:rPr>
              <a:t>1</a:t>
            </a:r>
            <a:r>
              <a:rPr lang="ja-JP" altLang="en-US" sz="2000">
                <a:latin typeface="Times New Roman" pitchFamily="18" charset="0"/>
              </a:rPr>
              <a:t>回照射</a:t>
            </a:r>
          </a:p>
          <a:p>
            <a:r>
              <a:rPr lang="ja-JP" altLang="en-US" sz="2000">
                <a:latin typeface="Times New Roman" pitchFamily="18" charset="0"/>
              </a:rPr>
              <a:t>   </a:t>
            </a:r>
            <a:r>
              <a:rPr lang="en-US" altLang="ja-JP" sz="2000">
                <a:solidFill>
                  <a:schemeClr val="hlink"/>
                </a:solidFill>
                <a:latin typeface="Times New Roman" pitchFamily="18" charset="0"/>
              </a:rPr>
              <a:t>2</a:t>
            </a:r>
            <a:r>
              <a:rPr lang="en-US" altLang="ja-JP" sz="2000">
                <a:latin typeface="Times New Roman" pitchFamily="18" charset="0"/>
              </a:rPr>
              <a:t> </a:t>
            </a:r>
            <a:r>
              <a:rPr lang="ja-JP" altLang="en-US" sz="2000">
                <a:latin typeface="Times New Roman" pitchFamily="18" charset="0"/>
              </a:rPr>
              <a:t>：枝の容量</a:t>
            </a:r>
          </a:p>
          <a:p>
            <a:r>
              <a:rPr lang="ja-JP" altLang="en-US" sz="2000">
                <a:latin typeface="Times New Roman" pitchFamily="18" charset="0"/>
              </a:rPr>
              <a:t>      ：変数</a:t>
            </a:r>
            <a:r>
              <a:rPr lang="en-US" altLang="ja-JP" sz="2000" i="1">
                <a:latin typeface="Times New Roman" pitchFamily="18" charset="0"/>
              </a:rPr>
              <a:t>y</a:t>
            </a:r>
            <a:r>
              <a:rPr lang="en-US" altLang="ja-JP" sz="2000" i="1" baseline="-25000">
                <a:latin typeface="Times New Roman" pitchFamily="18" charset="0"/>
              </a:rPr>
              <a:t>ikjl</a:t>
            </a:r>
            <a:r>
              <a:rPr lang="ja-JP" altLang="en-US" sz="2000">
                <a:latin typeface="Times New Roman" pitchFamily="18" charset="0"/>
              </a:rPr>
              <a:t>の枝</a:t>
            </a:r>
          </a:p>
        </p:txBody>
      </p:sp>
      <p:sp>
        <p:nvSpPr>
          <p:cNvPr id="275488" name="Line 32"/>
          <p:cNvSpPr>
            <a:spLocks noChangeShapeType="1"/>
          </p:cNvSpPr>
          <p:nvPr/>
        </p:nvSpPr>
        <p:spPr bwMode="auto">
          <a:xfrm>
            <a:off x="7235825" y="1771650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489" name="Text Box 33"/>
          <p:cNvSpPr txBox="1">
            <a:spLocks noChangeArrowheads="1"/>
          </p:cNvSpPr>
          <p:nvPr/>
        </p:nvSpPr>
        <p:spPr bwMode="auto">
          <a:xfrm>
            <a:off x="7380288" y="2751138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75490" name="Text Box 34"/>
          <p:cNvSpPr txBox="1">
            <a:spLocks noChangeArrowheads="1"/>
          </p:cNvSpPr>
          <p:nvPr/>
        </p:nvSpPr>
        <p:spPr bwMode="auto">
          <a:xfrm>
            <a:off x="7307263" y="3184525"/>
            <a:ext cx="360362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>
                <a:solidFill>
                  <a:schemeClr val="hlink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75491" name="Text Box 35"/>
          <p:cNvSpPr txBox="1">
            <a:spLocks noChangeArrowheads="1"/>
          </p:cNvSpPr>
          <p:nvPr/>
        </p:nvSpPr>
        <p:spPr bwMode="auto">
          <a:xfrm>
            <a:off x="7380288" y="3573463"/>
            <a:ext cx="2159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 dirty="0">
                <a:solidFill>
                  <a:schemeClr val="hlink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75492" name="Text Box 36"/>
          <p:cNvSpPr txBox="1">
            <a:spLocks noChangeArrowheads="1"/>
          </p:cNvSpPr>
          <p:nvPr/>
        </p:nvSpPr>
        <p:spPr bwMode="auto">
          <a:xfrm>
            <a:off x="4859338" y="5734050"/>
            <a:ext cx="93503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ja-JP" sz="2000" i="1">
                <a:latin typeface="Times New Roman" pitchFamily="18" charset="0"/>
              </a:rPr>
              <a:t>y</a:t>
            </a:r>
            <a:r>
              <a:rPr lang="en-US" altLang="ja-JP" sz="2000" i="1" baseline="-25000">
                <a:latin typeface="Times New Roman" pitchFamily="18" charset="0"/>
              </a:rPr>
              <a:t>ikjl </a:t>
            </a:r>
            <a:r>
              <a:rPr lang="en-US" altLang="ja-JP" sz="2000">
                <a:latin typeface="Times New Roman" pitchFamily="18" charset="0"/>
              </a:rPr>
              <a:t>∈</a:t>
            </a:r>
            <a:r>
              <a:rPr lang="en-US" altLang="ja-JP" sz="2000" b="1">
                <a:latin typeface="Times New Roman" pitchFamily="18" charset="0"/>
              </a:rPr>
              <a:t>Z</a:t>
            </a:r>
          </a:p>
        </p:txBody>
      </p:sp>
      <p:sp>
        <p:nvSpPr>
          <p:cNvPr id="275493" name="Oval 37"/>
          <p:cNvSpPr>
            <a:spLocks noChangeArrowheads="1"/>
          </p:cNvSpPr>
          <p:nvPr/>
        </p:nvSpPr>
        <p:spPr bwMode="auto">
          <a:xfrm>
            <a:off x="3419475" y="10588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494" name="Oval 38"/>
          <p:cNvSpPr>
            <a:spLocks noChangeArrowheads="1"/>
          </p:cNvSpPr>
          <p:nvPr/>
        </p:nvSpPr>
        <p:spPr bwMode="auto">
          <a:xfrm>
            <a:off x="3419475" y="6921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495" name="AutoShape 39"/>
          <p:cNvCxnSpPr>
            <a:cxnSpLocks noChangeShapeType="1"/>
            <a:stCxn id="275458" idx="6"/>
            <a:endCxn id="275494" idx="2"/>
          </p:cNvCxnSpPr>
          <p:nvPr/>
        </p:nvCxnSpPr>
        <p:spPr bwMode="auto">
          <a:xfrm flipV="1">
            <a:off x="2916238" y="742950"/>
            <a:ext cx="503237" cy="7064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496" name="AutoShape 40"/>
          <p:cNvCxnSpPr>
            <a:cxnSpLocks noChangeShapeType="1"/>
            <a:stCxn id="275458" idx="6"/>
            <a:endCxn id="275493" idx="2"/>
          </p:cNvCxnSpPr>
          <p:nvPr/>
        </p:nvCxnSpPr>
        <p:spPr bwMode="auto">
          <a:xfrm flipV="1">
            <a:off x="2916238" y="1109663"/>
            <a:ext cx="503237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497" name="Oval 41"/>
          <p:cNvSpPr>
            <a:spLocks noChangeArrowheads="1"/>
          </p:cNvSpPr>
          <p:nvPr/>
        </p:nvSpPr>
        <p:spPr bwMode="auto">
          <a:xfrm>
            <a:off x="3419475" y="19780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498" name="Oval 42"/>
          <p:cNvSpPr>
            <a:spLocks noChangeArrowheads="1"/>
          </p:cNvSpPr>
          <p:nvPr/>
        </p:nvSpPr>
        <p:spPr bwMode="auto">
          <a:xfrm>
            <a:off x="3419475" y="17938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499" name="AutoShape 43"/>
          <p:cNvCxnSpPr>
            <a:cxnSpLocks noChangeShapeType="1"/>
            <a:stCxn id="275459" idx="6"/>
            <a:endCxn id="275498" idx="2"/>
          </p:cNvCxnSpPr>
          <p:nvPr/>
        </p:nvCxnSpPr>
        <p:spPr bwMode="auto">
          <a:xfrm flipV="1">
            <a:off x="2914650" y="1844675"/>
            <a:ext cx="504825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00" name="AutoShape 44"/>
          <p:cNvCxnSpPr>
            <a:cxnSpLocks noChangeShapeType="1"/>
            <a:stCxn id="275459" idx="6"/>
            <a:endCxn id="275497" idx="2"/>
          </p:cNvCxnSpPr>
          <p:nvPr/>
        </p:nvCxnSpPr>
        <p:spPr bwMode="auto">
          <a:xfrm flipV="1">
            <a:off x="2914650" y="2028825"/>
            <a:ext cx="504825" cy="158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501" name="Oval 45"/>
          <p:cNvSpPr>
            <a:spLocks noChangeArrowheads="1"/>
          </p:cNvSpPr>
          <p:nvPr/>
        </p:nvSpPr>
        <p:spPr bwMode="auto">
          <a:xfrm>
            <a:off x="3419475" y="27130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502" name="Oval 46"/>
          <p:cNvSpPr>
            <a:spLocks noChangeArrowheads="1"/>
          </p:cNvSpPr>
          <p:nvPr/>
        </p:nvSpPr>
        <p:spPr bwMode="auto">
          <a:xfrm>
            <a:off x="3419475" y="23463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503" name="AutoShape 47"/>
          <p:cNvCxnSpPr>
            <a:cxnSpLocks noChangeShapeType="1"/>
            <a:stCxn id="275460" idx="6"/>
            <a:endCxn id="275502" idx="2"/>
          </p:cNvCxnSpPr>
          <p:nvPr/>
        </p:nvCxnSpPr>
        <p:spPr bwMode="auto">
          <a:xfrm flipV="1">
            <a:off x="2914650" y="2397125"/>
            <a:ext cx="504825" cy="2444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04" name="AutoShape 48"/>
          <p:cNvCxnSpPr>
            <a:cxnSpLocks noChangeShapeType="1"/>
            <a:stCxn id="275460" idx="6"/>
            <a:endCxn id="275501" idx="2"/>
          </p:cNvCxnSpPr>
          <p:nvPr/>
        </p:nvCxnSpPr>
        <p:spPr bwMode="auto">
          <a:xfrm>
            <a:off x="2914650" y="2641600"/>
            <a:ext cx="504825" cy="1222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505" name="Oval 49"/>
          <p:cNvSpPr>
            <a:spLocks noChangeArrowheads="1"/>
          </p:cNvSpPr>
          <p:nvPr/>
        </p:nvSpPr>
        <p:spPr bwMode="auto">
          <a:xfrm>
            <a:off x="3419475" y="34496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506" name="Oval 50"/>
          <p:cNvSpPr>
            <a:spLocks noChangeArrowheads="1"/>
          </p:cNvSpPr>
          <p:nvPr/>
        </p:nvSpPr>
        <p:spPr bwMode="auto">
          <a:xfrm>
            <a:off x="3419475" y="289718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507" name="AutoShape 51"/>
          <p:cNvCxnSpPr>
            <a:cxnSpLocks noChangeShapeType="1"/>
            <a:stCxn id="275461" idx="6"/>
            <a:endCxn id="275506" idx="2"/>
          </p:cNvCxnSpPr>
          <p:nvPr/>
        </p:nvCxnSpPr>
        <p:spPr bwMode="auto">
          <a:xfrm flipV="1">
            <a:off x="2916238" y="2947988"/>
            <a:ext cx="503237" cy="2905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08" name="AutoShape 52"/>
          <p:cNvCxnSpPr>
            <a:cxnSpLocks noChangeShapeType="1"/>
            <a:stCxn id="275461" idx="6"/>
            <a:endCxn id="275505" idx="2"/>
          </p:cNvCxnSpPr>
          <p:nvPr/>
        </p:nvCxnSpPr>
        <p:spPr bwMode="auto">
          <a:xfrm>
            <a:off x="2916238" y="3238500"/>
            <a:ext cx="503237" cy="2619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509" name="Oval 53"/>
          <p:cNvSpPr>
            <a:spLocks noChangeArrowheads="1"/>
          </p:cNvSpPr>
          <p:nvPr/>
        </p:nvSpPr>
        <p:spPr bwMode="auto">
          <a:xfrm>
            <a:off x="3419475" y="40005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510" name="Oval 54"/>
          <p:cNvSpPr>
            <a:spLocks noChangeArrowheads="1"/>
          </p:cNvSpPr>
          <p:nvPr/>
        </p:nvSpPr>
        <p:spPr bwMode="auto">
          <a:xfrm>
            <a:off x="3419475" y="36322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511" name="AutoShape 55"/>
          <p:cNvCxnSpPr>
            <a:cxnSpLocks noChangeShapeType="1"/>
            <a:stCxn id="275462" idx="6"/>
            <a:endCxn id="275510" idx="2"/>
          </p:cNvCxnSpPr>
          <p:nvPr/>
        </p:nvCxnSpPr>
        <p:spPr bwMode="auto">
          <a:xfrm flipV="1">
            <a:off x="2916238" y="3683000"/>
            <a:ext cx="503237" cy="15081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12" name="AutoShape 56"/>
          <p:cNvCxnSpPr>
            <a:cxnSpLocks noChangeShapeType="1"/>
            <a:stCxn id="275462" idx="6"/>
            <a:endCxn id="275509" idx="2"/>
          </p:cNvCxnSpPr>
          <p:nvPr/>
        </p:nvCxnSpPr>
        <p:spPr bwMode="auto">
          <a:xfrm>
            <a:off x="2916238" y="3833813"/>
            <a:ext cx="503237" cy="21748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513" name="Oval 57"/>
          <p:cNvSpPr>
            <a:spLocks noChangeArrowheads="1"/>
          </p:cNvSpPr>
          <p:nvPr/>
        </p:nvSpPr>
        <p:spPr bwMode="auto">
          <a:xfrm>
            <a:off x="3419475" y="49196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514" name="Oval 58"/>
          <p:cNvSpPr>
            <a:spLocks noChangeArrowheads="1"/>
          </p:cNvSpPr>
          <p:nvPr/>
        </p:nvSpPr>
        <p:spPr bwMode="auto">
          <a:xfrm>
            <a:off x="3419475" y="45513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515" name="AutoShape 59"/>
          <p:cNvCxnSpPr>
            <a:cxnSpLocks noChangeShapeType="1"/>
            <a:stCxn id="275463" idx="6"/>
            <a:endCxn id="275514" idx="2"/>
          </p:cNvCxnSpPr>
          <p:nvPr/>
        </p:nvCxnSpPr>
        <p:spPr bwMode="auto">
          <a:xfrm>
            <a:off x="2916238" y="4430713"/>
            <a:ext cx="503237" cy="1714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16" name="AutoShape 60"/>
          <p:cNvCxnSpPr>
            <a:cxnSpLocks noChangeShapeType="1"/>
            <a:stCxn id="275463" idx="6"/>
            <a:endCxn id="275513" idx="2"/>
          </p:cNvCxnSpPr>
          <p:nvPr/>
        </p:nvCxnSpPr>
        <p:spPr bwMode="auto">
          <a:xfrm>
            <a:off x="2916238" y="4430713"/>
            <a:ext cx="503237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517" name="Oval 61"/>
          <p:cNvSpPr>
            <a:spLocks noChangeArrowheads="1"/>
          </p:cNvSpPr>
          <p:nvPr/>
        </p:nvSpPr>
        <p:spPr bwMode="auto">
          <a:xfrm>
            <a:off x="3419475" y="56546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518" name="Oval 62"/>
          <p:cNvSpPr>
            <a:spLocks noChangeArrowheads="1"/>
          </p:cNvSpPr>
          <p:nvPr/>
        </p:nvSpPr>
        <p:spPr bwMode="auto">
          <a:xfrm>
            <a:off x="3419475" y="52879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519" name="AutoShape 63"/>
          <p:cNvCxnSpPr>
            <a:cxnSpLocks noChangeShapeType="1"/>
            <a:stCxn id="275464" idx="6"/>
            <a:endCxn id="275518" idx="2"/>
          </p:cNvCxnSpPr>
          <p:nvPr/>
        </p:nvCxnSpPr>
        <p:spPr bwMode="auto">
          <a:xfrm>
            <a:off x="2916238" y="5027613"/>
            <a:ext cx="503237" cy="3111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20" name="AutoShape 64"/>
          <p:cNvCxnSpPr>
            <a:cxnSpLocks noChangeShapeType="1"/>
            <a:stCxn id="275464" idx="6"/>
            <a:endCxn id="275517" idx="2"/>
          </p:cNvCxnSpPr>
          <p:nvPr/>
        </p:nvCxnSpPr>
        <p:spPr bwMode="auto">
          <a:xfrm>
            <a:off x="2916238" y="5027613"/>
            <a:ext cx="503237" cy="6778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521" name="Oval 65"/>
          <p:cNvSpPr>
            <a:spLocks noChangeArrowheads="1"/>
          </p:cNvSpPr>
          <p:nvPr/>
        </p:nvSpPr>
        <p:spPr bwMode="auto">
          <a:xfrm>
            <a:off x="3419475" y="62071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522" name="Oval 66"/>
          <p:cNvSpPr>
            <a:spLocks noChangeArrowheads="1"/>
          </p:cNvSpPr>
          <p:nvPr/>
        </p:nvSpPr>
        <p:spPr bwMode="auto">
          <a:xfrm>
            <a:off x="3419475" y="58388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523" name="AutoShape 67"/>
          <p:cNvCxnSpPr>
            <a:cxnSpLocks noChangeShapeType="1"/>
            <a:stCxn id="275465" idx="6"/>
            <a:endCxn id="275522" idx="2"/>
          </p:cNvCxnSpPr>
          <p:nvPr/>
        </p:nvCxnSpPr>
        <p:spPr bwMode="auto">
          <a:xfrm>
            <a:off x="2916238" y="5624513"/>
            <a:ext cx="503237" cy="2651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24" name="AutoShape 68"/>
          <p:cNvCxnSpPr>
            <a:cxnSpLocks noChangeShapeType="1"/>
            <a:stCxn id="275465" idx="6"/>
            <a:endCxn id="275521" idx="2"/>
          </p:cNvCxnSpPr>
          <p:nvPr/>
        </p:nvCxnSpPr>
        <p:spPr bwMode="auto">
          <a:xfrm>
            <a:off x="2916238" y="5624513"/>
            <a:ext cx="503237" cy="6334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525" name="Oval 69"/>
          <p:cNvSpPr>
            <a:spLocks noChangeArrowheads="1"/>
          </p:cNvSpPr>
          <p:nvPr/>
        </p:nvSpPr>
        <p:spPr bwMode="auto">
          <a:xfrm>
            <a:off x="3419475" y="12430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526" name="Oval 70"/>
          <p:cNvSpPr>
            <a:spLocks noChangeArrowheads="1"/>
          </p:cNvSpPr>
          <p:nvPr/>
        </p:nvSpPr>
        <p:spPr bwMode="auto">
          <a:xfrm>
            <a:off x="3419475" y="8747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527" name="AutoShape 71"/>
          <p:cNvCxnSpPr>
            <a:cxnSpLocks noChangeShapeType="1"/>
            <a:stCxn id="275458" idx="6"/>
            <a:endCxn id="275526" idx="2"/>
          </p:cNvCxnSpPr>
          <p:nvPr/>
        </p:nvCxnSpPr>
        <p:spPr bwMode="auto">
          <a:xfrm flipV="1">
            <a:off x="2916238" y="925513"/>
            <a:ext cx="503237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28" name="AutoShape 72"/>
          <p:cNvCxnSpPr>
            <a:cxnSpLocks noChangeShapeType="1"/>
            <a:stCxn id="275458" idx="6"/>
            <a:endCxn id="275525" idx="2"/>
          </p:cNvCxnSpPr>
          <p:nvPr/>
        </p:nvCxnSpPr>
        <p:spPr bwMode="auto">
          <a:xfrm flipV="1">
            <a:off x="2916238" y="1293813"/>
            <a:ext cx="503237" cy="1555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529" name="Oval 73"/>
          <p:cNvSpPr>
            <a:spLocks noChangeArrowheads="1"/>
          </p:cNvSpPr>
          <p:nvPr/>
        </p:nvSpPr>
        <p:spPr bwMode="auto">
          <a:xfrm>
            <a:off x="3419475" y="16113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530" name="Oval 74"/>
          <p:cNvSpPr>
            <a:spLocks noChangeArrowheads="1"/>
          </p:cNvSpPr>
          <p:nvPr/>
        </p:nvSpPr>
        <p:spPr bwMode="auto">
          <a:xfrm>
            <a:off x="3419475" y="14271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531" name="AutoShape 75"/>
          <p:cNvCxnSpPr>
            <a:cxnSpLocks noChangeShapeType="1"/>
            <a:stCxn id="275459" idx="6"/>
            <a:endCxn id="275530" idx="2"/>
          </p:cNvCxnSpPr>
          <p:nvPr/>
        </p:nvCxnSpPr>
        <p:spPr bwMode="auto">
          <a:xfrm flipV="1">
            <a:off x="2914650" y="1477963"/>
            <a:ext cx="504825" cy="56673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32" name="AutoShape 76"/>
          <p:cNvCxnSpPr>
            <a:cxnSpLocks noChangeShapeType="1"/>
            <a:stCxn id="275459" idx="6"/>
            <a:endCxn id="275529" idx="2"/>
          </p:cNvCxnSpPr>
          <p:nvPr/>
        </p:nvCxnSpPr>
        <p:spPr bwMode="auto">
          <a:xfrm flipV="1">
            <a:off x="2914650" y="1662113"/>
            <a:ext cx="504825" cy="38258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533" name="Oval 77"/>
          <p:cNvSpPr>
            <a:spLocks noChangeArrowheads="1"/>
          </p:cNvSpPr>
          <p:nvPr/>
        </p:nvSpPr>
        <p:spPr bwMode="auto">
          <a:xfrm>
            <a:off x="3419475" y="25304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534" name="Oval 78"/>
          <p:cNvSpPr>
            <a:spLocks noChangeArrowheads="1"/>
          </p:cNvSpPr>
          <p:nvPr/>
        </p:nvSpPr>
        <p:spPr bwMode="auto">
          <a:xfrm>
            <a:off x="3419475" y="21621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535" name="AutoShape 79"/>
          <p:cNvCxnSpPr>
            <a:cxnSpLocks noChangeShapeType="1"/>
            <a:stCxn id="275460" idx="6"/>
            <a:endCxn id="275534" idx="2"/>
          </p:cNvCxnSpPr>
          <p:nvPr/>
        </p:nvCxnSpPr>
        <p:spPr bwMode="auto">
          <a:xfrm flipV="1">
            <a:off x="2914650" y="2212975"/>
            <a:ext cx="504825" cy="4286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36" name="AutoShape 80"/>
          <p:cNvCxnSpPr>
            <a:cxnSpLocks noChangeShapeType="1"/>
            <a:stCxn id="275460" idx="6"/>
            <a:endCxn id="275533" idx="2"/>
          </p:cNvCxnSpPr>
          <p:nvPr/>
        </p:nvCxnSpPr>
        <p:spPr bwMode="auto">
          <a:xfrm flipV="1">
            <a:off x="2914650" y="2581275"/>
            <a:ext cx="504825" cy="603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537" name="Oval 81"/>
          <p:cNvSpPr>
            <a:spLocks noChangeArrowheads="1"/>
          </p:cNvSpPr>
          <p:nvPr/>
        </p:nvSpPr>
        <p:spPr bwMode="auto">
          <a:xfrm>
            <a:off x="3419475" y="326548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538" name="Oval 82"/>
          <p:cNvSpPr>
            <a:spLocks noChangeArrowheads="1"/>
          </p:cNvSpPr>
          <p:nvPr/>
        </p:nvSpPr>
        <p:spPr bwMode="auto">
          <a:xfrm>
            <a:off x="3419475" y="30813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539" name="AutoShape 83"/>
          <p:cNvCxnSpPr>
            <a:cxnSpLocks noChangeShapeType="1"/>
            <a:stCxn id="275461" idx="6"/>
            <a:endCxn id="275538" idx="2"/>
          </p:cNvCxnSpPr>
          <p:nvPr/>
        </p:nvCxnSpPr>
        <p:spPr bwMode="auto">
          <a:xfrm flipV="1">
            <a:off x="2916238" y="3132138"/>
            <a:ext cx="503237" cy="1063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40" name="AutoShape 84"/>
          <p:cNvCxnSpPr>
            <a:cxnSpLocks noChangeShapeType="1"/>
            <a:stCxn id="275461" idx="6"/>
            <a:endCxn id="275537" idx="2"/>
          </p:cNvCxnSpPr>
          <p:nvPr/>
        </p:nvCxnSpPr>
        <p:spPr bwMode="auto">
          <a:xfrm>
            <a:off x="2916238" y="3238500"/>
            <a:ext cx="503237" cy="7778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541" name="Oval 85"/>
          <p:cNvSpPr>
            <a:spLocks noChangeArrowheads="1"/>
          </p:cNvSpPr>
          <p:nvPr/>
        </p:nvSpPr>
        <p:spPr bwMode="auto">
          <a:xfrm>
            <a:off x="3419475" y="41846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542" name="Oval 86"/>
          <p:cNvSpPr>
            <a:spLocks noChangeArrowheads="1"/>
          </p:cNvSpPr>
          <p:nvPr/>
        </p:nvSpPr>
        <p:spPr bwMode="auto">
          <a:xfrm>
            <a:off x="3419475" y="38163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543" name="AutoShape 87"/>
          <p:cNvCxnSpPr>
            <a:cxnSpLocks noChangeShapeType="1"/>
            <a:stCxn id="275462" idx="6"/>
            <a:endCxn id="275542" idx="2"/>
          </p:cNvCxnSpPr>
          <p:nvPr/>
        </p:nvCxnSpPr>
        <p:spPr bwMode="auto">
          <a:xfrm>
            <a:off x="2916238" y="3833813"/>
            <a:ext cx="503237" cy="3333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44" name="AutoShape 88"/>
          <p:cNvCxnSpPr>
            <a:cxnSpLocks noChangeShapeType="1"/>
            <a:stCxn id="275462" idx="6"/>
            <a:endCxn id="275541" idx="2"/>
          </p:cNvCxnSpPr>
          <p:nvPr/>
        </p:nvCxnSpPr>
        <p:spPr bwMode="auto">
          <a:xfrm>
            <a:off x="2916238" y="3833813"/>
            <a:ext cx="503237" cy="40163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545" name="Oval 89"/>
          <p:cNvSpPr>
            <a:spLocks noChangeArrowheads="1"/>
          </p:cNvSpPr>
          <p:nvPr/>
        </p:nvSpPr>
        <p:spPr bwMode="auto">
          <a:xfrm>
            <a:off x="3419475" y="47355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546" name="Oval 90"/>
          <p:cNvSpPr>
            <a:spLocks noChangeArrowheads="1"/>
          </p:cNvSpPr>
          <p:nvPr/>
        </p:nvSpPr>
        <p:spPr bwMode="auto">
          <a:xfrm>
            <a:off x="3419475" y="43688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547" name="AutoShape 91"/>
          <p:cNvCxnSpPr>
            <a:cxnSpLocks noChangeShapeType="1"/>
            <a:stCxn id="275463" idx="6"/>
            <a:endCxn id="275546" idx="2"/>
          </p:cNvCxnSpPr>
          <p:nvPr/>
        </p:nvCxnSpPr>
        <p:spPr bwMode="auto">
          <a:xfrm flipV="1">
            <a:off x="2916238" y="4419600"/>
            <a:ext cx="503237" cy="1111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48" name="AutoShape 92"/>
          <p:cNvCxnSpPr>
            <a:cxnSpLocks noChangeShapeType="1"/>
            <a:stCxn id="275463" idx="6"/>
            <a:endCxn id="275545" idx="2"/>
          </p:cNvCxnSpPr>
          <p:nvPr/>
        </p:nvCxnSpPr>
        <p:spPr bwMode="auto">
          <a:xfrm>
            <a:off x="2916238" y="4430713"/>
            <a:ext cx="503237" cy="3556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549" name="Oval 93"/>
          <p:cNvSpPr>
            <a:spLocks noChangeArrowheads="1"/>
          </p:cNvSpPr>
          <p:nvPr/>
        </p:nvSpPr>
        <p:spPr bwMode="auto">
          <a:xfrm>
            <a:off x="3419475" y="54705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550" name="Oval 94"/>
          <p:cNvSpPr>
            <a:spLocks noChangeArrowheads="1"/>
          </p:cNvSpPr>
          <p:nvPr/>
        </p:nvSpPr>
        <p:spPr bwMode="auto">
          <a:xfrm>
            <a:off x="3419475" y="51038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551" name="AutoShape 95"/>
          <p:cNvCxnSpPr>
            <a:cxnSpLocks noChangeShapeType="1"/>
            <a:stCxn id="275464" idx="6"/>
            <a:endCxn id="275550" idx="2"/>
          </p:cNvCxnSpPr>
          <p:nvPr/>
        </p:nvCxnSpPr>
        <p:spPr bwMode="auto">
          <a:xfrm>
            <a:off x="2916238" y="5027613"/>
            <a:ext cx="503237" cy="1270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52" name="AutoShape 96"/>
          <p:cNvCxnSpPr>
            <a:cxnSpLocks noChangeShapeType="1"/>
            <a:stCxn id="275464" idx="6"/>
            <a:endCxn id="275549" idx="2"/>
          </p:cNvCxnSpPr>
          <p:nvPr/>
        </p:nvCxnSpPr>
        <p:spPr bwMode="auto">
          <a:xfrm>
            <a:off x="2916238" y="5027613"/>
            <a:ext cx="503237" cy="4937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553" name="Oval 97"/>
          <p:cNvSpPr>
            <a:spLocks noChangeArrowheads="1"/>
          </p:cNvSpPr>
          <p:nvPr/>
        </p:nvSpPr>
        <p:spPr bwMode="auto">
          <a:xfrm>
            <a:off x="3419475" y="63912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554" name="Oval 98"/>
          <p:cNvSpPr>
            <a:spLocks noChangeArrowheads="1"/>
          </p:cNvSpPr>
          <p:nvPr/>
        </p:nvSpPr>
        <p:spPr bwMode="auto">
          <a:xfrm>
            <a:off x="3419475" y="60229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555" name="AutoShape 99"/>
          <p:cNvCxnSpPr>
            <a:cxnSpLocks noChangeShapeType="1"/>
            <a:stCxn id="275465" idx="6"/>
            <a:endCxn id="275554" idx="2"/>
          </p:cNvCxnSpPr>
          <p:nvPr/>
        </p:nvCxnSpPr>
        <p:spPr bwMode="auto">
          <a:xfrm>
            <a:off x="2916238" y="5624513"/>
            <a:ext cx="503237" cy="4492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56" name="AutoShape 100"/>
          <p:cNvCxnSpPr>
            <a:cxnSpLocks noChangeShapeType="1"/>
            <a:stCxn id="275465" idx="6"/>
            <a:endCxn id="275553" idx="2"/>
          </p:cNvCxnSpPr>
          <p:nvPr/>
        </p:nvCxnSpPr>
        <p:spPr bwMode="auto">
          <a:xfrm>
            <a:off x="2916238" y="5624513"/>
            <a:ext cx="503237" cy="8175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557" name="Oval 101"/>
          <p:cNvSpPr>
            <a:spLocks noChangeArrowheads="1"/>
          </p:cNvSpPr>
          <p:nvPr/>
        </p:nvSpPr>
        <p:spPr bwMode="auto">
          <a:xfrm>
            <a:off x="1476375" y="257651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558" name="Oval 102"/>
          <p:cNvSpPr>
            <a:spLocks noChangeArrowheads="1"/>
          </p:cNvSpPr>
          <p:nvPr/>
        </p:nvSpPr>
        <p:spPr bwMode="auto">
          <a:xfrm>
            <a:off x="1474788" y="3171825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559" name="Oval 103"/>
          <p:cNvSpPr>
            <a:spLocks noChangeArrowheads="1"/>
          </p:cNvSpPr>
          <p:nvPr/>
        </p:nvSpPr>
        <p:spPr bwMode="auto">
          <a:xfrm>
            <a:off x="1474788" y="3768725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560" name="Oval 104"/>
          <p:cNvSpPr>
            <a:spLocks noChangeArrowheads="1"/>
          </p:cNvSpPr>
          <p:nvPr/>
        </p:nvSpPr>
        <p:spPr bwMode="auto">
          <a:xfrm>
            <a:off x="1476375" y="4365625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561" name="AutoShape 105"/>
          <p:cNvCxnSpPr>
            <a:cxnSpLocks noChangeShapeType="1"/>
            <a:stCxn id="275467" idx="6"/>
            <a:endCxn id="275557" idx="2"/>
          </p:cNvCxnSpPr>
          <p:nvPr/>
        </p:nvCxnSpPr>
        <p:spPr bwMode="auto">
          <a:xfrm flipV="1">
            <a:off x="900113" y="2684463"/>
            <a:ext cx="576262" cy="7810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62" name="AutoShape 106"/>
          <p:cNvCxnSpPr>
            <a:cxnSpLocks noChangeShapeType="1"/>
            <a:stCxn id="275467" idx="6"/>
            <a:endCxn id="275558" idx="2"/>
          </p:cNvCxnSpPr>
          <p:nvPr/>
        </p:nvCxnSpPr>
        <p:spPr bwMode="auto">
          <a:xfrm flipV="1">
            <a:off x="900113" y="3279775"/>
            <a:ext cx="574675" cy="1857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63" name="AutoShape 107"/>
          <p:cNvCxnSpPr>
            <a:cxnSpLocks noChangeShapeType="1"/>
            <a:stCxn id="275467" idx="6"/>
            <a:endCxn id="275559" idx="1"/>
          </p:cNvCxnSpPr>
          <p:nvPr/>
        </p:nvCxnSpPr>
        <p:spPr bwMode="auto">
          <a:xfrm>
            <a:off x="900113" y="3465513"/>
            <a:ext cx="606425" cy="3349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64" name="AutoShape 108"/>
          <p:cNvCxnSpPr>
            <a:cxnSpLocks noChangeShapeType="1"/>
            <a:stCxn id="275467" idx="6"/>
            <a:endCxn id="275560" idx="1"/>
          </p:cNvCxnSpPr>
          <p:nvPr/>
        </p:nvCxnSpPr>
        <p:spPr bwMode="auto">
          <a:xfrm>
            <a:off x="900113" y="3465513"/>
            <a:ext cx="608012" cy="9318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565" name="Rectangle 109"/>
          <p:cNvSpPr>
            <a:spLocks noChangeArrowheads="1"/>
          </p:cNvSpPr>
          <p:nvPr/>
        </p:nvSpPr>
        <p:spPr bwMode="auto">
          <a:xfrm>
            <a:off x="5994400" y="1341438"/>
            <a:ext cx="107950" cy="100012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566" name="AutoShape 110"/>
          <p:cNvCxnSpPr>
            <a:cxnSpLocks noChangeShapeType="1"/>
            <a:stCxn id="275565" idx="3"/>
            <a:endCxn id="275466" idx="2"/>
          </p:cNvCxnSpPr>
          <p:nvPr/>
        </p:nvCxnSpPr>
        <p:spPr bwMode="auto">
          <a:xfrm>
            <a:off x="6102350" y="1392238"/>
            <a:ext cx="665163" cy="11080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67" name="AutoShape 111"/>
          <p:cNvCxnSpPr>
            <a:cxnSpLocks noChangeShapeType="1"/>
            <a:stCxn id="275640" idx="3"/>
            <a:endCxn id="275466" idx="2"/>
          </p:cNvCxnSpPr>
          <p:nvPr/>
        </p:nvCxnSpPr>
        <p:spPr bwMode="auto">
          <a:xfrm>
            <a:off x="6102350" y="1847850"/>
            <a:ext cx="665163" cy="65246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68" name="AutoShape 112"/>
          <p:cNvCxnSpPr>
            <a:cxnSpLocks noChangeShapeType="1"/>
            <a:stCxn id="275705" idx="3"/>
            <a:endCxn id="275466" idx="2"/>
          </p:cNvCxnSpPr>
          <p:nvPr/>
        </p:nvCxnSpPr>
        <p:spPr bwMode="auto">
          <a:xfrm>
            <a:off x="6102350" y="2303463"/>
            <a:ext cx="665163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569" name="Oval 113"/>
          <p:cNvSpPr>
            <a:spLocks noChangeArrowheads="1"/>
          </p:cNvSpPr>
          <p:nvPr/>
        </p:nvSpPr>
        <p:spPr bwMode="auto">
          <a:xfrm>
            <a:off x="6767513" y="304006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570" name="AutoShape 114"/>
          <p:cNvCxnSpPr>
            <a:cxnSpLocks noChangeShapeType="1"/>
            <a:stCxn id="275770" idx="3"/>
            <a:endCxn id="275569" idx="2"/>
          </p:cNvCxnSpPr>
          <p:nvPr/>
        </p:nvCxnSpPr>
        <p:spPr bwMode="auto">
          <a:xfrm>
            <a:off x="6102350" y="2759075"/>
            <a:ext cx="665163" cy="3889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71" name="AutoShape 115"/>
          <p:cNvCxnSpPr>
            <a:cxnSpLocks noChangeShapeType="1"/>
            <a:stCxn id="275835" idx="3"/>
            <a:endCxn id="275569" idx="2"/>
          </p:cNvCxnSpPr>
          <p:nvPr/>
        </p:nvCxnSpPr>
        <p:spPr bwMode="auto">
          <a:xfrm flipV="1">
            <a:off x="6102350" y="3148013"/>
            <a:ext cx="665163" cy="666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72" name="AutoShape 116"/>
          <p:cNvCxnSpPr>
            <a:cxnSpLocks noChangeShapeType="1"/>
            <a:stCxn id="275900" idx="3"/>
            <a:endCxn id="275569" idx="2"/>
          </p:cNvCxnSpPr>
          <p:nvPr/>
        </p:nvCxnSpPr>
        <p:spPr bwMode="auto">
          <a:xfrm flipV="1">
            <a:off x="6102350" y="3148013"/>
            <a:ext cx="665163" cy="52228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573" name="Oval 117"/>
          <p:cNvSpPr>
            <a:spLocks noChangeArrowheads="1"/>
          </p:cNvSpPr>
          <p:nvPr/>
        </p:nvSpPr>
        <p:spPr bwMode="auto">
          <a:xfrm>
            <a:off x="6767513" y="3687763"/>
            <a:ext cx="215900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574" name="AutoShape 118"/>
          <p:cNvCxnSpPr>
            <a:cxnSpLocks noChangeShapeType="1"/>
            <a:stCxn id="275965" idx="3"/>
            <a:endCxn id="275573" idx="2"/>
          </p:cNvCxnSpPr>
          <p:nvPr/>
        </p:nvCxnSpPr>
        <p:spPr bwMode="auto">
          <a:xfrm flipV="1">
            <a:off x="6102350" y="3795713"/>
            <a:ext cx="665163" cy="3302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75" name="AutoShape 119"/>
          <p:cNvCxnSpPr>
            <a:cxnSpLocks noChangeShapeType="1"/>
            <a:stCxn id="276095" idx="3"/>
            <a:endCxn id="275573" idx="2"/>
          </p:cNvCxnSpPr>
          <p:nvPr/>
        </p:nvCxnSpPr>
        <p:spPr bwMode="auto">
          <a:xfrm flipV="1">
            <a:off x="6102350" y="3795713"/>
            <a:ext cx="665163" cy="12414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76" name="AutoShape 120"/>
          <p:cNvCxnSpPr>
            <a:cxnSpLocks noChangeShapeType="1"/>
            <a:stCxn id="275494" idx="6"/>
            <a:endCxn id="275565" idx="1"/>
          </p:cNvCxnSpPr>
          <p:nvPr/>
        </p:nvCxnSpPr>
        <p:spPr bwMode="auto">
          <a:xfrm>
            <a:off x="3527425" y="742950"/>
            <a:ext cx="2466975" cy="6492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77" name="AutoShape 121"/>
          <p:cNvCxnSpPr>
            <a:cxnSpLocks noChangeShapeType="1"/>
            <a:stCxn id="275526" idx="6"/>
            <a:endCxn id="275565" idx="1"/>
          </p:cNvCxnSpPr>
          <p:nvPr/>
        </p:nvCxnSpPr>
        <p:spPr bwMode="auto">
          <a:xfrm>
            <a:off x="3527425" y="925513"/>
            <a:ext cx="2466975" cy="4667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78" name="AutoShape 122"/>
          <p:cNvCxnSpPr>
            <a:cxnSpLocks noChangeShapeType="1"/>
            <a:stCxn id="275493" idx="6"/>
            <a:endCxn id="275565" idx="1"/>
          </p:cNvCxnSpPr>
          <p:nvPr/>
        </p:nvCxnSpPr>
        <p:spPr bwMode="auto">
          <a:xfrm>
            <a:off x="3527425" y="1109663"/>
            <a:ext cx="2466975" cy="2825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79" name="AutoShape 123"/>
          <p:cNvCxnSpPr>
            <a:cxnSpLocks noChangeShapeType="1"/>
            <a:stCxn id="275525" idx="6"/>
            <a:endCxn id="275565" idx="1"/>
          </p:cNvCxnSpPr>
          <p:nvPr/>
        </p:nvCxnSpPr>
        <p:spPr bwMode="auto">
          <a:xfrm>
            <a:off x="3527425" y="1293813"/>
            <a:ext cx="2466975" cy="984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80" name="AutoShape 124"/>
          <p:cNvCxnSpPr>
            <a:cxnSpLocks noChangeShapeType="1"/>
            <a:stCxn id="275530" idx="6"/>
            <a:endCxn id="275565" idx="1"/>
          </p:cNvCxnSpPr>
          <p:nvPr/>
        </p:nvCxnSpPr>
        <p:spPr bwMode="auto">
          <a:xfrm flipV="1">
            <a:off x="3527425" y="1392238"/>
            <a:ext cx="2466975" cy="857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81" name="AutoShape 125"/>
          <p:cNvCxnSpPr>
            <a:cxnSpLocks noChangeShapeType="1"/>
            <a:stCxn id="275529" idx="6"/>
            <a:endCxn id="275565" idx="1"/>
          </p:cNvCxnSpPr>
          <p:nvPr/>
        </p:nvCxnSpPr>
        <p:spPr bwMode="auto">
          <a:xfrm flipV="1">
            <a:off x="3527425" y="1392238"/>
            <a:ext cx="2466975" cy="2698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82" name="AutoShape 126"/>
          <p:cNvCxnSpPr>
            <a:cxnSpLocks noChangeShapeType="1"/>
            <a:stCxn id="275498" idx="6"/>
            <a:endCxn id="275565" idx="1"/>
          </p:cNvCxnSpPr>
          <p:nvPr/>
        </p:nvCxnSpPr>
        <p:spPr bwMode="auto">
          <a:xfrm flipV="1">
            <a:off x="3527425" y="1392238"/>
            <a:ext cx="2466975" cy="4524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83" name="AutoShape 127"/>
          <p:cNvCxnSpPr>
            <a:cxnSpLocks noChangeShapeType="1"/>
            <a:stCxn id="275497" idx="6"/>
            <a:endCxn id="275565" idx="1"/>
          </p:cNvCxnSpPr>
          <p:nvPr/>
        </p:nvCxnSpPr>
        <p:spPr bwMode="auto">
          <a:xfrm flipV="1">
            <a:off x="3527425" y="1392238"/>
            <a:ext cx="2466975" cy="6365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84" name="AutoShape 128"/>
          <p:cNvCxnSpPr>
            <a:cxnSpLocks noChangeShapeType="1"/>
            <a:stCxn id="275534" idx="6"/>
            <a:endCxn id="275565" idx="1"/>
          </p:cNvCxnSpPr>
          <p:nvPr/>
        </p:nvCxnSpPr>
        <p:spPr bwMode="auto">
          <a:xfrm flipV="1">
            <a:off x="3527425" y="1392238"/>
            <a:ext cx="2466975" cy="8207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85" name="AutoShape 129"/>
          <p:cNvCxnSpPr>
            <a:cxnSpLocks noChangeShapeType="1"/>
            <a:stCxn id="275502" idx="6"/>
            <a:endCxn id="275565" idx="1"/>
          </p:cNvCxnSpPr>
          <p:nvPr/>
        </p:nvCxnSpPr>
        <p:spPr bwMode="auto">
          <a:xfrm flipV="1">
            <a:off x="3527425" y="1392238"/>
            <a:ext cx="2466975" cy="10048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86" name="AutoShape 130"/>
          <p:cNvCxnSpPr>
            <a:cxnSpLocks noChangeShapeType="1"/>
            <a:stCxn id="275533" idx="6"/>
            <a:endCxn id="275565" idx="1"/>
          </p:cNvCxnSpPr>
          <p:nvPr/>
        </p:nvCxnSpPr>
        <p:spPr bwMode="auto">
          <a:xfrm flipV="1">
            <a:off x="3527425" y="1392238"/>
            <a:ext cx="2466975" cy="11890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87" name="AutoShape 131"/>
          <p:cNvCxnSpPr>
            <a:cxnSpLocks noChangeShapeType="1"/>
            <a:stCxn id="275501" idx="6"/>
            <a:endCxn id="275565" idx="1"/>
          </p:cNvCxnSpPr>
          <p:nvPr/>
        </p:nvCxnSpPr>
        <p:spPr bwMode="auto">
          <a:xfrm flipV="1">
            <a:off x="3527425" y="1392238"/>
            <a:ext cx="2466975" cy="13716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88" name="AutoShape 132"/>
          <p:cNvCxnSpPr>
            <a:cxnSpLocks noChangeShapeType="1"/>
            <a:stCxn id="275506" idx="6"/>
            <a:endCxn id="275565" idx="1"/>
          </p:cNvCxnSpPr>
          <p:nvPr/>
        </p:nvCxnSpPr>
        <p:spPr bwMode="auto">
          <a:xfrm flipV="1">
            <a:off x="3527425" y="1392238"/>
            <a:ext cx="2466975" cy="15557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89" name="AutoShape 133"/>
          <p:cNvCxnSpPr>
            <a:cxnSpLocks noChangeShapeType="1"/>
            <a:stCxn id="275538" idx="6"/>
            <a:endCxn id="275565" idx="1"/>
          </p:cNvCxnSpPr>
          <p:nvPr/>
        </p:nvCxnSpPr>
        <p:spPr bwMode="auto">
          <a:xfrm flipV="1">
            <a:off x="3527425" y="1392238"/>
            <a:ext cx="2466975" cy="17399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90" name="AutoShape 134"/>
          <p:cNvCxnSpPr>
            <a:cxnSpLocks noChangeShapeType="1"/>
            <a:stCxn id="275537" idx="6"/>
            <a:endCxn id="275565" idx="1"/>
          </p:cNvCxnSpPr>
          <p:nvPr/>
        </p:nvCxnSpPr>
        <p:spPr bwMode="auto">
          <a:xfrm flipV="1">
            <a:off x="3527425" y="1392238"/>
            <a:ext cx="2466975" cy="19240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91" name="AutoShape 135"/>
          <p:cNvCxnSpPr>
            <a:cxnSpLocks noChangeShapeType="1"/>
            <a:stCxn id="275505" idx="6"/>
            <a:endCxn id="275565" idx="1"/>
          </p:cNvCxnSpPr>
          <p:nvPr/>
        </p:nvCxnSpPr>
        <p:spPr bwMode="auto">
          <a:xfrm flipV="1">
            <a:off x="3527425" y="1392238"/>
            <a:ext cx="2466975" cy="21082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92" name="AutoShape 136"/>
          <p:cNvCxnSpPr>
            <a:cxnSpLocks noChangeShapeType="1"/>
            <a:stCxn id="275510" idx="7"/>
            <a:endCxn id="275565" idx="1"/>
          </p:cNvCxnSpPr>
          <p:nvPr/>
        </p:nvCxnSpPr>
        <p:spPr bwMode="auto">
          <a:xfrm flipV="1">
            <a:off x="3511550" y="1392238"/>
            <a:ext cx="2482850" cy="22542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93" name="AutoShape 137"/>
          <p:cNvCxnSpPr>
            <a:cxnSpLocks noChangeShapeType="1"/>
            <a:stCxn id="275542" idx="7"/>
            <a:endCxn id="275565" idx="1"/>
          </p:cNvCxnSpPr>
          <p:nvPr/>
        </p:nvCxnSpPr>
        <p:spPr bwMode="auto">
          <a:xfrm flipV="1">
            <a:off x="3511550" y="1392238"/>
            <a:ext cx="2482850" cy="2438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94" name="AutoShape 138"/>
          <p:cNvCxnSpPr>
            <a:cxnSpLocks noChangeShapeType="1"/>
            <a:stCxn id="275509" idx="7"/>
            <a:endCxn id="275565" idx="1"/>
          </p:cNvCxnSpPr>
          <p:nvPr/>
        </p:nvCxnSpPr>
        <p:spPr bwMode="auto">
          <a:xfrm flipV="1">
            <a:off x="3511550" y="1392238"/>
            <a:ext cx="2482850" cy="26225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95" name="AutoShape 139"/>
          <p:cNvCxnSpPr>
            <a:cxnSpLocks noChangeShapeType="1"/>
            <a:stCxn id="275541" idx="6"/>
            <a:endCxn id="275565" idx="1"/>
          </p:cNvCxnSpPr>
          <p:nvPr/>
        </p:nvCxnSpPr>
        <p:spPr bwMode="auto">
          <a:xfrm flipV="1">
            <a:off x="3527425" y="1392238"/>
            <a:ext cx="2466975" cy="284321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96" name="AutoShape 140"/>
          <p:cNvCxnSpPr>
            <a:cxnSpLocks noChangeShapeType="1"/>
            <a:stCxn id="275546" idx="7"/>
            <a:endCxn id="275565" idx="1"/>
          </p:cNvCxnSpPr>
          <p:nvPr/>
        </p:nvCxnSpPr>
        <p:spPr bwMode="auto">
          <a:xfrm flipV="1">
            <a:off x="3511550" y="1392238"/>
            <a:ext cx="2482850" cy="29908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97" name="AutoShape 141"/>
          <p:cNvCxnSpPr>
            <a:cxnSpLocks noChangeShapeType="1"/>
            <a:stCxn id="275514" idx="6"/>
            <a:endCxn id="275565" idx="1"/>
          </p:cNvCxnSpPr>
          <p:nvPr/>
        </p:nvCxnSpPr>
        <p:spPr bwMode="auto">
          <a:xfrm flipV="1">
            <a:off x="3527425" y="1392238"/>
            <a:ext cx="2466975" cy="32099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98" name="AutoShape 142"/>
          <p:cNvCxnSpPr>
            <a:cxnSpLocks noChangeShapeType="1"/>
            <a:stCxn id="275545" idx="6"/>
            <a:endCxn id="275565" idx="1"/>
          </p:cNvCxnSpPr>
          <p:nvPr/>
        </p:nvCxnSpPr>
        <p:spPr bwMode="auto">
          <a:xfrm flipV="1">
            <a:off x="3527425" y="1392238"/>
            <a:ext cx="2466975" cy="33940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599" name="AutoShape 143"/>
          <p:cNvCxnSpPr>
            <a:cxnSpLocks noChangeShapeType="1"/>
            <a:stCxn id="275513" idx="6"/>
            <a:endCxn id="275565" idx="1"/>
          </p:cNvCxnSpPr>
          <p:nvPr/>
        </p:nvCxnSpPr>
        <p:spPr bwMode="auto">
          <a:xfrm flipV="1">
            <a:off x="3527425" y="1392238"/>
            <a:ext cx="2466975" cy="35782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00" name="AutoShape 144"/>
          <p:cNvCxnSpPr>
            <a:cxnSpLocks noChangeShapeType="1"/>
            <a:stCxn id="275550" idx="6"/>
            <a:endCxn id="275565" idx="1"/>
          </p:cNvCxnSpPr>
          <p:nvPr/>
        </p:nvCxnSpPr>
        <p:spPr bwMode="auto">
          <a:xfrm flipV="1">
            <a:off x="3527425" y="1392238"/>
            <a:ext cx="2466975" cy="37623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01" name="AutoShape 145"/>
          <p:cNvCxnSpPr>
            <a:cxnSpLocks noChangeShapeType="1"/>
            <a:stCxn id="275518" idx="7"/>
            <a:endCxn id="275565" idx="1"/>
          </p:cNvCxnSpPr>
          <p:nvPr/>
        </p:nvCxnSpPr>
        <p:spPr bwMode="auto">
          <a:xfrm flipV="1">
            <a:off x="3511550" y="1392238"/>
            <a:ext cx="2482850" cy="391001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02" name="AutoShape 146"/>
          <p:cNvCxnSpPr>
            <a:cxnSpLocks noChangeShapeType="1"/>
            <a:stCxn id="275549" idx="5"/>
            <a:endCxn id="275565" idx="1"/>
          </p:cNvCxnSpPr>
          <p:nvPr/>
        </p:nvCxnSpPr>
        <p:spPr bwMode="auto">
          <a:xfrm flipV="1">
            <a:off x="3511550" y="1392238"/>
            <a:ext cx="2482850" cy="416401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03" name="AutoShape 147"/>
          <p:cNvCxnSpPr>
            <a:cxnSpLocks noChangeShapeType="1"/>
            <a:stCxn id="275517" idx="6"/>
            <a:endCxn id="275565" idx="1"/>
          </p:cNvCxnSpPr>
          <p:nvPr/>
        </p:nvCxnSpPr>
        <p:spPr bwMode="auto">
          <a:xfrm flipV="1">
            <a:off x="3527425" y="1392238"/>
            <a:ext cx="2466975" cy="43132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04" name="AutoShape 148"/>
          <p:cNvCxnSpPr>
            <a:cxnSpLocks noChangeShapeType="1"/>
            <a:stCxn id="275522" idx="6"/>
            <a:endCxn id="275565" idx="1"/>
          </p:cNvCxnSpPr>
          <p:nvPr/>
        </p:nvCxnSpPr>
        <p:spPr bwMode="auto">
          <a:xfrm flipV="1">
            <a:off x="3527425" y="1392238"/>
            <a:ext cx="2466975" cy="44973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05" name="AutoShape 149"/>
          <p:cNvCxnSpPr>
            <a:cxnSpLocks noChangeShapeType="1"/>
            <a:stCxn id="275554" idx="6"/>
            <a:endCxn id="275565" idx="1"/>
          </p:cNvCxnSpPr>
          <p:nvPr/>
        </p:nvCxnSpPr>
        <p:spPr bwMode="auto">
          <a:xfrm flipV="1">
            <a:off x="3527425" y="1392238"/>
            <a:ext cx="2466975" cy="46815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06" name="AutoShape 150"/>
          <p:cNvCxnSpPr>
            <a:cxnSpLocks noChangeShapeType="1"/>
            <a:stCxn id="275521" idx="6"/>
            <a:endCxn id="275565" idx="1"/>
          </p:cNvCxnSpPr>
          <p:nvPr/>
        </p:nvCxnSpPr>
        <p:spPr bwMode="auto">
          <a:xfrm flipV="1">
            <a:off x="3527425" y="1392238"/>
            <a:ext cx="2466975" cy="48656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07" name="AutoShape 151"/>
          <p:cNvCxnSpPr>
            <a:cxnSpLocks noChangeShapeType="1"/>
            <a:stCxn id="275553" idx="7"/>
            <a:endCxn id="275565" idx="1"/>
          </p:cNvCxnSpPr>
          <p:nvPr/>
        </p:nvCxnSpPr>
        <p:spPr bwMode="auto">
          <a:xfrm flipV="1">
            <a:off x="3511550" y="1392238"/>
            <a:ext cx="2482850" cy="50133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608" name="Oval 152"/>
          <p:cNvSpPr>
            <a:spLocks noChangeArrowheads="1"/>
          </p:cNvSpPr>
          <p:nvPr/>
        </p:nvSpPr>
        <p:spPr bwMode="auto">
          <a:xfrm>
            <a:off x="3419475" y="10588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09" name="Oval 153"/>
          <p:cNvSpPr>
            <a:spLocks noChangeArrowheads="1"/>
          </p:cNvSpPr>
          <p:nvPr/>
        </p:nvSpPr>
        <p:spPr bwMode="auto">
          <a:xfrm>
            <a:off x="3419475" y="6921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10" name="Oval 154"/>
          <p:cNvSpPr>
            <a:spLocks noChangeArrowheads="1"/>
          </p:cNvSpPr>
          <p:nvPr/>
        </p:nvSpPr>
        <p:spPr bwMode="auto">
          <a:xfrm>
            <a:off x="3419475" y="19780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11" name="Oval 155"/>
          <p:cNvSpPr>
            <a:spLocks noChangeArrowheads="1"/>
          </p:cNvSpPr>
          <p:nvPr/>
        </p:nvSpPr>
        <p:spPr bwMode="auto">
          <a:xfrm>
            <a:off x="3419475" y="17938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12" name="Oval 156"/>
          <p:cNvSpPr>
            <a:spLocks noChangeArrowheads="1"/>
          </p:cNvSpPr>
          <p:nvPr/>
        </p:nvSpPr>
        <p:spPr bwMode="auto">
          <a:xfrm>
            <a:off x="3419475" y="27130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13" name="Oval 157"/>
          <p:cNvSpPr>
            <a:spLocks noChangeArrowheads="1"/>
          </p:cNvSpPr>
          <p:nvPr/>
        </p:nvSpPr>
        <p:spPr bwMode="auto">
          <a:xfrm>
            <a:off x="3419475" y="23463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14" name="Oval 158"/>
          <p:cNvSpPr>
            <a:spLocks noChangeArrowheads="1"/>
          </p:cNvSpPr>
          <p:nvPr/>
        </p:nvSpPr>
        <p:spPr bwMode="auto">
          <a:xfrm>
            <a:off x="3419475" y="34496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15" name="Oval 159"/>
          <p:cNvSpPr>
            <a:spLocks noChangeArrowheads="1"/>
          </p:cNvSpPr>
          <p:nvPr/>
        </p:nvSpPr>
        <p:spPr bwMode="auto">
          <a:xfrm>
            <a:off x="3419475" y="289718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16" name="Oval 160"/>
          <p:cNvSpPr>
            <a:spLocks noChangeArrowheads="1"/>
          </p:cNvSpPr>
          <p:nvPr/>
        </p:nvSpPr>
        <p:spPr bwMode="auto">
          <a:xfrm>
            <a:off x="3419475" y="40005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17" name="Oval 161"/>
          <p:cNvSpPr>
            <a:spLocks noChangeArrowheads="1"/>
          </p:cNvSpPr>
          <p:nvPr/>
        </p:nvSpPr>
        <p:spPr bwMode="auto">
          <a:xfrm>
            <a:off x="3419475" y="36322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18" name="Oval 162"/>
          <p:cNvSpPr>
            <a:spLocks noChangeArrowheads="1"/>
          </p:cNvSpPr>
          <p:nvPr/>
        </p:nvSpPr>
        <p:spPr bwMode="auto">
          <a:xfrm>
            <a:off x="3419475" y="49196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19" name="Oval 163"/>
          <p:cNvSpPr>
            <a:spLocks noChangeArrowheads="1"/>
          </p:cNvSpPr>
          <p:nvPr/>
        </p:nvSpPr>
        <p:spPr bwMode="auto">
          <a:xfrm>
            <a:off x="3419475" y="45513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20" name="Oval 164"/>
          <p:cNvSpPr>
            <a:spLocks noChangeArrowheads="1"/>
          </p:cNvSpPr>
          <p:nvPr/>
        </p:nvSpPr>
        <p:spPr bwMode="auto">
          <a:xfrm>
            <a:off x="3419475" y="56546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21" name="Oval 165"/>
          <p:cNvSpPr>
            <a:spLocks noChangeArrowheads="1"/>
          </p:cNvSpPr>
          <p:nvPr/>
        </p:nvSpPr>
        <p:spPr bwMode="auto">
          <a:xfrm>
            <a:off x="3419475" y="52879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22" name="Oval 166"/>
          <p:cNvSpPr>
            <a:spLocks noChangeArrowheads="1"/>
          </p:cNvSpPr>
          <p:nvPr/>
        </p:nvSpPr>
        <p:spPr bwMode="auto">
          <a:xfrm>
            <a:off x="3419475" y="62071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23" name="Oval 167"/>
          <p:cNvSpPr>
            <a:spLocks noChangeArrowheads="1"/>
          </p:cNvSpPr>
          <p:nvPr/>
        </p:nvSpPr>
        <p:spPr bwMode="auto">
          <a:xfrm>
            <a:off x="3419475" y="58388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24" name="Oval 168"/>
          <p:cNvSpPr>
            <a:spLocks noChangeArrowheads="1"/>
          </p:cNvSpPr>
          <p:nvPr/>
        </p:nvSpPr>
        <p:spPr bwMode="auto">
          <a:xfrm>
            <a:off x="3419475" y="12430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25" name="Oval 169"/>
          <p:cNvSpPr>
            <a:spLocks noChangeArrowheads="1"/>
          </p:cNvSpPr>
          <p:nvPr/>
        </p:nvSpPr>
        <p:spPr bwMode="auto">
          <a:xfrm>
            <a:off x="3419475" y="8747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26" name="Oval 170"/>
          <p:cNvSpPr>
            <a:spLocks noChangeArrowheads="1"/>
          </p:cNvSpPr>
          <p:nvPr/>
        </p:nvSpPr>
        <p:spPr bwMode="auto">
          <a:xfrm>
            <a:off x="3419475" y="16113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27" name="Oval 171"/>
          <p:cNvSpPr>
            <a:spLocks noChangeArrowheads="1"/>
          </p:cNvSpPr>
          <p:nvPr/>
        </p:nvSpPr>
        <p:spPr bwMode="auto">
          <a:xfrm>
            <a:off x="3419475" y="14271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28" name="Oval 172"/>
          <p:cNvSpPr>
            <a:spLocks noChangeArrowheads="1"/>
          </p:cNvSpPr>
          <p:nvPr/>
        </p:nvSpPr>
        <p:spPr bwMode="auto">
          <a:xfrm>
            <a:off x="3419475" y="25304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29" name="Oval 173"/>
          <p:cNvSpPr>
            <a:spLocks noChangeArrowheads="1"/>
          </p:cNvSpPr>
          <p:nvPr/>
        </p:nvSpPr>
        <p:spPr bwMode="auto">
          <a:xfrm>
            <a:off x="3419475" y="21621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30" name="Oval 174"/>
          <p:cNvSpPr>
            <a:spLocks noChangeArrowheads="1"/>
          </p:cNvSpPr>
          <p:nvPr/>
        </p:nvSpPr>
        <p:spPr bwMode="auto">
          <a:xfrm>
            <a:off x="3419475" y="326548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31" name="Oval 175"/>
          <p:cNvSpPr>
            <a:spLocks noChangeArrowheads="1"/>
          </p:cNvSpPr>
          <p:nvPr/>
        </p:nvSpPr>
        <p:spPr bwMode="auto">
          <a:xfrm>
            <a:off x="3419475" y="30813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32" name="Oval 176"/>
          <p:cNvSpPr>
            <a:spLocks noChangeArrowheads="1"/>
          </p:cNvSpPr>
          <p:nvPr/>
        </p:nvSpPr>
        <p:spPr bwMode="auto">
          <a:xfrm>
            <a:off x="3419475" y="41846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33" name="Oval 177"/>
          <p:cNvSpPr>
            <a:spLocks noChangeArrowheads="1"/>
          </p:cNvSpPr>
          <p:nvPr/>
        </p:nvSpPr>
        <p:spPr bwMode="auto">
          <a:xfrm>
            <a:off x="3419475" y="38163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34" name="Oval 178"/>
          <p:cNvSpPr>
            <a:spLocks noChangeArrowheads="1"/>
          </p:cNvSpPr>
          <p:nvPr/>
        </p:nvSpPr>
        <p:spPr bwMode="auto">
          <a:xfrm>
            <a:off x="3419475" y="47355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35" name="Oval 179"/>
          <p:cNvSpPr>
            <a:spLocks noChangeArrowheads="1"/>
          </p:cNvSpPr>
          <p:nvPr/>
        </p:nvSpPr>
        <p:spPr bwMode="auto">
          <a:xfrm>
            <a:off x="3419475" y="43688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36" name="Oval 180"/>
          <p:cNvSpPr>
            <a:spLocks noChangeArrowheads="1"/>
          </p:cNvSpPr>
          <p:nvPr/>
        </p:nvSpPr>
        <p:spPr bwMode="auto">
          <a:xfrm>
            <a:off x="3419475" y="54705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37" name="Oval 181"/>
          <p:cNvSpPr>
            <a:spLocks noChangeArrowheads="1"/>
          </p:cNvSpPr>
          <p:nvPr/>
        </p:nvSpPr>
        <p:spPr bwMode="auto">
          <a:xfrm>
            <a:off x="3419475" y="51038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38" name="Oval 182"/>
          <p:cNvSpPr>
            <a:spLocks noChangeArrowheads="1"/>
          </p:cNvSpPr>
          <p:nvPr/>
        </p:nvSpPr>
        <p:spPr bwMode="auto">
          <a:xfrm>
            <a:off x="3419475" y="63912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39" name="Oval 183"/>
          <p:cNvSpPr>
            <a:spLocks noChangeArrowheads="1"/>
          </p:cNvSpPr>
          <p:nvPr/>
        </p:nvSpPr>
        <p:spPr bwMode="auto">
          <a:xfrm>
            <a:off x="3419475" y="60229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40" name="Rectangle 184"/>
          <p:cNvSpPr>
            <a:spLocks noChangeArrowheads="1"/>
          </p:cNvSpPr>
          <p:nvPr/>
        </p:nvSpPr>
        <p:spPr bwMode="auto">
          <a:xfrm>
            <a:off x="5994400" y="1797050"/>
            <a:ext cx="107950" cy="1000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641" name="AutoShape 185"/>
          <p:cNvCxnSpPr>
            <a:cxnSpLocks noChangeShapeType="1"/>
            <a:stCxn id="275609" idx="6"/>
            <a:endCxn id="275640" idx="1"/>
          </p:cNvCxnSpPr>
          <p:nvPr/>
        </p:nvCxnSpPr>
        <p:spPr bwMode="auto">
          <a:xfrm>
            <a:off x="3527425" y="742950"/>
            <a:ext cx="2466975" cy="11049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42" name="AutoShape 186"/>
          <p:cNvCxnSpPr>
            <a:cxnSpLocks noChangeShapeType="1"/>
            <a:stCxn id="275625" idx="6"/>
            <a:endCxn id="275640" idx="1"/>
          </p:cNvCxnSpPr>
          <p:nvPr/>
        </p:nvCxnSpPr>
        <p:spPr bwMode="auto">
          <a:xfrm>
            <a:off x="3527425" y="925513"/>
            <a:ext cx="2466975" cy="9223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43" name="AutoShape 187"/>
          <p:cNvCxnSpPr>
            <a:cxnSpLocks noChangeShapeType="1"/>
            <a:stCxn id="275608" idx="6"/>
            <a:endCxn id="275640" idx="1"/>
          </p:cNvCxnSpPr>
          <p:nvPr/>
        </p:nvCxnSpPr>
        <p:spPr bwMode="auto">
          <a:xfrm>
            <a:off x="3527425" y="1109663"/>
            <a:ext cx="2466975" cy="7381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44" name="AutoShape 188"/>
          <p:cNvCxnSpPr>
            <a:cxnSpLocks noChangeShapeType="1"/>
            <a:stCxn id="275624" idx="6"/>
            <a:endCxn id="275640" idx="1"/>
          </p:cNvCxnSpPr>
          <p:nvPr/>
        </p:nvCxnSpPr>
        <p:spPr bwMode="auto">
          <a:xfrm>
            <a:off x="3527425" y="1293813"/>
            <a:ext cx="2466975" cy="5540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45" name="AutoShape 189"/>
          <p:cNvCxnSpPr>
            <a:cxnSpLocks noChangeShapeType="1"/>
            <a:stCxn id="275627" idx="6"/>
            <a:endCxn id="275640" idx="1"/>
          </p:cNvCxnSpPr>
          <p:nvPr/>
        </p:nvCxnSpPr>
        <p:spPr bwMode="auto">
          <a:xfrm>
            <a:off x="3527425" y="1477963"/>
            <a:ext cx="2466975" cy="3698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46" name="AutoShape 190"/>
          <p:cNvCxnSpPr>
            <a:cxnSpLocks noChangeShapeType="1"/>
            <a:stCxn id="275626" idx="6"/>
            <a:endCxn id="275640" idx="1"/>
          </p:cNvCxnSpPr>
          <p:nvPr/>
        </p:nvCxnSpPr>
        <p:spPr bwMode="auto">
          <a:xfrm>
            <a:off x="3527425" y="1662113"/>
            <a:ext cx="2466975" cy="1857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47" name="AutoShape 191"/>
          <p:cNvCxnSpPr>
            <a:cxnSpLocks noChangeShapeType="1"/>
            <a:stCxn id="275611" idx="6"/>
            <a:endCxn id="275640" idx="1"/>
          </p:cNvCxnSpPr>
          <p:nvPr/>
        </p:nvCxnSpPr>
        <p:spPr bwMode="auto">
          <a:xfrm>
            <a:off x="3527425" y="1844675"/>
            <a:ext cx="2466975" cy="31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48" name="AutoShape 192"/>
          <p:cNvCxnSpPr>
            <a:cxnSpLocks noChangeShapeType="1"/>
            <a:stCxn id="275610" idx="6"/>
            <a:endCxn id="275640" idx="1"/>
          </p:cNvCxnSpPr>
          <p:nvPr/>
        </p:nvCxnSpPr>
        <p:spPr bwMode="auto">
          <a:xfrm flipV="1">
            <a:off x="3527425" y="1847850"/>
            <a:ext cx="2466975" cy="1809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49" name="AutoShape 193"/>
          <p:cNvCxnSpPr>
            <a:cxnSpLocks noChangeShapeType="1"/>
            <a:stCxn id="275629" idx="6"/>
            <a:endCxn id="275640" idx="1"/>
          </p:cNvCxnSpPr>
          <p:nvPr/>
        </p:nvCxnSpPr>
        <p:spPr bwMode="auto">
          <a:xfrm flipV="1">
            <a:off x="3527425" y="1847850"/>
            <a:ext cx="2466975" cy="3651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50" name="AutoShape 194"/>
          <p:cNvCxnSpPr>
            <a:cxnSpLocks noChangeShapeType="1"/>
            <a:stCxn id="275613" idx="6"/>
            <a:endCxn id="275640" idx="1"/>
          </p:cNvCxnSpPr>
          <p:nvPr/>
        </p:nvCxnSpPr>
        <p:spPr bwMode="auto">
          <a:xfrm flipV="1">
            <a:off x="3527425" y="1847850"/>
            <a:ext cx="2466975" cy="5492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51" name="AutoShape 195"/>
          <p:cNvCxnSpPr>
            <a:cxnSpLocks noChangeShapeType="1"/>
            <a:stCxn id="275628" idx="6"/>
            <a:endCxn id="275640" idx="1"/>
          </p:cNvCxnSpPr>
          <p:nvPr/>
        </p:nvCxnSpPr>
        <p:spPr bwMode="auto">
          <a:xfrm flipV="1">
            <a:off x="3527425" y="1847850"/>
            <a:ext cx="2466975" cy="7334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52" name="AutoShape 196"/>
          <p:cNvCxnSpPr>
            <a:cxnSpLocks noChangeShapeType="1"/>
            <a:stCxn id="275612" idx="6"/>
            <a:endCxn id="275640" idx="1"/>
          </p:cNvCxnSpPr>
          <p:nvPr/>
        </p:nvCxnSpPr>
        <p:spPr bwMode="auto">
          <a:xfrm flipV="1">
            <a:off x="3527425" y="1847850"/>
            <a:ext cx="2466975" cy="9159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53" name="AutoShape 197"/>
          <p:cNvCxnSpPr>
            <a:cxnSpLocks noChangeShapeType="1"/>
            <a:stCxn id="275615" idx="6"/>
            <a:endCxn id="275640" idx="1"/>
          </p:cNvCxnSpPr>
          <p:nvPr/>
        </p:nvCxnSpPr>
        <p:spPr bwMode="auto">
          <a:xfrm flipV="1">
            <a:off x="3527425" y="1847850"/>
            <a:ext cx="2466975" cy="11001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54" name="AutoShape 198"/>
          <p:cNvCxnSpPr>
            <a:cxnSpLocks noChangeShapeType="1"/>
            <a:stCxn id="275631" idx="6"/>
            <a:endCxn id="275640" idx="1"/>
          </p:cNvCxnSpPr>
          <p:nvPr/>
        </p:nvCxnSpPr>
        <p:spPr bwMode="auto">
          <a:xfrm flipV="1">
            <a:off x="3527425" y="1847850"/>
            <a:ext cx="2466975" cy="12842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55" name="AutoShape 199"/>
          <p:cNvCxnSpPr>
            <a:cxnSpLocks noChangeShapeType="1"/>
            <a:stCxn id="275630" idx="6"/>
            <a:endCxn id="275640" idx="1"/>
          </p:cNvCxnSpPr>
          <p:nvPr/>
        </p:nvCxnSpPr>
        <p:spPr bwMode="auto">
          <a:xfrm flipV="1">
            <a:off x="3527425" y="1847850"/>
            <a:ext cx="2466975" cy="14684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56" name="AutoShape 200"/>
          <p:cNvCxnSpPr>
            <a:cxnSpLocks noChangeShapeType="1"/>
            <a:stCxn id="275614" idx="6"/>
            <a:endCxn id="275640" idx="1"/>
          </p:cNvCxnSpPr>
          <p:nvPr/>
        </p:nvCxnSpPr>
        <p:spPr bwMode="auto">
          <a:xfrm flipV="1">
            <a:off x="3527425" y="1847850"/>
            <a:ext cx="2466975" cy="16525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57" name="AutoShape 201"/>
          <p:cNvCxnSpPr>
            <a:cxnSpLocks noChangeShapeType="1"/>
            <a:stCxn id="275617" idx="7"/>
            <a:endCxn id="275640" idx="1"/>
          </p:cNvCxnSpPr>
          <p:nvPr/>
        </p:nvCxnSpPr>
        <p:spPr bwMode="auto">
          <a:xfrm flipV="1">
            <a:off x="3511550" y="1847850"/>
            <a:ext cx="2482850" cy="1798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58" name="AutoShape 202"/>
          <p:cNvCxnSpPr>
            <a:cxnSpLocks noChangeShapeType="1"/>
            <a:stCxn id="275633" idx="7"/>
            <a:endCxn id="275640" idx="1"/>
          </p:cNvCxnSpPr>
          <p:nvPr/>
        </p:nvCxnSpPr>
        <p:spPr bwMode="auto">
          <a:xfrm flipV="1">
            <a:off x="3511550" y="1847850"/>
            <a:ext cx="2482850" cy="19827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59" name="AutoShape 203"/>
          <p:cNvCxnSpPr>
            <a:cxnSpLocks noChangeShapeType="1"/>
            <a:stCxn id="275616" idx="7"/>
            <a:endCxn id="275640" idx="1"/>
          </p:cNvCxnSpPr>
          <p:nvPr/>
        </p:nvCxnSpPr>
        <p:spPr bwMode="auto">
          <a:xfrm flipV="1">
            <a:off x="3511550" y="1847850"/>
            <a:ext cx="2482850" cy="21669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60" name="AutoShape 204"/>
          <p:cNvCxnSpPr>
            <a:cxnSpLocks noChangeShapeType="1"/>
            <a:stCxn id="275632" idx="6"/>
            <a:endCxn id="275640" idx="1"/>
          </p:cNvCxnSpPr>
          <p:nvPr/>
        </p:nvCxnSpPr>
        <p:spPr bwMode="auto">
          <a:xfrm flipV="1">
            <a:off x="3527425" y="1847850"/>
            <a:ext cx="2466975" cy="23876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61" name="AutoShape 205"/>
          <p:cNvCxnSpPr>
            <a:cxnSpLocks noChangeShapeType="1"/>
            <a:stCxn id="275635" idx="7"/>
            <a:endCxn id="275640" idx="1"/>
          </p:cNvCxnSpPr>
          <p:nvPr/>
        </p:nvCxnSpPr>
        <p:spPr bwMode="auto">
          <a:xfrm flipV="1">
            <a:off x="3511550" y="1847850"/>
            <a:ext cx="2482850" cy="25352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62" name="AutoShape 206"/>
          <p:cNvCxnSpPr>
            <a:cxnSpLocks noChangeShapeType="1"/>
            <a:stCxn id="275619" idx="6"/>
            <a:endCxn id="275640" idx="1"/>
          </p:cNvCxnSpPr>
          <p:nvPr/>
        </p:nvCxnSpPr>
        <p:spPr bwMode="auto">
          <a:xfrm flipV="1">
            <a:off x="3527425" y="1847850"/>
            <a:ext cx="2466975" cy="27543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63" name="AutoShape 207"/>
          <p:cNvCxnSpPr>
            <a:cxnSpLocks noChangeShapeType="1"/>
            <a:stCxn id="275634" idx="6"/>
            <a:endCxn id="275640" idx="1"/>
          </p:cNvCxnSpPr>
          <p:nvPr/>
        </p:nvCxnSpPr>
        <p:spPr bwMode="auto">
          <a:xfrm flipV="1">
            <a:off x="3527425" y="1847850"/>
            <a:ext cx="2466975" cy="293846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64" name="AutoShape 208"/>
          <p:cNvCxnSpPr>
            <a:cxnSpLocks noChangeShapeType="1"/>
            <a:stCxn id="275618" idx="6"/>
            <a:endCxn id="275640" idx="1"/>
          </p:cNvCxnSpPr>
          <p:nvPr/>
        </p:nvCxnSpPr>
        <p:spPr bwMode="auto">
          <a:xfrm flipV="1">
            <a:off x="3527425" y="1847850"/>
            <a:ext cx="2466975" cy="31226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65" name="AutoShape 209"/>
          <p:cNvCxnSpPr>
            <a:cxnSpLocks noChangeShapeType="1"/>
            <a:stCxn id="275637" idx="6"/>
            <a:endCxn id="275640" idx="1"/>
          </p:cNvCxnSpPr>
          <p:nvPr/>
        </p:nvCxnSpPr>
        <p:spPr bwMode="auto">
          <a:xfrm flipV="1">
            <a:off x="3527425" y="1847850"/>
            <a:ext cx="2466975" cy="330676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66" name="AutoShape 210"/>
          <p:cNvCxnSpPr>
            <a:cxnSpLocks noChangeShapeType="1"/>
            <a:stCxn id="275621" idx="7"/>
            <a:endCxn id="275640" idx="1"/>
          </p:cNvCxnSpPr>
          <p:nvPr/>
        </p:nvCxnSpPr>
        <p:spPr bwMode="auto">
          <a:xfrm flipV="1">
            <a:off x="3511550" y="1847850"/>
            <a:ext cx="2482850" cy="3454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67" name="AutoShape 211"/>
          <p:cNvCxnSpPr>
            <a:cxnSpLocks noChangeShapeType="1"/>
            <a:stCxn id="275636" idx="5"/>
            <a:endCxn id="275640" idx="1"/>
          </p:cNvCxnSpPr>
          <p:nvPr/>
        </p:nvCxnSpPr>
        <p:spPr bwMode="auto">
          <a:xfrm flipV="1">
            <a:off x="3511550" y="1847850"/>
            <a:ext cx="2482850" cy="3708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68" name="AutoShape 212"/>
          <p:cNvCxnSpPr>
            <a:cxnSpLocks noChangeShapeType="1"/>
            <a:stCxn id="275620" idx="6"/>
            <a:endCxn id="275640" idx="1"/>
          </p:cNvCxnSpPr>
          <p:nvPr/>
        </p:nvCxnSpPr>
        <p:spPr bwMode="auto">
          <a:xfrm flipV="1">
            <a:off x="3527425" y="1847850"/>
            <a:ext cx="2466975" cy="38576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69" name="AutoShape 213"/>
          <p:cNvCxnSpPr>
            <a:cxnSpLocks noChangeShapeType="1"/>
            <a:stCxn id="275623" idx="6"/>
            <a:endCxn id="275640" idx="1"/>
          </p:cNvCxnSpPr>
          <p:nvPr/>
        </p:nvCxnSpPr>
        <p:spPr bwMode="auto">
          <a:xfrm flipV="1">
            <a:off x="3527425" y="1847850"/>
            <a:ext cx="2466975" cy="40417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70" name="AutoShape 214"/>
          <p:cNvCxnSpPr>
            <a:cxnSpLocks noChangeShapeType="1"/>
            <a:stCxn id="275639" idx="6"/>
            <a:endCxn id="275640" idx="1"/>
          </p:cNvCxnSpPr>
          <p:nvPr/>
        </p:nvCxnSpPr>
        <p:spPr bwMode="auto">
          <a:xfrm flipV="1">
            <a:off x="3527425" y="1847850"/>
            <a:ext cx="2466975" cy="42259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71" name="AutoShape 215"/>
          <p:cNvCxnSpPr>
            <a:cxnSpLocks noChangeShapeType="1"/>
            <a:stCxn id="275622" idx="6"/>
            <a:endCxn id="275640" idx="1"/>
          </p:cNvCxnSpPr>
          <p:nvPr/>
        </p:nvCxnSpPr>
        <p:spPr bwMode="auto">
          <a:xfrm flipV="1">
            <a:off x="3527425" y="1847850"/>
            <a:ext cx="2466975" cy="44100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672" name="AutoShape 216"/>
          <p:cNvCxnSpPr>
            <a:cxnSpLocks noChangeShapeType="1"/>
            <a:stCxn id="275638" idx="7"/>
            <a:endCxn id="275640" idx="1"/>
          </p:cNvCxnSpPr>
          <p:nvPr/>
        </p:nvCxnSpPr>
        <p:spPr bwMode="auto">
          <a:xfrm flipV="1">
            <a:off x="3511550" y="1847850"/>
            <a:ext cx="2482850" cy="45577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673" name="Oval 217"/>
          <p:cNvSpPr>
            <a:spLocks noChangeArrowheads="1"/>
          </p:cNvSpPr>
          <p:nvPr/>
        </p:nvSpPr>
        <p:spPr bwMode="auto">
          <a:xfrm>
            <a:off x="3419475" y="10588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74" name="Oval 218"/>
          <p:cNvSpPr>
            <a:spLocks noChangeArrowheads="1"/>
          </p:cNvSpPr>
          <p:nvPr/>
        </p:nvSpPr>
        <p:spPr bwMode="auto">
          <a:xfrm>
            <a:off x="3419475" y="6921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75" name="Oval 219"/>
          <p:cNvSpPr>
            <a:spLocks noChangeArrowheads="1"/>
          </p:cNvSpPr>
          <p:nvPr/>
        </p:nvSpPr>
        <p:spPr bwMode="auto">
          <a:xfrm>
            <a:off x="3419475" y="19780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76" name="Oval 220"/>
          <p:cNvSpPr>
            <a:spLocks noChangeArrowheads="1"/>
          </p:cNvSpPr>
          <p:nvPr/>
        </p:nvSpPr>
        <p:spPr bwMode="auto">
          <a:xfrm>
            <a:off x="3419475" y="17938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77" name="Oval 221"/>
          <p:cNvSpPr>
            <a:spLocks noChangeArrowheads="1"/>
          </p:cNvSpPr>
          <p:nvPr/>
        </p:nvSpPr>
        <p:spPr bwMode="auto">
          <a:xfrm>
            <a:off x="3419475" y="27130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78" name="Oval 222"/>
          <p:cNvSpPr>
            <a:spLocks noChangeArrowheads="1"/>
          </p:cNvSpPr>
          <p:nvPr/>
        </p:nvSpPr>
        <p:spPr bwMode="auto">
          <a:xfrm>
            <a:off x="3419475" y="23463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79" name="Oval 223"/>
          <p:cNvSpPr>
            <a:spLocks noChangeArrowheads="1"/>
          </p:cNvSpPr>
          <p:nvPr/>
        </p:nvSpPr>
        <p:spPr bwMode="auto">
          <a:xfrm>
            <a:off x="3419475" y="34496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80" name="Oval 224"/>
          <p:cNvSpPr>
            <a:spLocks noChangeArrowheads="1"/>
          </p:cNvSpPr>
          <p:nvPr/>
        </p:nvSpPr>
        <p:spPr bwMode="auto">
          <a:xfrm>
            <a:off x="3419475" y="289718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81" name="Oval 225"/>
          <p:cNvSpPr>
            <a:spLocks noChangeArrowheads="1"/>
          </p:cNvSpPr>
          <p:nvPr/>
        </p:nvSpPr>
        <p:spPr bwMode="auto">
          <a:xfrm>
            <a:off x="3419475" y="40005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82" name="Oval 226"/>
          <p:cNvSpPr>
            <a:spLocks noChangeArrowheads="1"/>
          </p:cNvSpPr>
          <p:nvPr/>
        </p:nvSpPr>
        <p:spPr bwMode="auto">
          <a:xfrm>
            <a:off x="3419475" y="36322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83" name="Oval 227"/>
          <p:cNvSpPr>
            <a:spLocks noChangeArrowheads="1"/>
          </p:cNvSpPr>
          <p:nvPr/>
        </p:nvSpPr>
        <p:spPr bwMode="auto">
          <a:xfrm>
            <a:off x="3419475" y="49196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84" name="Oval 228"/>
          <p:cNvSpPr>
            <a:spLocks noChangeArrowheads="1"/>
          </p:cNvSpPr>
          <p:nvPr/>
        </p:nvSpPr>
        <p:spPr bwMode="auto">
          <a:xfrm>
            <a:off x="3419475" y="45513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85" name="Oval 229"/>
          <p:cNvSpPr>
            <a:spLocks noChangeArrowheads="1"/>
          </p:cNvSpPr>
          <p:nvPr/>
        </p:nvSpPr>
        <p:spPr bwMode="auto">
          <a:xfrm>
            <a:off x="3419475" y="56546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86" name="Oval 230"/>
          <p:cNvSpPr>
            <a:spLocks noChangeArrowheads="1"/>
          </p:cNvSpPr>
          <p:nvPr/>
        </p:nvSpPr>
        <p:spPr bwMode="auto">
          <a:xfrm>
            <a:off x="3419475" y="52879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87" name="Oval 231"/>
          <p:cNvSpPr>
            <a:spLocks noChangeArrowheads="1"/>
          </p:cNvSpPr>
          <p:nvPr/>
        </p:nvSpPr>
        <p:spPr bwMode="auto">
          <a:xfrm>
            <a:off x="3419475" y="62071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88" name="Oval 232"/>
          <p:cNvSpPr>
            <a:spLocks noChangeArrowheads="1"/>
          </p:cNvSpPr>
          <p:nvPr/>
        </p:nvSpPr>
        <p:spPr bwMode="auto">
          <a:xfrm>
            <a:off x="3419475" y="58388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89" name="Oval 233"/>
          <p:cNvSpPr>
            <a:spLocks noChangeArrowheads="1"/>
          </p:cNvSpPr>
          <p:nvPr/>
        </p:nvSpPr>
        <p:spPr bwMode="auto">
          <a:xfrm>
            <a:off x="3419475" y="12430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90" name="Oval 234"/>
          <p:cNvSpPr>
            <a:spLocks noChangeArrowheads="1"/>
          </p:cNvSpPr>
          <p:nvPr/>
        </p:nvSpPr>
        <p:spPr bwMode="auto">
          <a:xfrm>
            <a:off x="3419475" y="8747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91" name="Oval 235"/>
          <p:cNvSpPr>
            <a:spLocks noChangeArrowheads="1"/>
          </p:cNvSpPr>
          <p:nvPr/>
        </p:nvSpPr>
        <p:spPr bwMode="auto">
          <a:xfrm>
            <a:off x="3419475" y="16113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92" name="Oval 236"/>
          <p:cNvSpPr>
            <a:spLocks noChangeArrowheads="1"/>
          </p:cNvSpPr>
          <p:nvPr/>
        </p:nvSpPr>
        <p:spPr bwMode="auto">
          <a:xfrm>
            <a:off x="3419475" y="14271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93" name="Oval 237"/>
          <p:cNvSpPr>
            <a:spLocks noChangeArrowheads="1"/>
          </p:cNvSpPr>
          <p:nvPr/>
        </p:nvSpPr>
        <p:spPr bwMode="auto">
          <a:xfrm>
            <a:off x="3419475" y="25304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94" name="Oval 238"/>
          <p:cNvSpPr>
            <a:spLocks noChangeArrowheads="1"/>
          </p:cNvSpPr>
          <p:nvPr/>
        </p:nvSpPr>
        <p:spPr bwMode="auto">
          <a:xfrm>
            <a:off x="3419475" y="21621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95" name="Oval 239"/>
          <p:cNvSpPr>
            <a:spLocks noChangeArrowheads="1"/>
          </p:cNvSpPr>
          <p:nvPr/>
        </p:nvSpPr>
        <p:spPr bwMode="auto">
          <a:xfrm>
            <a:off x="3419475" y="326548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96" name="Oval 240"/>
          <p:cNvSpPr>
            <a:spLocks noChangeArrowheads="1"/>
          </p:cNvSpPr>
          <p:nvPr/>
        </p:nvSpPr>
        <p:spPr bwMode="auto">
          <a:xfrm>
            <a:off x="3419475" y="30813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97" name="Oval 241"/>
          <p:cNvSpPr>
            <a:spLocks noChangeArrowheads="1"/>
          </p:cNvSpPr>
          <p:nvPr/>
        </p:nvSpPr>
        <p:spPr bwMode="auto">
          <a:xfrm>
            <a:off x="3419475" y="41846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98" name="Oval 242"/>
          <p:cNvSpPr>
            <a:spLocks noChangeArrowheads="1"/>
          </p:cNvSpPr>
          <p:nvPr/>
        </p:nvSpPr>
        <p:spPr bwMode="auto">
          <a:xfrm>
            <a:off x="3419475" y="38163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699" name="Oval 243"/>
          <p:cNvSpPr>
            <a:spLocks noChangeArrowheads="1"/>
          </p:cNvSpPr>
          <p:nvPr/>
        </p:nvSpPr>
        <p:spPr bwMode="auto">
          <a:xfrm>
            <a:off x="3419475" y="47355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00" name="Oval 244"/>
          <p:cNvSpPr>
            <a:spLocks noChangeArrowheads="1"/>
          </p:cNvSpPr>
          <p:nvPr/>
        </p:nvSpPr>
        <p:spPr bwMode="auto">
          <a:xfrm>
            <a:off x="3419475" y="43688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01" name="Oval 245"/>
          <p:cNvSpPr>
            <a:spLocks noChangeArrowheads="1"/>
          </p:cNvSpPr>
          <p:nvPr/>
        </p:nvSpPr>
        <p:spPr bwMode="auto">
          <a:xfrm>
            <a:off x="3419475" y="54705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02" name="Oval 246"/>
          <p:cNvSpPr>
            <a:spLocks noChangeArrowheads="1"/>
          </p:cNvSpPr>
          <p:nvPr/>
        </p:nvSpPr>
        <p:spPr bwMode="auto">
          <a:xfrm>
            <a:off x="3419475" y="51038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03" name="Oval 247"/>
          <p:cNvSpPr>
            <a:spLocks noChangeArrowheads="1"/>
          </p:cNvSpPr>
          <p:nvPr/>
        </p:nvSpPr>
        <p:spPr bwMode="auto">
          <a:xfrm>
            <a:off x="3419475" y="63912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04" name="Oval 248"/>
          <p:cNvSpPr>
            <a:spLocks noChangeArrowheads="1"/>
          </p:cNvSpPr>
          <p:nvPr/>
        </p:nvSpPr>
        <p:spPr bwMode="auto">
          <a:xfrm>
            <a:off x="3419475" y="60229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05" name="Rectangle 249"/>
          <p:cNvSpPr>
            <a:spLocks noChangeArrowheads="1"/>
          </p:cNvSpPr>
          <p:nvPr/>
        </p:nvSpPr>
        <p:spPr bwMode="auto">
          <a:xfrm>
            <a:off x="5994400" y="2252663"/>
            <a:ext cx="107950" cy="100012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706" name="AutoShape 250"/>
          <p:cNvCxnSpPr>
            <a:cxnSpLocks noChangeShapeType="1"/>
            <a:stCxn id="275674" idx="6"/>
            <a:endCxn id="275705" idx="1"/>
          </p:cNvCxnSpPr>
          <p:nvPr/>
        </p:nvCxnSpPr>
        <p:spPr bwMode="auto">
          <a:xfrm>
            <a:off x="3527425" y="742950"/>
            <a:ext cx="2466975" cy="15605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07" name="AutoShape 251"/>
          <p:cNvCxnSpPr>
            <a:cxnSpLocks noChangeShapeType="1"/>
            <a:stCxn id="275690" idx="6"/>
            <a:endCxn id="275705" idx="1"/>
          </p:cNvCxnSpPr>
          <p:nvPr/>
        </p:nvCxnSpPr>
        <p:spPr bwMode="auto">
          <a:xfrm>
            <a:off x="3527425" y="925513"/>
            <a:ext cx="2466975" cy="13779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08" name="AutoShape 252"/>
          <p:cNvCxnSpPr>
            <a:cxnSpLocks noChangeShapeType="1"/>
            <a:stCxn id="275673" idx="6"/>
            <a:endCxn id="275705" idx="1"/>
          </p:cNvCxnSpPr>
          <p:nvPr/>
        </p:nvCxnSpPr>
        <p:spPr bwMode="auto">
          <a:xfrm>
            <a:off x="3527425" y="1109663"/>
            <a:ext cx="2466975" cy="1193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09" name="AutoShape 253"/>
          <p:cNvCxnSpPr>
            <a:cxnSpLocks noChangeShapeType="1"/>
            <a:stCxn id="275689" idx="6"/>
            <a:endCxn id="275705" idx="1"/>
          </p:cNvCxnSpPr>
          <p:nvPr/>
        </p:nvCxnSpPr>
        <p:spPr bwMode="auto">
          <a:xfrm>
            <a:off x="3527425" y="1293813"/>
            <a:ext cx="2466975" cy="10096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10" name="AutoShape 254"/>
          <p:cNvCxnSpPr>
            <a:cxnSpLocks noChangeShapeType="1"/>
            <a:stCxn id="275692" idx="6"/>
            <a:endCxn id="275705" idx="1"/>
          </p:cNvCxnSpPr>
          <p:nvPr/>
        </p:nvCxnSpPr>
        <p:spPr bwMode="auto">
          <a:xfrm>
            <a:off x="3527425" y="1477963"/>
            <a:ext cx="2466975" cy="8255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11" name="AutoShape 255"/>
          <p:cNvCxnSpPr>
            <a:cxnSpLocks noChangeShapeType="1"/>
            <a:stCxn id="275691" idx="6"/>
            <a:endCxn id="275705" idx="1"/>
          </p:cNvCxnSpPr>
          <p:nvPr/>
        </p:nvCxnSpPr>
        <p:spPr bwMode="auto">
          <a:xfrm>
            <a:off x="3527425" y="1662113"/>
            <a:ext cx="2466975" cy="6413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12" name="AutoShape 256"/>
          <p:cNvCxnSpPr>
            <a:cxnSpLocks noChangeShapeType="1"/>
            <a:stCxn id="275676" idx="6"/>
            <a:endCxn id="275705" idx="1"/>
          </p:cNvCxnSpPr>
          <p:nvPr/>
        </p:nvCxnSpPr>
        <p:spPr bwMode="auto">
          <a:xfrm>
            <a:off x="3527425" y="1844675"/>
            <a:ext cx="2466975" cy="4587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13" name="AutoShape 257"/>
          <p:cNvCxnSpPr>
            <a:cxnSpLocks noChangeShapeType="1"/>
            <a:stCxn id="275675" idx="6"/>
            <a:endCxn id="275705" idx="1"/>
          </p:cNvCxnSpPr>
          <p:nvPr/>
        </p:nvCxnSpPr>
        <p:spPr bwMode="auto">
          <a:xfrm>
            <a:off x="3527425" y="2028825"/>
            <a:ext cx="2466975" cy="274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14" name="AutoShape 258"/>
          <p:cNvCxnSpPr>
            <a:cxnSpLocks noChangeShapeType="1"/>
            <a:stCxn id="275694" idx="6"/>
            <a:endCxn id="275705" idx="1"/>
          </p:cNvCxnSpPr>
          <p:nvPr/>
        </p:nvCxnSpPr>
        <p:spPr bwMode="auto">
          <a:xfrm>
            <a:off x="3527425" y="2212975"/>
            <a:ext cx="2466975" cy="904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15" name="AutoShape 259"/>
          <p:cNvCxnSpPr>
            <a:cxnSpLocks noChangeShapeType="1"/>
            <a:stCxn id="275678" idx="6"/>
            <a:endCxn id="275705" idx="1"/>
          </p:cNvCxnSpPr>
          <p:nvPr/>
        </p:nvCxnSpPr>
        <p:spPr bwMode="auto">
          <a:xfrm flipV="1">
            <a:off x="3527425" y="2303463"/>
            <a:ext cx="2466975" cy="9366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16" name="AutoShape 260"/>
          <p:cNvCxnSpPr>
            <a:cxnSpLocks noChangeShapeType="1"/>
            <a:stCxn id="275693" idx="6"/>
            <a:endCxn id="275705" idx="1"/>
          </p:cNvCxnSpPr>
          <p:nvPr/>
        </p:nvCxnSpPr>
        <p:spPr bwMode="auto">
          <a:xfrm flipV="1">
            <a:off x="3527425" y="2303463"/>
            <a:ext cx="2466975" cy="27781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17" name="AutoShape 261"/>
          <p:cNvCxnSpPr>
            <a:cxnSpLocks noChangeShapeType="1"/>
            <a:stCxn id="275677" idx="6"/>
            <a:endCxn id="275705" idx="1"/>
          </p:cNvCxnSpPr>
          <p:nvPr/>
        </p:nvCxnSpPr>
        <p:spPr bwMode="auto">
          <a:xfrm flipV="1">
            <a:off x="3527425" y="2303463"/>
            <a:ext cx="2466975" cy="4603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18" name="AutoShape 262"/>
          <p:cNvCxnSpPr>
            <a:cxnSpLocks noChangeShapeType="1"/>
            <a:stCxn id="275680" idx="6"/>
            <a:endCxn id="275705" idx="1"/>
          </p:cNvCxnSpPr>
          <p:nvPr/>
        </p:nvCxnSpPr>
        <p:spPr bwMode="auto">
          <a:xfrm flipV="1">
            <a:off x="3527425" y="2303463"/>
            <a:ext cx="2466975" cy="6445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19" name="AutoShape 263"/>
          <p:cNvCxnSpPr>
            <a:cxnSpLocks noChangeShapeType="1"/>
            <a:stCxn id="275696" idx="6"/>
            <a:endCxn id="275705" idx="1"/>
          </p:cNvCxnSpPr>
          <p:nvPr/>
        </p:nvCxnSpPr>
        <p:spPr bwMode="auto">
          <a:xfrm flipV="1">
            <a:off x="3527425" y="2303463"/>
            <a:ext cx="2466975" cy="8286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20" name="AutoShape 264"/>
          <p:cNvCxnSpPr>
            <a:cxnSpLocks noChangeShapeType="1"/>
            <a:stCxn id="275695" idx="6"/>
            <a:endCxn id="275705" idx="1"/>
          </p:cNvCxnSpPr>
          <p:nvPr/>
        </p:nvCxnSpPr>
        <p:spPr bwMode="auto">
          <a:xfrm flipV="1">
            <a:off x="3527425" y="2303463"/>
            <a:ext cx="2466975" cy="10128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21" name="AutoShape 265"/>
          <p:cNvCxnSpPr>
            <a:cxnSpLocks noChangeShapeType="1"/>
            <a:stCxn id="275679" idx="6"/>
            <a:endCxn id="275705" idx="1"/>
          </p:cNvCxnSpPr>
          <p:nvPr/>
        </p:nvCxnSpPr>
        <p:spPr bwMode="auto">
          <a:xfrm flipV="1">
            <a:off x="3527425" y="2303463"/>
            <a:ext cx="2466975" cy="11969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22" name="AutoShape 266"/>
          <p:cNvCxnSpPr>
            <a:cxnSpLocks noChangeShapeType="1"/>
            <a:stCxn id="275682" idx="7"/>
            <a:endCxn id="275705" idx="1"/>
          </p:cNvCxnSpPr>
          <p:nvPr/>
        </p:nvCxnSpPr>
        <p:spPr bwMode="auto">
          <a:xfrm flipV="1">
            <a:off x="3511550" y="2303463"/>
            <a:ext cx="2482850" cy="13430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23" name="AutoShape 267"/>
          <p:cNvCxnSpPr>
            <a:cxnSpLocks noChangeShapeType="1"/>
            <a:stCxn id="275698" idx="7"/>
            <a:endCxn id="275705" idx="1"/>
          </p:cNvCxnSpPr>
          <p:nvPr/>
        </p:nvCxnSpPr>
        <p:spPr bwMode="auto">
          <a:xfrm flipV="1">
            <a:off x="3511550" y="2303463"/>
            <a:ext cx="2482850" cy="15271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24" name="AutoShape 268"/>
          <p:cNvCxnSpPr>
            <a:cxnSpLocks noChangeShapeType="1"/>
            <a:stCxn id="275681" idx="7"/>
            <a:endCxn id="275705" idx="1"/>
          </p:cNvCxnSpPr>
          <p:nvPr/>
        </p:nvCxnSpPr>
        <p:spPr bwMode="auto">
          <a:xfrm flipV="1">
            <a:off x="3511550" y="2303463"/>
            <a:ext cx="2482850" cy="17113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25" name="AutoShape 269"/>
          <p:cNvCxnSpPr>
            <a:cxnSpLocks noChangeShapeType="1"/>
            <a:stCxn id="275697" idx="6"/>
            <a:endCxn id="275705" idx="1"/>
          </p:cNvCxnSpPr>
          <p:nvPr/>
        </p:nvCxnSpPr>
        <p:spPr bwMode="auto">
          <a:xfrm flipV="1">
            <a:off x="3527425" y="2303463"/>
            <a:ext cx="2466975" cy="19319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26" name="AutoShape 270"/>
          <p:cNvCxnSpPr>
            <a:cxnSpLocks noChangeShapeType="1"/>
            <a:stCxn id="275700" idx="7"/>
            <a:endCxn id="275705" idx="1"/>
          </p:cNvCxnSpPr>
          <p:nvPr/>
        </p:nvCxnSpPr>
        <p:spPr bwMode="auto">
          <a:xfrm flipV="1">
            <a:off x="3511550" y="2303463"/>
            <a:ext cx="2482850" cy="20796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27" name="AutoShape 271"/>
          <p:cNvCxnSpPr>
            <a:cxnSpLocks noChangeShapeType="1"/>
            <a:stCxn id="275684" idx="6"/>
            <a:endCxn id="275705" idx="1"/>
          </p:cNvCxnSpPr>
          <p:nvPr/>
        </p:nvCxnSpPr>
        <p:spPr bwMode="auto">
          <a:xfrm flipV="1">
            <a:off x="3527425" y="2303463"/>
            <a:ext cx="2466975" cy="2298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28" name="AutoShape 272"/>
          <p:cNvCxnSpPr>
            <a:cxnSpLocks noChangeShapeType="1"/>
            <a:stCxn id="275699" idx="6"/>
            <a:endCxn id="275705" idx="1"/>
          </p:cNvCxnSpPr>
          <p:nvPr/>
        </p:nvCxnSpPr>
        <p:spPr bwMode="auto">
          <a:xfrm flipV="1">
            <a:off x="3527425" y="2303463"/>
            <a:ext cx="2466975" cy="24828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29" name="AutoShape 273"/>
          <p:cNvCxnSpPr>
            <a:cxnSpLocks noChangeShapeType="1"/>
            <a:stCxn id="275683" idx="6"/>
            <a:endCxn id="275705" idx="1"/>
          </p:cNvCxnSpPr>
          <p:nvPr/>
        </p:nvCxnSpPr>
        <p:spPr bwMode="auto">
          <a:xfrm flipV="1">
            <a:off x="3527425" y="2303463"/>
            <a:ext cx="2466975" cy="26670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30" name="AutoShape 274"/>
          <p:cNvCxnSpPr>
            <a:cxnSpLocks noChangeShapeType="1"/>
            <a:stCxn id="275702" idx="6"/>
            <a:endCxn id="275705" idx="1"/>
          </p:cNvCxnSpPr>
          <p:nvPr/>
        </p:nvCxnSpPr>
        <p:spPr bwMode="auto">
          <a:xfrm flipV="1">
            <a:off x="3527425" y="2303463"/>
            <a:ext cx="2466975" cy="28511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31" name="AutoShape 275"/>
          <p:cNvCxnSpPr>
            <a:cxnSpLocks noChangeShapeType="1"/>
            <a:stCxn id="275686" idx="7"/>
            <a:endCxn id="275705" idx="1"/>
          </p:cNvCxnSpPr>
          <p:nvPr/>
        </p:nvCxnSpPr>
        <p:spPr bwMode="auto">
          <a:xfrm flipV="1">
            <a:off x="3511550" y="2303463"/>
            <a:ext cx="2482850" cy="29987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32" name="AutoShape 276"/>
          <p:cNvCxnSpPr>
            <a:cxnSpLocks noChangeShapeType="1"/>
            <a:stCxn id="275701" idx="5"/>
            <a:endCxn id="275705" idx="1"/>
          </p:cNvCxnSpPr>
          <p:nvPr/>
        </p:nvCxnSpPr>
        <p:spPr bwMode="auto">
          <a:xfrm flipV="1">
            <a:off x="3511550" y="2303463"/>
            <a:ext cx="2482850" cy="32527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33" name="AutoShape 277"/>
          <p:cNvCxnSpPr>
            <a:cxnSpLocks noChangeShapeType="1"/>
            <a:stCxn id="275685" idx="6"/>
            <a:endCxn id="275705" idx="1"/>
          </p:cNvCxnSpPr>
          <p:nvPr/>
        </p:nvCxnSpPr>
        <p:spPr bwMode="auto">
          <a:xfrm flipV="1">
            <a:off x="3527425" y="2303463"/>
            <a:ext cx="2466975" cy="340201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34" name="AutoShape 278"/>
          <p:cNvCxnSpPr>
            <a:cxnSpLocks noChangeShapeType="1"/>
            <a:stCxn id="275688" idx="6"/>
            <a:endCxn id="275705" idx="1"/>
          </p:cNvCxnSpPr>
          <p:nvPr/>
        </p:nvCxnSpPr>
        <p:spPr bwMode="auto">
          <a:xfrm flipV="1">
            <a:off x="3527425" y="2303463"/>
            <a:ext cx="2466975" cy="358616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35" name="AutoShape 279"/>
          <p:cNvCxnSpPr>
            <a:cxnSpLocks noChangeShapeType="1"/>
            <a:stCxn id="275704" idx="6"/>
            <a:endCxn id="275705" idx="1"/>
          </p:cNvCxnSpPr>
          <p:nvPr/>
        </p:nvCxnSpPr>
        <p:spPr bwMode="auto">
          <a:xfrm flipV="1">
            <a:off x="3527425" y="2303463"/>
            <a:ext cx="2466975" cy="377031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36" name="AutoShape 280"/>
          <p:cNvCxnSpPr>
            <a:cxnSpLocks noChangeShapeType="1"/>
            <a:stCxn id="275687" idx="6"/>
            <a:endCxn id="275705" idx="1"/>
          </p:cNvCxnSpPr>
          <p:nvPr/>
        </p:nvCxnSpPr>
        <p:spPr bwMode="auto">
          <a:xfrm flipV="1">
            <a:off x="3527425" y="2303463"/>
            <a:ext cx="2466975" cy="395446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37" name="AutoShape 281"/>
          <p:cNvCxnSpPr>
            <a:cxnSpLocks noChangeShapeType="1"/>
            <a:stCxn id="275703" idx="7"/>
            <a:endCxn id="275705" idx="1"/>
          </p:cNvCxnSpPr>
          <p:nvPr/>
        </p:nvCxnSpPr>
        <p:spPr bwMode="auto">
          <a:xfrm flipV="1">
            <a:off x="3511550" y="2303463"/>
            <a:ext cx="2482850" cy="41021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738" name="Oval 282"/>
          <p:cNvSpPr>
            <a:spLocks noChangeArrowheads="1"/>
          </p:cNvSpPr>
          <p:nvPr/>
        </p:nvSpPr>
        <p:spPr bwMode="auto">
          <a:xfrm>
            <a:off x="3419475" y="10588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39" name="Oval 283"/>
          <p:cNvSpPr>
            <a:spLocks noChangeArrowheads="1"/>
          </p:cNvSpPr>
          <p:nvPr/>
        </p:nvSpPr>
        <p:spPr bwMode="auto">
          <a:xfrm>
            <a:off x="3419475" y="6921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40" name="Oval 284"/>
          <p:cNvSpPr>
            <a:spLocks noChangeArrowheads="1"/>
          </p:cNvSpPr>
          <p:nvPr/>
        </p:nvSpPr>
        <p:spPr bwMode="auto">
          <a:xfrm>
            <a:off x="3419475" y="19780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41" name="Oval 285"/>
          <p:cNvSpPr>
            <a:spLocks noChangeArrowheads="1"/>
          </p:cNvSpPr>
          <p:nvPr/>
        </p:nvSpPr>
        <p:spPr bwMode="auto">
          <a:xfrm>
            <a:off x="3419475" y="17938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42" name="Oval 286"/>
          <p:cNvSpPr>
            <a:spLocks noChangeArrowheads="1"/>
          </p:cNvSpPr>
          <p:nvPr/>
        </p:nvSpPr>
        <p:spPr bwMode="auto">
          <a:xfrm>
            <a:off x="3419475" y="27130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43" name="Oval 287"/>
          <p:cNvSpPr>
            <a:spLocks noChangeArrowheads="1"/>
          </p:cNvSpPr>
          <p:nvPr/>
        </p:nvSpPr>
        <p:spPr bwMode="auto">
          <a:xfrm>
            <a:off x="3419475" y="23463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44" name="Oval 288"/>
          <p:cNvSpPr>
            <a:spLocks noChangeArrowheads="1"/>
          </p:cNvSpPr>
          <p:nvPr/>
        </p:nvSpPr>
        <p:spPr bwMode="auto">
          <a:xfrm>
            <a:off x="3419475" y="34496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45" name="Oval 289"/>
          <p:cNvSpPr>
            <a:spLocks noChangeArrowheads="1"/>
          </p:cNvSpPr>
          <p:nvPr/>
        </p:nvSpPr>
        <p:spPr bwMode="auto">
          <a:xfrm>
            <a:off x="3419475" y="289718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46" name="Oval 290"/>
          <p:cNvSpPr>
            <a:spLocks noChangeArrowheads="1"/>
          </p:cNvSpPr>
          <p:nvPr/>
        </p:nvSpPr>
        <p:spPr bwMode="auto">
          <a:xfrm>
            <a:off x="3419475" y="40005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47" name="Oval 291"/>
          <p:cNvSpPr>
            <a:spLocks noChangeArrowheads="1"/>
          </p:cNvSpPr>
          <p:nvPr/>
        </p:nvSpPr>
        <p:spPr bwMode="auto">
          <a:xfrm>
            <a:off x="3419475" y="36322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48" name="Oval 292"/>
          <p:cNvSpPr>
            <a:spLocks noChangeArrowheads="1"/>
          </p:cNvSpPr>
          <p:nvPr/>
        </p:nvSpPr>
        <p:spPr bwMode="auto">
          <a:xfrm>
            <a:off x="3419475" y="49196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49" name="Oval 293"/>
          <p:cNvSpPr>
            <a:spLocks noChangeArrowheads="1"/>
          </p:cNvSpPr>
          <p:nvPr/>
        </p:nvSpPr>
        <p:spPr bwMode="auto">
          <a:xfrm>
            <a:off x="3419475" y="45513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50" name="Oval 294"/>
          <p:cNvSpPr>
            <a:spLocks noChangeArrowheads="1"/>
          </p:cNvSpPr>
          <p:nvPr/>
        </p:nvSpPr>
        <p:spPr bwMode="auto">
          <a:xfrm>
            <a:off x="3419475" y="56546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51" name="Oval 295"/>
          <p:cNvSpPr>
            <a:spLocks noChangeArrowheads="1"/>
          </p:cNvSpPr>
          <p:nvPr/>
        </p:nvSpPr>
        <p:spPr bwMode="auto">
          <a:xfrm>
            <a:off x="3419475" y="52879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52" name="Oval 296"/>
          <p:cNvSpPr>
            <a:spLocks noChangeArrowheads="1"/>
          </p:cNvSpPr>
          <p:nvPr/>
        </p:nvSpPr>
        <p:spPr bwMode="auto">
          <a:xfrm>
            <a:off x="3419475" y="62071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53" name="Oval 297"/>
          <p:cNvSpPr>
            <a:spLocks noChangeArrowheads="1"/>
          </p:cNvSpPr>
          <p:nvPr/>
        </p:nvSpPr>
        <p:spPr bwMode="auto">
          <a:xfrm>
            <a:off x="3419475" y="58388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54" name="Oval 298"/>
          <p:cNvSpPr>
            <a:spLocks noChangeArrowheads="1"/>
          </p:cNvSpPr>
          <p:nvPr/>
        </p:nvSpPr>
        <p:spPr bwMode="auto">
          <a:xfrm>
            <a:off x="3419475" y="12430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55" name="Oval 299"/>
          <p:cNvSpPr>
            <a:spLocks noChangeArrowheads="1"/>
          </p:cNvSpPr>
          <p:nvPr/>
        </p:nvSpPr>
        <p:spPr bwMode="auto">
          <a:xfrm>
            <a:off x="3419475" y="8747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56" name="Oval 300"/>
          <p:cNvSpPr>
            <a:spLocks noChangeArrowheads="1"/>
          </p:cNvSpPr>
          <p:nvPr/>
        </p:nvSpPr>
        <p:spPr bwMode="auto">
          <a:xfrm>
            <a:off x="3419475" y="16113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57" name="Oval 301"/>
          <p:cNvSpPr>
            <a:spLocks noChangeArrowheads="1"/>
          </p:cNvSpPr>
          <p:nvPr/>
        </p:nvSpPr>
        <p:spPr bwMode="auto">
          <a:xfrm>
            <a:off x="3419475" y="14271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58" name="Oval 302"/>
          <p:cNvSpPr>
            <a:spLocks noChangeArrowheads="1"/>
          </p:cNvSpPr>
          <p:nvPr/>
        </p:nvSpPr>
        <p:spPr bwMode="auto">
          <a:xfrm>
            <a:off x="3419475" y="25304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59" name="Oval 303"/>
          <p:cNvSpPr>
            <a:spLocks noChangeArrowheads="1"/>
          </p:cNvSpPr>
          <p:nvPr/>
        </p:nvSpPr>
        <p:spPr bwMode="auto">
          <a:xfrm>
            <a:off x="3419475" y="21621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60" name="Oval 304"/>
          <p:cNvSpPr>
            <a:spLocks noChangeArrowheads="1"/>
          </p:cNvSpPr>
          <p:nvPr/>
        </p:nvSpPr>
        <p:spPr bwMode="auto">
          <a:xfrm>
            <a:off x="3419475" y="326548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61" name="Oval 305"/>
          <p:cNvSpPr>
            <a:spLocks noChangeArrowheads="1"/>
          </p:cNvSpPr>
          <p:nvPr/>
        </p:nvSpPr>
        <p:spPr bwMode="auto">
          <a:xfrm>
            <a:off x="3419475" y="30813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62" name="Oval 306"/>
          <p:cNvSpPr>
            <a:spLocks noChangeArrowheads="1"/>
          </p:cNvSpPr>
          <p:nvPr/>
        </p:nvSpPr>
        <p:spPr bwMode="auto">
          <a:xfrm>
            <a:off x="3419475" y="41846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63" name="Oval 307"/>
          <p:cNvSpPr>
            <a:spLocks noChangeArrowheads="1"/>
          </p:cNvSpPr>
          <p:nvPr/>
        </p:nvSpPr>
        <p:spPr bwMode="auto">
          <a:xfrm>
            <a:off x="3419475" y="38163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64" name="Oval 308"/>
          <p:cNvSpPr>
            <a:spLocks noChangeArrowheads="1"/>
          </p:cNvSpPr>
          <p:nvPr/>
        </p:nvSpPr>
        <p:spPr bwMode="auto">
          <a:xfrm>
            <a:off x="3419475" y="47355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65" name="Oval 309"/>
          <p:cNvSpPr>
            <a:spLocks noChangeArrowheads="1"/>
          </p:cNvSpPr>
          <p:nvPr/>
        </p:nvSpPr>
        <p:spPr bwMode="auto">
          <a:xfrm>
            <a:off x="3419475" y="43688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66" name="Oval 310"/>
          <p:cNvSpPr>
            <a:spLocks noChangeArrowheads="1"/>
          </p:cNvSpPr>
          <p:nvPr/>
        </p:nvSpPr>
        <p:spPr bwMode="auto">
          <a:xfrm>
            <a:off x="3419475" y="54705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67" name="Oval 311"/>
          <p:cNvSpPr>
            <a:spLocks noChangeArrowheads="1"/>
          </p:cNvSpPr>
          <p:nvPr/>
        </p:nvSpPr>
        <p:spPr bwMode="auto">
          <a:xfrm>
            <a:off x="3419475" y="51038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68" name="Oval 312"/>
          <p:cNvSpPr>
            <a:spLocks noChangeArrowheads="1"/>
          </p:cNvSpPr>
          <p:nvPr/>
        </p:nvSpPr>
        <p:spPr bwMode="auto">
          <a:xfrm>
            <a:off x="3419475" y="63912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69" name="Oval 313"/>
          <p:cNvSpPr>
            <a:spLocks noChangeArrowheads="1"/>
          </p:cNvSpPr>
          <p:nvPr/>
        </p:nvSpPr>
        <p:spPr bwMode="auto">
          <a:xfrm>
            <a:off x="3419475" y="60229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770" name="Rectangle 314"/>
          <p:cNvSpPr>
            <a:spLocks noChangeArrowheads="1"/>
          </p:cNvSpPr>
          <p:nvPr/>
        </p:nvSpPr>
        <p:spPr bwMode="auto">
          <a:xfrm>
            <a:off x="5994400" y="2708275"/>
            <a:ext cx="107950" cy="100013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771" name="AutoShape 315"/>
          <p:cNvCxnSpPr>
            <a:cxnSpLocks noChangeShapeType="1"/>
            <a:stCxn id="275739" idx="6"/>
            <a:endCxn id="275770" idx="1"/>
          </p:cNvCxnSpPr>
          <p:nvPr/>
        </p:nvCxnSpPr>
        <p:spPr bwMode="auto">
          <a:xfrm>
            <a:off x="3527425" y="742950"/>
            <a:ext cx="2466975" cy="20161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72" name="AutoShape 316"/>
          <p:cNvCxnSpPr>
            <a:cxnSpLocks noChangeShapeType="1"/>
            <a:stCxn id="275755" idx="6"/>
            <a:endCxn id="275770" idx="1"/>
          </p:cNvCxnSpPr>
          <p:nvPr/>
        </p:nvCxnSpPr>
        <p:spPr bwMode="auto">
          <a:xfrm>
            <a:off x="3527425" y="925513"/>
            <a:ext cx="2466975" cy="183356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73" name="AutoShape 317"/>
          <p:cNvCxnSpPr>
            <a:cxnSpLocks noChangeShapeType="1"/>
            <a:stCxn id="275738" idx="6"/>
            <a:endCxn id="275770" idx="1"/>
          </p:cNvCxnSpPr>
          <p:nvPr/>
        </p:nvCxnSpPr>
        <p:spPr bwMode="auto">
          <a:xfrm>
            <a:off x="3527425" y="1109663"/>
            <a:ext cx="2466975" cy="164941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74" name="AutoShape 318"/>
          <p:cNvCxnSpPr>
            <a:cxnSpLocks noChangeShapeType="1"/>
            <a:stCxn id="275754" idx="6"/>
            <a:endCxn id="275770" idx="1"/>
          </p:cNvCxnSpPr>
          <p:nvPr/>
        </p:nvCxnSpPr>
        <p:spPr bwMode="auto">
          <a:xfrm>
            <a:off x="3527425" y="1293813"/>
            <a:ext cx="2466975" cy="146526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75" name="AutoShape 319"/>
          <p:cNvCxnSpPr>
            <a:cxnSpLocks noChangeShapeType="1"/>
            <a:stCxn id="275757" idx="6"/>
            <a:endCxn id="275770" idx="1"/>
          </p:cNvCxnSpPr>
          <p:nvPr/>
        </p:nvCxnSpPr>
        <p:spPr bwMode="auto">
          <a:xfrm>
            <a:off x="3527425" y="1477963"/>
            <a:ext cx="2466975" cy="128111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76" name="AutoShape 320"/>
          <p:cNvCxnSpPr>
            <a:cxnSpLocks noChangeShapeType="1"/>
            <a:stCxn id="275756" idx="6"/>
            <a:endCxn id="275770" idx="1"/>
          </p:cNvCxnSpPr>
          <p:nvPr/>
        </p:nvCxnSpPr>
        <p:spPr bwMode="auto">
          <a:xfrm>
            <a:off x="3527425" y="1662113"/>
            <a:ext cx="2466975" cy="109696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77" name="AutoShape 321"/>
          <p:cNvCxnSpPr>
            <a:cxnSpLocks noChangeShapeType="1"/>
            <a:stCxn id="275741" idx="6"/>
            <a:endCxn id="275770" idx="1"/>
          </p:cNvCxnSpPr>
          <p:nvPr/>
        </p:nvCxnSpPr>
        <p:spPr bwMode="auto">
          <a:xfrm>
            <a:off x="3527425" y="1844675"/>
            <a:ext cx="2466975" cy="914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78" name="AutoShape 322"/>
          <p:cNvCxnSpPr>
            <a:cxnSpLocks noChangeShapeType="1"/>
            <a:stCxn id="275740" idx="6"/>
            <a:endCxn id="275770" idx="1"/>
          </p:cNvCxnSpPr>
          <p:nvPr/>
        </p:nvCxnSpPr>
        <p:spPr bwMode="auto">
          <a:xfrm>
            <a:off x="3527425" y="2028825"/>
            <a:ext cx="2466975" cy="7302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79" name="AutoShape 323"/>
          <p:cNvCxnSpPr>
            <a:cxnSpLocks noChangeShapeType="1"/>
            <a:stCxn id="275759" idx="6"/>
            <a:endCxn id="275770" idx="1"/>
          </p:cNvCxnSpPr>
          <p:nvPr/>
        </p:nvCxnSpPr>
        <p:spPr bwMode="auto">
          <a:xfrm>
            <a:off x="3527425" y="2212975"/>
            <a:ext cx="2466975" cy="5461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80" name="AutoShape 324"/>
          <p:cNvCxnSpPr>
            <a:cxnSpLocks noChangeShapeType="1"/>
            <a:stCxn id="275743" idx="6"/>
            <a:endCxn id="275770" idx="1"/>
          </p:cNvCxnSpPr>
          <p:nvPr/>
        </p:nvCxnSpPr>
        <p:spPr bwMode="auto">
          <a:xfrm>
            <a:off x="3527425" y="2397125"/>
            <a:ext cx="2466975" cy="3619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81" name="AutoShape 325"/>
          <p:cNvCxnSpPr>
            <a:cxnSpLocks noChangeShapeType="1"/>
            <a:stCxn id="275758" idx="6"/>
            <a:endCxn id="275770" idx="1"/>
          </p:cNvCxnSpPr>
          <p:nvPr/>
        </p:nvCxnSpPr>
        <p:spPr bwMode="auto">
          <a:xfrm>
            <a:off x="3527425" y="2581275"/>
            <a:ext cx="2466975" cy="177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82" name="AutoShape 326"/>
          <p:cNvCxnSpPr>
            <a:cxnSpLocks noChangeShapeType="1"/>
            <a:stCxn id="275742" idx="6"/>
            <a:endCxn id="275770" idx="1"/>
          </p:cNvCxnSpPr>
          <p:nvPr/>
        </p:nvCxnSpPr>
        <p:spPr bwMode="auto">
          <a:xfrm flipV="1">
            <a:off x="3527425" y="2759075"/>
            <a:ext cx="2466975" cy="476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83" name="AutoShape 327"/>
          <p:cNvCxnSpPr>
            <a:cxnSpLocks noChangeShapeType="1"/>
            <a:stCxn id="275745" idx="6"/>
            <a:endCxn id="275770" idx="1"/>
          </p:cNvCxnSpPr>
          <p:nvPr/>
        </p:nvCxnSpPr>
        <p:spPr bwMode="auto">
          <a:xfrm flipV="1">
            <a:off x="3527425" y="2759075"/>
            <a:ext cx="2466975" cy="1889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84" name="AutoShape 328"/>
          <p:cNvCxnSpPr>
            <a:cxnSpLocks noChangeShapeType="1"/>
            <a:stCxn id="275761" idx="6"/>
            <a:endCxn id="275770" idx="1"/>
          </p:cNvCxnSpPr>
          <p:nvPr/>
        </p:nvCxnSpPr>
        <p:spPr bwMode="auto">
          <a:xfrm flipV="1">
            <a:off x="3527425" y="2759075"/>
            <a:ext cx="2466975" cy="37306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85" name="AutoShape 329"/>
          <p:cNvCxnSpPr>
            <a:cxnSpLocks noChangeShapeType="1"/>
            <a:stCxn id="275760" idx="6"/>
            <a:endCxn id="275770" idx="1"/>
          </p:cNvCxnSpPr>
          <p:nvPr/>
        </p:nvCxnSpPr>
        <p:spPr bwMode="auto">
          <a:xfrm flipV="1">
            <a:off x="3527425" y="2759075"/>
            <a:ext cx="2466975" cy="5572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86" name="AutoShape 330"/>
          <p:cNvCxnSpPr>
            <a:cxnSpLocks noChangeShapeType="1"/>
            <a:stCxn id="275744" idx="6"/>
            <a:endCxn id="275770" idx="1"/>
          </p:cNvCxnSpPr>
          <p:nvPr/>
        </p:nvCxnSpPr>
        <p:spPr bwMode="auto">
          <a:xfrm flipV="1">
            <a:off x="3527425" y="2759075"/>
            <a:ext cx="2466975" cy="74136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87" name="AutoShape 331"/>
          <p:cNvCxnSpPr>
            <a:cxnSpLocks noChangeShapeType="1"/>
            <a:stCxn id="275747" idx="7"/>
            <a:endCxn id="275770" idx="1"/>
          </p:cNvCxnSpPr>
          <p:nvPr/>
        </p:nvCxnSpPr>
        <p:spPr bwMode="auto">
          <a:xfrm flipV="1">
            <a:off x="3511550" y="2759075"/>
            <a:ext cx="2482850" cy="8874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88" name="AutoShape 332"/>
          <p:cNvCxnSpPr>
            <a:cxnSpLocks noChangeShapeType="1"/>
            <a:stCxn id="275763" idx="7"/>
            <a:endCxn id="275770" idx="1"/>
          </p:cNvCxnSpPr>
          <p:nvPr/>
        </p:nvCxnSpPr>
        <p:spPr bwMode="auto">
          <a:xfrm flipV="1">
            <a:off x="3511550" y="2759075"/>
            <a:ext cx="2482850" cy="107156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89" name="AutoShape 333"/>
          <p:cNvCxnSpPr>
            <a:cxnSpLocks noChangeShapeType="1"/>
            <a:stCxn id="275746" idx="7"/>
            <a:endCxn id="275770" idx="1"/>
          </p:cNvCxnSpPr>
          <p:nvPr/>
        </p:nvCxnSpPr>
        <p:spPr bwMode="auto">
          <a:xfrm flipV="1">
            <a:off x="3511550" y="2759075"/>
            <a:ext cx="2482850" cy="12557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90" name="AutoShape 334"/>
          <p:cNvCxnSpPr>
            <a:cxnSpLocks noChangeShapeType="1"/>
            <a:stCxn id="275762" idx="6"/>
            <a:endCxn id="275770" idx="1"/>
          </p:cNvCxnSpPr>
          <p:nvPr/>
        </p:nvCxnSpPr>
        <p:spPr bwMode="auto">
          <a:xfrm flipV="1">
            <a:off x="3527425" y="2759075"/>
            <a:ext cx="2466975" cy="14763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91" name="AutoShape 335"/>
          <p:cNvCxnSpPr>
            <a:cxnSpLocks noChangeShapeType="1"/>
            <a:stCxn id="275765" idx="7"/>
            <a:endCxn id="275770" idx="1"/>
          </p:cNvCxnSpPr>
          <p:nvPr/>
        </p:nvCxnSpPr>
        <p:spPr bwMode="auto">
          <a:xfrm flipV="1">
            <a:off x="3511550" y="2759075"/>
            <a:ext cx="2482850" cy="16240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92" name="AutoShape 336"/>
          <p:cNvCxnSpPr>
            <a:cxnSpLocks noChangeShapeType="1"/>
            <a:stCxn id="275749" idx="6"/>
            <a:endCxn id="275770" idx="1"/>
          </p:cNvCxnSpPr>
          <p:nvPr/>
        </p:nvCxnSpPr>
        <p:spPr bwMode="auto">
          <a:xfrm flipV="1">
            <a:off x="3527425" y="2759075"/>
            <a:ext cx="2466975" cy="18430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93" name="AutoShape 337"/>
          <p:cNvCxnSpPr>
            <a:cxnSpLocks noChangeShapeType="1"/>
            <a:stCxn id="275764" idx="6"/>
            <a:endCxn id="275770" idx="1"/>
          </p:cNvCxnSpPr>
          <p:nvPr/>
        </p:nvCxnSpPr>
        <p:spPr bwMode="auto">
          <a:xfrm flipV="1">
            <a:off x="3527425" y="2759075"/>
            <a:ext cx="2466975" cy="20272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94" name="AutoShape 338"/>
          <p:cNvCxnSpPr>
            <a:cxnSpLocks noChangeShapeType="1"/>
            <a:stCxn id="275748" idx="6"/>
            <a:endCxn id="275770" idx="1"/>
          </p:cNvCxnSpPr>
          <p:nvPr/>
        </p:nvCxnSpPr>
        <p:spPr bwMode="auto">
          <a:xfrm flipV="1">
            <a:off x="3527425" y="2759075"/>
            <a:ext cx="2466975" cy="22113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95" name="AutoShape 339"/>
          <p:cNvCxnSpPr>
            <a:cxnSpLocks noChangeShapeType="1"/>
            <a:stCxn id="275767" idx="6"/>
            <a:endCxn id="275770" idx="1"/>
          </p:cNvCxnSpPr>
          <p:nvPr/>
        </p:nvCxnSpPr>
        <p:spPr bwMode="auto">
          <a:xfrm flipV="1">
            <a:off x="3527425" y="2759075"/>
            <a:ext cx="2466975" cy="23955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96" name="AutoShape 340"/>
          <p:cNvCxnSpPr>
            <a:cxnSpLocks noChangeShapeType="1"/>
            <a:stCxn id="275751" idx="7"/>
            <a:endCxn id="275770" idx="1"/>
          </p:cNvCxnSpPr>
          <p:nvPr/>
        </p:nvCxnSpPr>
        <p:spPr bwMode="auto">
          <a:xfrm flipV="1">
            <a:off x="3511550" y="2759075"/>
            <a:ext cx="2482850" cy="25431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97" name="AutoShape 341"/>
          <p:cNvCxnSpPr>
            <a:cxnSpLocks noChangeShapeType="1"/>
            <a:stCxn id="275766" idx="5"/>
            <a:endCxn id="275770" idx="1"/>
          </p:cNvCxnSpPr>
          <p:nvPr/>
        </p:nvCxnSpPr>
        <p:spPr bwMode="auto">
          <a:xfrm flipV="1">
            <a:off x="3511550" y="2759075"/>
            <a:ext cx="2482850" cy="27971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98" name="AutoShape 342"/>
          <p:cNvCxnSpPr>
            <a:cxnSpLocks noChangeShapeType="1"/>
            <a:stCxn id="275750" idx="6"/>
            <a:endCxn id="275770" idx="1"/>
          </p:cNvCxnSpPr>
          <p:nvPr/>
        </p:nvCxnSpPr>
        <p:spPr bwMode="auto">
          <a:xfrm flipV="1">
            <a:off x="3527425" y="2759075"/>
            <a:ext cx="2466975" cy="2946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799" name="AutoShape 343"/>
          <p:cNvCxnSpPr>
            <a:cxnSpLocks noChangeShapeType="1"/>
            <a:stCxn id="275753" idx="6"/>
            <a:endCxn id="275770" idx="1"/>
          </p:cNvCxnSpPr>
          <p:nvPr/>
        </p:nvCxnSpPr>
        <p:spPr bwMode="auto">
          <a:xfrm flipV="1">
            <a:off x="3527425" y="2759075"/>
            <a:ext cx="2466975" cy="31305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00" name="AutoShape 344"/>
          <p:cNvCxnSpPr>
            <a:cxnSpLocks noChangeShapeType="1"/>
            <a:stCxn id="275769" idx="6"/>
            <a:endCxn id="275770" idx="1"/>
          </p:cNvCxnSpPr>
          <p:nvPr/>
        </p:nvCxnSpPr>
        <p:spPr bwMode="auto">
          <a:xfrm flipV="1">
            <a:off x="3527425" y="2759075"/>
            <a:ext cx="2466975" cy="3314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01" name="AutoShape 345"/>
          <p:cNvCxnSpPr>
            <a:cxnSpLocks noChangeShapeType="1"/>
            <a:stCxn id="275752" idx="6"/>
            <a:endCxn id="275770" idx="1"/>
          </p:cNvCxnSpPr>
          <p:nvPr/>
        </p:nvCxnSpPr>
        <p:spPr bwMode="auto">
          <a:xfrm flipV="1">
            <a:off x="3527425" y="2759075"/>
            <a:ext cx="2466975" cy="34988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02" name="AutoShape 346"/>
          <p:cNvCxnSpPr>
            <a:cxnSpLocks noChangeShapeType="1"/>
            <a:stCxn id="275768" idx="7"/>
            <a:endCxn id="275770" idx="1"/>
          </p:cNvCxnSpPr>
          <p:nvPr/>
        </p:nvCxnSpPr>
        <p:spPr bwMode="auto">
          <a:xfrm flipV="1">
            <a:off x="3511550" y="2759075"/>
            <a:ext cx="2482850" cy="36464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803" name="Oval 347"/>
          <p:cNvSpPr>
            <a:spLocks noChangeArrowheads="1"/>
          </p:cNvSpPr>
          <p:nvPr/>
        </p:nvSpPr>
        <p:spPr bwMode="auto">
          <a:xfrm>
            <a:off x="3419475" y="10588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04" name="Oval 348"/>
          <p:cNvSpPr>
            <a:spLocks noChangeArrowheads="1"/>
          </p:cNvSpPr>
          <p:nvPr/>
        </p:nvSpPr>
        <p:spPr bwMode="auto">
          <a:xfrm>
            <a:off x="3419475" y="6921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05" name="Oval 349"/>
          <p:cNvSpPr>
            <a:spLocks noChangeArrowheads="1"/>
          </p:cNvSpPr>
          <p:nvPr/>
        </p:nvSpPr>
        <p:spPr bwMode="auto">
          <a:xfrm>
            <a:off x="3419475" y="19780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06" name="Oval 350"/>
          <p:cNvSpPr>
            <a:spLocks noChangeArrowheads="1"/>
          </p:cNvSpPr>
          <p:nvPr/>
        </p:nvSpPr>
        <p:spPr bwMode="auto">
          <a:xfrm>
            <a:off x="3419475" y="17938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07" name="Oval 351"/>
          <p:cNvSpPr>
            <a:spLocks noChangeArrowheads="1"/>
          </p:cNvSpPr>
          <p:nvPr/>
        </p:nvSpPr>
        <p:spPr bwMode="auto">
          <a:xfrm>
            <a:off x="3419475" y="27130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08" name="Oval 352"/>
          <p:cNvSpPr>
            <a:spLocks noChangeArrowheads="1"/>
          </p:cNvSpPr>
          <p:nvPr/>
        </p:nvSpPr>
        <p:spPr bwMode="auto">
          <a:xfrm>
            <a:off x="3419475" y="23463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09" name="Oval 353"/>
          <p:cNvSpPr>
            <a:spLocks noChangeArrowheads="1"/>
          </p:cNvSpPr>
          <p:nvPr/>
        </p:nvSpPr>
        <p:spPr bwMode="auto">
          <a:xfrm>
            <a:off x="3419475" y="34496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10" name="Oval 354"/>
          <p:cNvSpPr>
            <a:spLocks noChangeArrowheads="1"/>
          </p:cNvSpPr>
          <p:nvPr/>
        </p:nvSpPr>
        <p:spPr bwMode="auto">
          <a:xfrm>
            <a:off x="3419475" y="289718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11" name="Oval 355"/>
          <p:cNvSpPr>
            <a:spLocks noChangeArrowheads="1"/>
          </p:cNvSpPr>
          <p:nvPr/>
        </p:nvSpPr>
        <p:spPr bwMode="auto">
          <a:xfrm>
            <a:off x="3419475" y="40005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12" name="Oval 356"/>
          <p:cNvSpPr>
            <a:spLocks noChangeArrowheads="1"/>
          </p:cNvSpPr>
          <p:nvPr/>
        </p:nvSpPr>
        <p:spPr bwMode="auto">
          <a:xfrm>
            <a:off x="3419475" y="36322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13" name="Oval 357"/>
          <p:cNvSpPr>
            <a:spLocks noChangeArrowheads="1"/>
          </p:cNvSpPr>
          <p:nvPr/>
        </p:nvSpPr>
        <p:spPr bwMode="auto">
          <a:xfrm>
            <a:off x="3419475" y="49196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14" name="Oval 358"/>
          <p:cNvSpPr>
            <a:spLocks noChangeArrowheads="1"/>
          </p:cNvSpPr>
          <p:nvPr/>
        </p:nvSpPr>
        <p:spPr bwMode="auto">
          <a:xfrm>
            <a:off x="3419475" y="45513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15" name="Oval 359"/>
          <p:cNvSpPr>
            <a:spLocks noChangeArrowheads="1"/>
          </p:cNvSpPr>
          <p:nvPr/>
        </p:nvSpPr>
        <p:spPr bwMode="auto">
          <a:xfrm>
            <a:off x="3419475" y="56546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16" name="Oval 360"/>
          <p:cNvSpPr>
            <a:spLocks noChangeArrowheads="1"/>
          </p:cNvSpPr>
          <p:nvPr/>
        </p:nvSpPr>
        <p:spPr bwMode="auto">
          <a:xfrm>
            <a:off x="3419475" y="52879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17" name="Oval 361"/>
          <p:cNvSpPr>
            <a:spLocks noChangeArrowheads="1"/>
          </p:cNvSpPr>
          <p:nvPr/>
        </p:nvSpPr>
        <p:spPr bwMode="auto">
          <a:xfrm>
            <a:off x="3419475" y="62071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18" name="Oval 362"/>
          <p:cNvSpPr>
            <a:spLocks noChangeArrowheads="1"/>
          </p:cNvSpPr>
          <p:nvPr/>
        </p:nvSpPr>
        <p:spPr bwMode="auto">
          <a:xfrm>
            <a:off x="3419475" y="58388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19" name="Oval 363"/>
          <p:cNvSpPr>
            <a:spLocks noChangeArrowheads="1"/>
          </p:cNvSpPr>
          <p:nvPr/>
        </p:nvSpPr>
        <p:spPr bwMode="auto">
          <a:xfrm>
            <a:off x="3419475" y="12430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20" name="Oval 364"/>
          <p:cNvSpPr>
            <a:spLocks noChangeArrowheads="1"/>
          </p:cNvSpPr>
          <p:nvPr/>
        </p:nvSpPr>
        <p:spPr bwMode="auto">
          <a:xfrm>
            <a:off x="3419475" y="8747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21" name="Oval 365"/>
          <p:cNvSpPr>
            <a:spLocks noChangeArrowheads="1"/>
          </p:cNvSpPr>
          <p:nvPr/>
        </p:nvSpPr>
        <p:spPr bwMode="auto">
          <a:xfrm>
            <a:off x="3419475" y="16113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22" name="Oval 366"/>
          <p:cNvSpPr>
            <a:spLocks noChangeArrowheads="1"/>
          </p:cNvSpPr>
          <p:nvPr/>
        </p:nvSpPr>
        <p:spPr bwMode="auto">
          <a:xfrm>
            <a:off x="3419475" y="14271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23" name="Oval 367"/>
          <p:cNvSpPr>
            <a:spLocks noChangeArrowheads="1"/>
          </p:cNvSpPr>
          <p:nvPr/>
        </p:nvSpPr>
        <p:spPr bwMode="auto">
          <a:xfrm>
            <a:off x="3419475" y="25304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24" name="Oval 368"/>
          <p:cNvSpPr>
            <a:spLocks noChangeArrowheads="1"/>
          </p:cNvSpPr>
          <p:nvPr/>
        </p:nvSpPr>
        <p:spPr bwMode="auto">
          <a:xfrm>
            <a:off x="3419475" y="21621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25" name="Oval 369"/>
          <p:cNvSpPr>
            <a:spLocks noChangeArrowheads="1"/>
          </p:cNvSpPr>
          <p:nvPr/>
        </p:nvSpPr>
        <p:spPr bwMode="auto">
          <a:xfrm>
            <a:off x="3419475" y="326548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26" name="Oval 370"/>
          <p:cNvSpPr>
            <a:spLocks noChangeArrowheads="1"/>
          </p:cNvSpPr>
          <p:nvPr/>
        </p:nvSpPr>
        <p:spPr bwMode="auto">
          <a:xfrm>
            <a:off x="3419475" y="30813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27" name="Oval 371"/>
          <p:cNvSpPr>
            <a:spLocks noChangeArrowheads="1"/>
          </p:cNvSpPr>
          <p:nvPr/>
        </p:nvSpPr>
        <p:spPr bwMode="auto">
          <a:xfrm>
            <a:off x="3419475" y="41846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28" name="Oval 372"/>
          <p:cNvSpPr>
            <a:spLocks noChangeArrowheads="1"/>
          </p:cNvSpPr>
          <p:nvPr/>
        </p:nvSpPr>
        <p:spPr bwMode="auto">
          <a:xfrm>
            <a:off x="3419475" y="38163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29" name="Oval 373"/>
          <p:cNvSpPr>
            <a:spLocks noChangeArrowheads="1"/>
          </p:cNvSpPr>
          <p:nvPr/>
        </p:nvSpPr>
        <p:spPr bwMode="auto">
          <a:xfrm>
            <a:off x="3419475" y="47355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30" name="Oval 374"/>
          <p:cNvSpPr>
            <a:spLocks noChangeArrowheads="1"/>
          </p:cNvSpPr>
          <p:nvPr/>
        </p:nvSpPr>
        <p:spPr bwMode="auto">
          <a:xfrm>
            <a:off x="3419475" y="43688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31" name="Oval 375"/>
          <p:cNvSpPr>
            <a:spLocks noChangeArrowheads="1"/>
          </p:cNvSpPr>
          <p:nvPr/>
        </p:nvSpPr>
        <p:spPr bwMode="auto">
          <a:xfrm>
            <a:off x="3419475" y="54705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32" name="Oval 376"/>
          <p:cNvSpPr>
            <a:spLocks noChangeArrowheads="1"/>
          </p:cNvSpPr>
          <p:nvPr/>
        </p:nvSpPr>
        <p:spPr bwMode="auto">
          <a:xfrm>
            <a:off x="3419475" y="51038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33" name="Oval 377"/>
          <p:cNvSpPr>
            <a:spLocks noChangeArrowheads="1"/>
          </p:cNvSpPr>
          <p:nvPr/>
        </p:nvSpPr>
        <p:spPr bwMode="auto">
          <a:xfrm>
            <a:off x="3419475" y="63912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34" name="Oval 378"/>
          <p:cNvSpPr>
            <a:spLocks noChangeArrowheads="1"/>
          </p:cNvSpPr>
          <p:nvPr/>
        </p:nvSpPr>
        <p:spPr bwMode="auto">
          <a:xfrm>
            <a:off x="3419475" y="60229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35" name="Rectangle 379"/>
          <p:cNvSpPr>
            <a:spLocks noChangeArrowheads="1"/>
          </p:cNvSpPr>
          <p:nvPr/>
        </p:nvSpPr>
        <p:spPr bwMode="auto">
          <a:xfrm>
            <a:off x="5994400" y="3163888"/>
            <a:ext cx="107950" cy="10001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836" name="AutoShape 380"/>
          <p:cNvCxnSpPr>
            <a:cxnSpLocks noChangeShapeType="1"/>
            <a:stCxn id="275804" idx="6"/>
            <a:endCxn id="275835" idx="1"/>
          </p:cNvCxnSpPr>
          <p:nvPr/>
        </p:nvCxnSpPr>
        <p:spPr bwMode="auto">
          <a:xfrm>
            <a:off x="3527425" y="742950"/>
            <a:ext cx="2466975" cy="24717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37" name="AutoShape 381"/>
          <p:cNvCxnSpPr>
            <a:cxnSpLocks noChangeShapeType="1"/>
            <a:stCxn id="275820" idx="6"/>
            <a:endCxn id="275835" idx="1"/>
          </p:cNvCxnSpPr>
          <p:nvPr/>
        </p:nvCxnSpPr>
        <p:spPr bwMode="auto">
          <a:xfrm>
            <a:off x="3527425" y="925513"/>
            <a:ext cx="2466975" cy="22891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38" name="AutoShape 382"/>
          <p:cNvCxnSpPr>
            <a:cxnSpLocks noChangeShapeType="1"/>
            <a:stCxn id="275803" idx="6"/>
            <a:endCxn id="275835" idx="1"/>
          </p:cNvCxnSpPr>
          <p:nvPr/>
        </p:nvCxnSpPr>
        <p:spPr bwMode="auto">
          <a:xfrm>
            <a:off x="3527425" y="1109663"/>
            <a:ext cx="2466975" cy="21050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39" name="AutoShape 383"/>
          <p:cNvCxnSpPr>
            <a:cxnSpLocks noChangeShapeType="1"/>
            <a:stCxn id="275819" idx="6"/>
            <a:endCxn id="275835" idx="1"/>
          </p:cNvCxnSpPr>
          <p:nvPr/>
        </p:nvCxnSpPr>
        <p:spPr bwMode="auto">
          <a:xfrm>
            <a:off x="3527425" y="1293813"/>
            <a:ext cx="2466975" cy="19208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40" name="AutoShape 384"/>
          <p:cNvCxnSpPr>
            <a:cxnSpLocks noChangeShapeType="1"/>
            <a:stCxn id="275822" idx="6"/>
            <a:endCxn id="275835" idx="1"/>
          </p:cNvCxnSpPr>
          <p:nvPr/>
        </p:nvCxnSpPr>
        <p:spPr bwMode="auto">
          <a:xfrm>
            <a:off x="3527425" y="1477963"/>
            <a:ext cx="2466975" cy="17367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41" name="AutoShape 385"/>
          <p:cNvCxnSpPr>
            <a:cxnSpLocks noChangeShapeType="1"/>
            <a:stCxn id="275821" idx="6"/>
            <a:endCxn id="275835" idx="1"/>
          </p:cNvCxnSpPr>
          <p:nvPr/>
        </p:nvCxnSpPr>
        <p:spPr bwMode="auto">
          <a:xfrm>
            <a:off x="3527425" y="1662113"/>
            <a:ext cx="2466975" cy="15525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42" name="AutoShape 386"/>
          <p:cNvCxnSpPr>
            <a:cxnSpLocks noChangeShapeType="1"/>
            <a:stCxn id="275806" idx="6"/>
            <a:endCxn id="275835" idx="1"/>
          </p:cNvCxnSpPr>
          <p:nvPr/>
        </p:nvCxnSpPr>
        <p:spPr bwMode="auto">
          <a:xfrm>
            <a:off x="3527425" y="1844675"/>
            <a:ext cx="2466975" cy="13700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43" name="AutoShape 387"/>
          <p:cNvCxnSpPr>
            <a:cxnSpLocks noChangeShapeType="1"/>
            <a:stCxn id="275805" idx="6"/>
            <a:endCxn id="275835" idx="1"/>
          </p:cNvCxnSpPr>
          <p:nvPr/>
        </p:nvCxnSpPr>
        <p:spPr bwMode="auto">
          <a:xfrm>
            <a:off x="3527425" y="2028825"/>
            <a:ext cx="2466975" cy="118586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44" name="AutoShape 388"/>
          <p:cNvCxnSpPr>
            <a:cxnSpLocks noChangeShapeType="1"/>
            <a:stCxn id="275824" idx="6"/>
            <a:endCxn id="275835" idx="1"/>
          </p:cNvCxnSpPr>
          <p:nvPr/>
        </p:nvCxnSpPr>
        <p:spPr bwMode="auto">
          <a:xfrm>
            <a:off x="3527425" y="2212975"/>
            <a:ext cx="2466975" cy="10017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45" name="AutoShape 389"/>
          <p:cNvCxnSpPr>
            <a:cxnSpLocks noChangeShapeType="1"/>
            <a:stCxn id="275808" idx="6"/>
            <a:endCxn id="275835" idx="1"/>
          </p:cNvCxnSpPr>
          <p:nvPr/>
        </p:nvCxnSpPr>
        <p:spPr bwMode="auto">
          <a:xfrm>
            <a:off x="3527425" y="2397125"/>
            <a:ext cx="2466975" cy="81756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46" name="AutoShape 390"/>
          <p:cNvCxnSpPr>
            <a:cxnSpLocks noChangeShapeType="1"/>
            <a:stCxn id="275823" idx="6"/>
            <a:endCxn id="275835" idx="1"/>
          </p:cNvCxnSpPr>
          <p:nvPr/>
        </p:nvCxnSpPr>
        <p:spPr bwMode="auto">
          <a:xfrm>
            <a:off x="3527425" y="2581275"/>
            <a:ext cx="2466975" cy="6334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47" name="AutoShape 391"/>
          <p:cNvCxnSpPr>
            <a:cxnSpLocks noChangeShapeType="1"/>
            <a:stCxn id="275807" idx="6"/>
            <a:endCxn id="275835" idx="1"/>
          </p:cNvCxnSpPr>
          <p:nvPr/>
        </p:nvCxnSpPr>
        <p:spPr bwMode="auto">
          <a:xfrm>
            <a:off x="3527425" y="2763838"/>
            <a:ext cx="2466975" cy="4508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48" name="AutoShape 392"/>
          <p:cNvCxnSpPr>
            <a:cxnSpLocks noChangeShapeType="1"/>
            <a:stCxn id="275810" idx="6"/>
            <a:endCxn id="275835" idx="1"/>
          </p:cNvCxnSpPr>
          <p:nvPr/>
        </p:nvCxnSpPr>
        <p:spPr bwMode="auto">
          <a:xfrm>
            <a:off x="3527425" y="2947988"/>
            <a:ext cx="2466975" cy="266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49" name="AutoShape 393"/>
          <p:cNvCxnSpPr>
            <a:cxnSpLocks noChangeShapeType="1"/>
            <a:stCxn id="275826" idx="6"/>
            <a:endCxn id="275835" idx="1"/>
          </p:cNvCxnSpPr>
          <p:nvPr/>
        </p:nvCxnSpPr>
        <p:spPr bwMode="auto">
          <a:xfrm>
            <a:off x="3527425" y="3132138"/>
            <a:ext cx="2466975" cy="825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50" name="AutoShape 394"/>
          <p:cNvCxnSpPr>
            <a:cxnSpLocks noChangeShapeType="1"/>
            <a:stCxn id="275825" idx="6"/>
            <a:endCxn id="275835" idx="1"/>
          </p:cNvCxnSpPr>
          <p:nvPr/>
        </p:nvCxnSpPr>
        <p:spPr bwMode="auto">
          <a:xfrm flipV="1">
            <a:off x="3527425" y="3214688"/>
            <a:ext cx="2466975" cy="1016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51" name="AutoShape 395"/>
          <p:cNvCxnSpPr>
            <a:cxnSpLocks noChangeShapeType="1"/>
            <a:stCxn id="275809" idx="6"/>
            <a:endCxn id="275835" idx="1"/>
          </p:cNvCxnSpPr>
          <p:nvPr/>
        </p:nvCxnSpPr>
        <p:spPr bwMode="auto">
          <a:xfrm flipV="1">
            <a:off x="3527425" y="3214688"/>
            <a:ext cx="2466975" cy="2857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52" name="AutoShape 396"/>
          <p:cNvCxnSpPr>
            <a:cxnSpLocks noChangeShapeType="1"/>
            <a:stCxn id="275812" idx="7"/>
            <a:endCxn id="275835" idx="1"/>
          </p:cNvCxnSpPr>
          <p:nvPr/>
        </p:nvCxnSpPr>
        <p:spPr bwMode="auto">
          <a:xfrm flipV="1">
            <a:off x="3511550" y="3214688"/>
            <a:ext cx="2482850" cy="431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53" name="AutoShape 397"/>
          <p:cNvCxnSpPr>
            <a:cxnSpLocks noChangeShapeType="1"/>
            <a:stCxn id="275828" idx="7"/>
            <a:endCxn id="275835" idx="1"/>
          </p:cNvCxnSpPr>
          <p:nvPr/>
        </p:nvCxnSpPr>
        <p:spPr bwMode="auto">
          <a:xfrm flipV="1">
            <a:off x="3511550" y="3214688"/>
            <a:ext cx="2482850" cy="6159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54" name="AutoShape 398"/>
          <p:cNvCxnSpPr>
            <a:cxnSpLocks noChangeShapeType="1"/>
            <a:stCxn id="275811" idx="7"/>
            <a:endCxn id="275835" idx="1"/>
          </p:cNvCxnSpPr>
          <p:nvPr/>
        </p:nvCxnSpPr>
        <p:spPr bwMode="auto">
          <a:xfrm flipV="1">
            <a:off x="3511550" y="3214688"/>
            <a:ext cx="2482850" cy="8001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55" name="AutoShape 399"/>
          <p:cNvCxnSpPr>
            <a:cxnSpLocks noChangeShapeType="1"/>
            <a:stCxn id="275827" idx="6"/>
            <a:endCxn id="275835" idx="1"/>
          </p:cNvCxnSpPr>
          <p:nvPr/>
        </p:nvCxnSpPr>
        <p:spPr bwMode="auto">
          <a:xfrm flipV="1">
            <a:off x="3527425" y="3214688"/>
            <a:ext cx="2466975" cy="102076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56" name="AutoShape 400"/>
          <p:cNvCxnSpPr>
            <a:cxnSpLocks noChangeShapeType="1"/>
            <a:stCxn id="275830" idx="7"/>
            <a:endCxn id="275835" idx="1"/>
          </p:cNvCxnSpPr>
          <p:nvPr/>
        </p:nvCxnSpPr>
        <p:spPr bwMode="auto">
          <a:xfrm flipV="1">
            <a:off x="3511550" y="3214688"/>
            <a:ext cx="2482850" cy="1168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57" name="AutoShape 401"/>
          <p:cNvCxnSpPr>
            <a:cxnSpLocks noChangeShapeType="1"/>
            <a:stCxn id="275814" idx="6"/>
            <a:endCxn id="275835" idx="1"/>
          </p:cNvCxnSpPr>
          <p:nvPr/>
        </p:nvCxnSpPr>
        <p:spPr bwMode="auto">
          <a:xfrm flipV="1">
            <a:off x="3527425" y="3214688"/>
            <a:ext cx="2466975" cy="13874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58" name="AutoShape 402"/>
          <p:cNvCxnSpPr>
            <a:cxnSpLocks noChangeShapeType="1"/>
            <a:stCxn id="275829" idx="6"/>
            <a:endCxn id="275835" idx="1"/>
          </p:cNvCxnSpPr>
          <p:nvPr/>
        </p:nvCxnSpPr>
        <p:spPr bwMode="auto">
          <a:xfrm flipV="1">
            <a:off x="3527425" y="3214688"/>
            <a:ext cx="2466975" cy="15716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59" name="AutoShape 403"/>
          <p:cNvCxnSpPr>
            <a:cxnSpLocks noChangeShapeType="1"/>
            <a:stCxn id="275813" idx="6"/>
            <a:endCxn id="275835" idx="1"/>
          </p:cNvCxnSpPr>
          <p:nvPr/>
        </p:nvCxnSpPr>
        <p:spPr bwMode="auto">
          <a:xfrm flipV="1">
            <a:off x="3527425" y="3214688"/>
            <a:ext cx="2466975" cy="17557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60" name="AutoShape 404"/>
          <p:cNvCxnSpPr>
            <a:cxnSpLocks noChangeShapeType="1"/>
            <a:stCxn id="275832" idx="6"/>
            <a:endCxn id="275835" idx="1"/>
          </p:cNvCxnSpPr>
          <p:nvPr/>
        </p:nvCxnSpPr>
        <p:spPr bwMode="auto">
          <a:xfrm flipV="1">
            <a:off x="3527425" y="3214688"/>
            <a:ext cx="2466975" cy="19399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61" name="AutoShape 405"/>
          <p:cNvCxnSpPr>
            <a:cxnSpLocks noChangeShapeType="1"/>
            <a:stCxn id="275816" idx="7"/>
            <a:endCxn id="275835" idx="1"/>
          </p:cNvCxnSpPr>
          <p:nvPr/>
        </p:nvCxnSpPr>
        <p:spPr bwMode="auto">
          <a:xfrm flipV="1">
            <a:off x="3511550" y="3214688"/>
            <a:ext cx="2482850" cy="208756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62" name="AutoShape 406"/>
          <p:cNvCxnSpPr>
            <a:cxnSpLocks noChangeShapeType="1"/>
            <a:stCxn id="275831" idx="5"/>
            <a:endCxn id="275835" idx="1"/>
          </p:cNvCxnSpPr>
          <p:nvPr/>
        </p:nvCxnSpPr>
        <p:spPr bwMode="auto">
          <a:xfrm flipV="1">
            <a:off x="3511550" y="3214688"/>
            <a:ext cx="2482850" cy="234156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63" name="AutoShape 407"/>
          <p:cNvCxnSpPr>
            <a:cxnSpLocks noChangeShapeType="1"/>
            <a:stCxn id="275815" idx="6"/>
            <a:endCxn id="275835" idx="1"/>
          </p:cNvCxnSpPr>
          <p:nvPr/>
        </p:nvCxnSpPr>
        <p:spPr bwMode="auto">
          <a:xfrm flipV="1">
            <a:off x="3527425" y="3214688"/>
            <a:ext cx="2466975" cy="24907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64" name="AutoShape 408"/>
          <p:cNvCxnSpPr>
            <a:cxnSpLocks noChangeShapeType="1"/>
            <a:stCxn id="275818" idx="6"/>
            <a:endCxn id="275835" idx="1"/>
          </p:cNvCxnSpPr>
          <p:nvPr/>
        </p:nvCxnSpPr>
        <p:spPr bwMode="auto">
          <a:xfrm flipV="1">
            <a:off x="3527425" y="3214688"/>
            <a:ext cx="2466975" cy="26749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65" name="AutoShape 409"/>
          <p:cNvCxnSpPr>
            <a:cxnSpLocks noChangeShapeType="1"/>
            <a:stCxn id="275834" idx="6"/>
            <a:endCxn id="275835" idx="1"/>
          </p:cNvCxnSpPr>
          <p:nvPr/>
        </p:nvCxnSpPr>
        <p:spPr bwMode="auto">
          <a:xfrm flipV="1">
            <a:off x="3527425" y="3214688"/>
            <a:ext cx="2466975" cy="28590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66" name="AutoShape 410"/>
          <p:cNvCxnSpPr>
            <a:cxnSpLocks noChangeShapeType="1"/>
            <a:stCxn id="275817" idx="6"/>
            <a:endCxn id="275835" idx="1"/>
          </p:cNvCxnSpPr>
          <p:nvPr/>
        </p:nvCxnSpPr>
        <p:spPr bwMode="auto">
          <a:xfrm flipV="1">
            <a:off x="3527425" y="3214688"/>
            <a:ext cx="2466975" cy="30432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867" name="AutoShape 411"/>
          <p:cNvCxnSpPr>
            <a:cxnSpLocks noChangeShapeType="1"/>
            <a:stCxn id="275833" idx="7"/>
            <a:endCxn id="275835" idx="1"/>
          </p:cNvCxnSpPr>
          <p:nvPr/>
        </p:nvCxnSpPr>
        <p:spPr bwMode="auto">
          <a:xfrm flipV="1">
            <a:off x="3511550" y="3214688"/>
            <a:ext cx="2482850" cy="31908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868" name="Oval 412"/>
          <p:cNvSpPr>
            <a:spLocks noChangeArrowheads="1"/>
          </p:cNvSpPr>
          <p:nvPr/>
        </p:nvSpPr>
        <p:spPr bwMode="auto">
          <a:xfrm>
            <a:off x="3419475" y="10588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69" name="Oval 413"/>
          <p:cNvSpPr>
            <a:spLocks noChangeArrowheads="1"/>
          </p:cNvSpPr>
          <p:nvPr/>
        </p:nvSpPr>
        <p:spPr bwMode="auto">
          <a:xfrm>
            <a:off x="3419475" y="6921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70" name="Oval 414"/>
          <p:cNvSpPr>
            <a:spLocks noChangeArrowheads="1"/>
          </p:cNvSpPr>
          <p:nvPr/>
        </p:nvSpPr>
        <p:spPr bwMode="auto">
          <a:xfrm>
            <a:off x="3419475" y="19780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71" name="Oval 415"/>
          <p:cNvSpPr>
            <a:spLocks noChangeArrowheads="1"/>
          </p:cNvSpPr>
          <p:nvPr/>
        </p:nvSpPr>
        <p:spPr bwMode="auto">
          <a:xfrm>
            <a:off x="3419475" y="17938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72" name="Oval 416"/>
          <p:cNvSpPr>
            <a:spLocks noChangeArrowheads="1"/>
          </p:cNvSpPr>
          <p:nvPr/>
        </p:nvSpPr>
        <p:spPr bwMode="auto">
          <a:xfrm>
            <a:off x="3419475" y="27130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73" name="Oval 417"/>
          <p:cNvSpPr>
            <a:spLocks noChangeArrowheads="1"/>
          </p:cNvSpPr>
          <p:nvPr/>
        </p:nvSpPr>
        <p:spPr bwMode="auto">
          <a:xfrm>
            <a:off x="3419475" y="23463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74" name="Oval 418"/>
          <p:cNvSpPr>
            <a:spLocks noChangeArrowheads="1"/>
          </p:cNvSpPr>
          <p:nvPr/>
        </p:nvSpPr>
        <p:spPr bwMode="auto">
          <a:xfrm>
            <a:off x="3419475" y="34496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75" name="Oval 419"/>
          <p:cNvSpPr>
            <a:spLocks noChangeArrowheads="1"/>
          </p:cNvSpPr>
          <p:nvPr/>
        </p:nvSpPr>
        <p:spPr bwMode="auto">
          <a:xfrm>
            <a:off x="3419475" y="289718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76" name="Oval 420"/>
          <p:cNvSpPr>
            <a:spLocks noChangeArrowheads="1"/>
          </p:cNvSpPr>
          <p:nvPr/>
        </p:nvSpPr>
        <p:spPr bwMode="auto">
          <a:xfrm>
            <a:off x="3419475" y="40005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77" name="Oval 421"/>
          <p:cNvSpPr>
            <a:spLocks noChangeArrowheads="1"/>
          </p:cNvSpPr>
          <p:nvPr/>
        </p:nvSpPr>
        <p:spPr bwMode="auto">
          <a:xfrm>
            <a:off x="3419475" y="36322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78" name="Oval 422"/>
          <p:cNvSpPr>
            <a:spLocks noChangeArrowheads="1"/>
          </p:cNvSpPr>
          <p:nvPr/>
        </p:nvSpPr>
        <p:spPr bwMode="auto">
          <a:xfrm>
            <a:off x="3419475" y="49196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79" name="Oval 423"/>
          <p:cNvSpPr>
            <a:spLocks noChangeArrowheads="1"/>
          </p:cNvSpPr>
          <p:nvPr/>
        </p:nvSpPr>
        <p:spPr bwMode="auto">
          <a:xfrm>
            <a:off x="3419475" y="45513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80" name="Oval 424"/>
          <p:cNvSpPr>
            <a:spLocks noChangeArrowheads="1"/>
          </p:cNvSpPr>
          <p:nvPr/>
        </p:nvSpPr>
        <p:spPr bwMode="auto">
          <a:xfrm>
            <a:off x="3419475" y="56546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81" name="Oval 425"/>
          <p:cNvSpPr>
            <a:spLocks noChangeArrowheads="1"/>
          </p:cNvSpPr>
          <p:nvPr/>
        </p:nvSpPr>
        <p:spPr bwMode="auto">
          <a:xfrm>
            <a:off x="3419475" y="52879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82" name="Oval 426"/>
          <p:cNvSpPr>
            <a:spLocks noChangeArrowheads="1"/>
          </p:cNvSpPr>
          <p:nvPr/>
        </p:nvSpPr>
        <p:spPr bwMode="auto">
          <a:xfrm>
            <a:off x="3419475" y="62071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83" name="Oval 427"/>
          <p:cNvSpPr>
            <a:spLocks noChangeArrowheads="1"/>
          </p:cNvSpPr>
          <p:nvPr/>
        </p:nvSpPr>
        <p:spPr bwMode="auto">
          <a:xfrm>
            <a:off x="3419475" y="58388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84" name="Oval 428"/>
          <p:cNvSpPr>
            <a:spLocks noChangeArrowheads="1"/>
          </p:cNvSpPr>
          <p:nvPr/>
        </p:nvSpPr>
        <p:spPr bwMode="auto">
          <a:xfrm>
            <a:off x="3419475" y="12430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85" name="Oval 429"/>
          <p:cNvSpPr>
            <a:spLocks noChangeArrowheads="1"/>
          </p:cNvSpPr>
          <p:nvPr/>
        </p:nvSpPr>
        <p:spPr bwMode="auto">
          <a:xfrm>
            <a:off x="3419475" y="8747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86" name="Oval 430"/>
          <p:cNvSpPr>
            <a:spLocks noChangeArrowheads="1"/>
          </p:cNvSpPr>
          <p:nvPr/>
        </p:nvSpPr>
        <p:spPr bwMode="auto">
          <a:xfrm>
            <a:off x="3419475" y="16113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87" name="Oval 431"/>
          <p:cNvSpPr>
            <a:spLocks noChangeArrowheads="1"/>
          </p:cNvSpPr>
          <p:nvPr/>
        </p:nvSpPr>
        <p:spPr bwMode="auto">
          <a:xfrm>
            <a:off x="3419475" y="14271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88" name="Oval 432"/>
          <p:cNvSpPr>
            <a:spLocks noChangeArrowheads="1"/>
          </p:cNvSpPr>
          <p:nvPr/>
        </p:nvSpPr>
        <p:spPr bwMode="auto">
          <a:xfrm>
            <a:off x="3419475" y="25304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89" name="Oval 433"/>
          <p:cNvSpPr>
            <a:spLocks noChangeArrowheads="1"/>
          </p:cNvSpPr>
          <p:nvPr/>
        </p:nvSpPr>
        <p:spPr bwMode="auto">
          <a:xfrm>
            <a:off x="3419475" y="21621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90" name="Oval 434"/>
          <p:cNvSpPr>
            <a:spLocks noChangeArrowheads="1"/>
          </p:cNvSpPr>
          <p:nvPr/>
        </p:nvSpPr>
        <p:spPr bwMode="auto">
          <a:xfrm>
            <a:off x="3419475" y="326548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91" name="Oval 435"/>
          <p:cNvSpPr>
            <a:spLocks noChangeArrowheads="1"/>
          </p:cNvSpPr>
          <p:nvPr/>
        </p:nvSpPr>
        <p:spPr bwMode="auto">
          <a:xfrm>
            <a:off x="3419475" y="30813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92" name="Oval 436"/>
          <p:cNvSpPr>
            <a:spLocks noChangeArrowheads="1"/>
          </p:cNvSpPr>
          <p:nvPr/>
        </p:nvSpPr>
        <p:spPr bwMode="auto">
          <a:xfrm>
            <a:off x="3419475" y="41846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93" name="Oval 437"/>
          <p:cNvSpPr>
            <a:spLocks noChangeArrowheads="1"/>
          </p:cNvSpPr>
          <p:nvPr/>
        </p:nvSpPr>
        <p:spPr bwMode="auto">
          <a:xfrm>
            <a:off x="3419475" y="38163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94" name="Oval 438"/>
          <p:cNvSpPr>
            <a:spLocks noChangeArrowheads="1"/>
          </p:cNvSpPr>
          <p:nvPr/>
        </p:nvSpPr>
        <p:spPr bwMode="auto">
          <a:xfrm>
            <a:off x="3419475" y="47355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95" name="Oval 439"/>
          <p:cNvSpPr>
            <a:spLocks noChangeArrowheads="1"/>
          </p:cNvSpPr>
          <p:nvPr/>
        </p:nvSpPr>
        <p:spPr bwMode="auto">
          <a:xfrm>
            <a:off x="3419475" y="43688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96" name="Oval 440"/>
          <p:cNvSpPr>
            <a:spLocks noChangeArrowheads="1"/>
          </p:cNvSpPr>
          <p:nvPr/>
        </p:nvSpPr>
        <p:spPr bwMode="auto">
          <a:xfrm>
            <a:off x="3419475" y="54705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97" name="Oval 441"/>
          <p:cNvSpPr>
            <a:spLocks noChangeArrowheads="1"/>
          </p:cNvSpPr>
          <p:nvPr/>
        </p:nvSpPr>
        <p:spPr bwMode="auto">
          <a:xfrm>
            <a:off x="3419475" y="51038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98" name="Oval 442"/>
          <p:cNvSpPr>
            <a:spLocks noChangeArrowheads="1"/>
          </p:cNvSpPr>
          <p:nvPr/>
        </p:nvSpPr>
        <p:spPr bwMode="auto">
          <a:xfrm>
            <a:off x="3419475" y="63912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899" name="Oval 443"/>
          <p:cNvSpPr>
            <a:spLocks noChangeArrowheads="1"/>
          </p:cNvSpPr>
          <p:nvPr/>
        </p:nvSpPr>
        <p:spPr bwMode="auto">
          <a:xfrm>
            <a:off x="3419475" y="60229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00" name="Rectangle 444"/>
          <p:cNvSpPr>
            <a:spLocks noChangeArrowheads="1"/>
          </p:cNvSpPr>
          <p:nvPr/>
        </p:nvSpPr>
        <p:spPr bwMode="auto">
          <a:xfrm>
            <a:off x="5994400" y="3619500"/>
            <a:ext cx="107950" cy="10001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901" name="AutoShape 445"/>
          <p:cNvCxnSpPr>
            <a:cxnSpLocks noChangeShapeType="1"/>
            <a:stCxn id="275869" idx="6"/>
            <a:endCxn id="275900" idx="1"/>
          </p:cNvCxnSpPr>
          <p:nvPr/>
        </p:nvCxnSpPr>
        <p:spPr bwMode="auto">
          <a:xfrm>
            <a:off x="3527425" y="742950"/>
            <a:ext cx="2466975" cy="29273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02" name="AutoShape 446"/>
          <p:cNvCxnSpPr>
            <a:cxnSpLocks noChangeShapeType="1"/>
            <a:stCxn id="275885" idx="6"/>
            <a:endCxn id="275900" idx="1"/>
          </p:cNvCxnSpPr>
          <p:nvPr/>
        </p:nvCxnSpPr>
        <p:spPr bwMode="auto">
          <a:xfrm>
            <a:off x="3527425" y="925513"/>
            <a:ext cx="2466975" cy="27447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03" name="AutoShape 447"/>
          <p:cNvCxnSpPr>
            <a:cxnSpLocks noChangeShapeType="1"/>
            <a:stCxn id="275868" idx="6"/>
            <a:endCxn id="275900" idx="1"/>
          </p:cNvCxnSpPr>
          <p:nvPr/>
        </p:nvCxnSpPr>
        <p:spPr bwMode="auto">
          <a:xfrm>
            <a:off x="3527425" y="1109663"/>
            <a:ext cx="2466975" cy="25606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04" name="AutoShape 448"/>
          <p:cNvCxnSpPr>
            <a:cxnSpLocks noChangeShapeType="1"/>
            <a:stCxn id="275884" idx="6"/>
            <a:endCxn id="275900" idx="1"/>
          </p:cNvCxnSpPr>
          <p:nvPr/>
        </p:nvCxnSpPr>
        <p:spPr bwMode="auto">
          <a:xfrm>
            <a:off x="3527425" y="1293813"/>
            <a:ext cx="2466975" cy="23764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05" name="AutoShape 449"/>
          <p:cNvCxnSpPr>
            <a:cxnSpLocks noChangeShapeType="1"/>
            <a:stCxn id="275887" idx="6"/>
            <a:endCxn id="275900" idx="1"/>
          </p:cNvCxnSpPr>
          <p:nvPr/>
        </p:nvCxnSpPr>
        <p:spPr bwMode="auto">
          <a:xfrm>
            <a:off x="3527425" y="1477963"/>
            <a:ext cx="2466975" cy="21923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06" name="AutoShape 450"/>
          <p:cNvCxnSpPr>
            <a:cxnSpLocks noChangeShapeType="1"/>
            <a:stCxn id="275886" idx="6"/>
            <a:endCxn id="275900" idx="1"/>
          </p:cNvCxnSpPr>
          <p:nvPr/>
        </p:nvCxnSpPr>
        <p:spPr bwMode="auto">
          <a:xfrm>
            <a:off x="3527425" y="1662113"/>
            <a:ext cx="2466975" cy="20081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07" name="AutoShape 451"/>
          <p:cNvCxnSpPr>
            <a:cxnSpLocks noChangeShapeType="1"/>
            <a:stCxn id="275871" idx="6"/>
            <a:endCxn id="275900" idx="1"/>
          </p:cNvCxnSpPr>
          <p:nvPr/>
        </p:nvCxnSpPr>
        <p:spPr bwMode="auto">
          <a:xfrm>
            <a:off x="3527425" y="1844675"/>
            <a:ext cx="2466975" cy="18256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08" name="AutoShape 452"/>
          <p:cNvCxnSpPr>
            <a:cxnSpLocks noChangeShapeType="1"/>
            <a:stCxn id="275870" idx="6"/>
            <a:endCxn id="275900" idx="1"/>
          </p:cNvCxnSpPr>
          <p:nvPr/>
        </p:nvCxnSpPr>
        <p:spPr bwMode="auto">
          <a:xfrm>
            <a:off x="3527425" y="2028825"/>
            <a:ext cx="2466975" cy="16414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09" name="AutoShape 453"/>
          <p:cNvCxnSpPr>
            <a:cxnSpLocks noChangeShapeType="1"/>
            <a:stCxn id="275889" idx="6"/>
            <a:endCxn id="275900" idx="1"/>
          </p:cNvCxnSpPr>
          <p:nvPr/>
        </p:nvCxnSpPr>
        <p:spPr bwMode="auto">
          <a:xfrm>
            <a:off x="3527425" y="2212975"/>
            <a:ext cx="2466975" cy="14573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10" name="AutoShape 454"/>
          <p:cNvCxnSpPr>
            <a:cxnSpLocks noChangeShapeType="1"/>
            <a:stCxn id="275873" idx="6"/>
            <a:endCxn id="275900" idx="1"/>
          </p:cNvCxnSpPr>
          <p:nvPr/>
        </p:nvCxnSpPr>
        <p:spPr bwMode="auto">
          <a:xfrm>
            <a:off x="3527425" y="2397125"/>
            <a:ext cx="2466975" cy="12731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11" name="AutoShape 455"/>
          <p:cNvCxnSpPr>
            <a:cxnSpLocks noChangeShapeType="1"/>
            <a:stCxn id="275888" idx="6"/>
            <a:endCxn id="275900" idx="1"/>
          </p:cNvCxnSpPr>
          <p:nvPr/>
        </p:nvCxnSpPr>
        <p:spPr bwMode="auto">
          <a:xfrm>
            <a:off x="3527425" y="2581275"/>
            <a:ext cx="2466975" cy="10890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12" name="AutoShape 456"/>
          <p:cNvCxnSpPr>
            <a:cxnSpLocks noChangeShapeType="1"/>
            <a:stCxn id="275872" idx="6"/>
            <a:endCxn id="275900" idx="1"/>
          </p:cNvCxnSpPr>
          <p:nvPr/>
        </p:nvCxnSpPr>
        <p:spPr bwMode="auto">
          <a:xfrm>
            <a:off x="3527425" y="2763838"/>
            <a:ext cx="2466975" cy="90646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13" name="AutoShape 457"/>
          <p:cNvCxnSpPr>
            <a:cxnSpLocks noChangeShapeType="1"/>
            <a:stCxn id="275875" idx="6"/>
            <a:endCxn id="275900" idx="1"/>
          </p:cNvCxnSpPr>
          <p:nvPr/>
        </p:nvCxnSpPr>
        <p:spPr bwMode="auto">
          <a:xfrm>
            <a:off x="3527425" y="2947988"/>
            <a:ext cx="2466975" cy="72231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14" name="AutoShape 458"/>
          <p:cNvCxnSpPr>
            <a:cxnSpLocks noChangeShapeType="1"/>
            <a:stCxn id="275891" idx="6"/>
            <a:endCxn id="275900" idx="1"/>
          </p:cNvCxnSpPr>
          <p:nvPr/>
        </p:nvCxnSpPr>
        <p:spPr bwMode="auto">
          <a:xfrm>
            <a:off x="3527425" y="3132138"/>
            <a:ext cx="2466975" cy="53816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15" name="AutoShape 459"/>
          <p:cNvCxnSpPr>
            <a:cxnSpLocks noChangeShapeType="1"/>
            <a:stCxn id="275890" idx="6"/>
            <a:endCxn id="275900" idx="1"/>
          </p:cNvCxnSpPr>
          <p:nvPr/>
        </p:nvCxnSpPr>
        <p:spPr bwMode="auto">
          <a:xfrm>
            <a:off x="3527425" y="3316288"/>
            <a:ext cx="2466975" cy="35401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16" name="AutoShape 460"/>
          <p:cNvCxnSpPr>
            <a:cxnSpLocks noChangeShapeType="1"/>
            <a:stCxn id="275874" idx="6"/>
            <a:endCxn id="275900" idx="1"/>
          </p:cNvCxnSpPr>
          <p:nvPr/>
        </p:nvCxnSpPr>
        <p:spPr bwMode="auto">
          <a:xfrm>
            <a:off x="3527425" y="3500438"/>
            <a:ext cx="2466975" cy="16986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17" name="AutoShape 461"/>
          <p:cNvCxnSpPr>
            <a:cxnSpLocks noChangeShapeType="1"/>
            <a:stCxn id="275877" idx="7"/>
            <a:endCxn id="275900" idx="1"/>
          </p:cNvCxnSpPr>
          <p:nvPr/>
        </p:nvCxnSpPr>
        <p:spPr bwMode="auto">
          <a:xfrm>
            <a:off x="3511550" y="3646488"/>
            <a:ext cx="2482850" cy="2381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18" name="AutoShape 462"/>
          <p:cNvCxnSpPr>
            <a:cxnSpLocks noChangeShapeType="1"/>
            <a:stCxn id="275893" idx="7"/>
            <a:endCxn id="275900" idx="1"/>
          </p:cNvCxnSpPr>
          <p:nvPr/>
        </p:nvCxnSpPr>
        <p:spPr bwMode="auto">
          <a:xfrm flipV="1">
            <a:off x="3511550" y="3670300"/>
            <a:ext cx="2482850" cy="1603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19" name="AutoShape 463"/>
          <p:cNvCxnSpPr>
            <a:cxnSpLocks noChangeShapeType="1"/>
            <a:stCxn id="275876" idx="7"/>
            <a:endCxn id="275900" idx="1"/>
          </p:cNvCxnSpPr>
          <p:nvPr/>
        </p:nvCxnSpPr>
        <p:spPr bwMode="auto">
          <a:xfrm flipV="1">
            <a:off x="3511550" y="3670300"/>
            <a:ext cx="2482850" cy="3444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20" name="AutoShape 464"/>
          <p:cNvCxnSpPr>
            <a:cxnSpLocks noChangeShapeType="1"/>
            <a:stCxn id="275892" idx="6"/>
            <a:endCxn id="275900" idx="1"/>
          </p:cNvCxnSpPr>
          <p:nvPr/>
        </p:nvCxnSpPr>
        <p:spPr bwMode="auto">
          <a:xfrm flipV="1">
            <a:off x="3527425" y="3670300"/>
            <a:ext cx="2466975" cy="5651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21" name="AutoShape 465"/>
          <p:cNvCxnSpPr>
            <a:cxnSpLocks noChangeShapeType="1"/>
            <a:stCxn id="275895" idx="7"/>
            <a:endCxn id="275900" idx="1"/>
          </p:cNvCxnSpPr>
          <p:nvPr/>
        </p:nvCxnSpPr>
        <p:spPr bwMode="auto">
          <a:xfrm flipV="1">
            <a:off x="3511550" y="3670300"/>
            <a:ext cx="2482850" cy="7127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22" name="AutoShape 466"/>
          <p:cNvCxnSpPr>
            <a:cxnSpLocks noChangeShapeType="1"/>
            <a:stCxn id="275879" idx="6"/>
            <a:endCxn id="275900" idx="1"/>
          </p:cNvCxnSpPr>
          <p:nvPr/>
        </p:nvCxnSpPr>
        <p:spPr bwMode="auto">
          <a:xfrm flipV="1">
            <a:off x="3527425" y="3670300"/>
            <a:ext cx="2466975" cy="93186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23" name="AutoShape 467"/>
          <p:cNvCxnSpPr>
            <a:cxnSpLocks noChangeShapeType="1"/>
            <a:stCxn id="275894" idx="6"/>
            <a:endCxn id="275900" idx="1"/>
          </p:cNvCxnSpPr>
          <p:nvPr/>
        </p:nvCxnSpPr>
        <p:spPr bwMode="auto">
          <a:xfrm flipV="1">
            <a:off x="3527425" y="3670300"/>
            <a:ext cx="2466975" cy="11160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24" name="AutoShape 468"/>
          <p:cNvCxnSpPr>
            <a:cxnSpLocks noChangeShapeType="1"/>
            <a:stCxn id="275878" idx="6"/>
            <a:endCxn id="275900" idx="1"/>
          </p:cNvCxnSpPr>
          <p:nvPr/>
        </p:nvCxnSpPr>
        <p:spPr bwMode="auto">
          <a:xfrm flipV="1">
            <a:off x="3527425" y="3670300"/>
            <a:ext cx="2466975" cy="130016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25" name="AutoShape 469"/>
          <p:cNvCxnSpPr>
            <a:cxnSpLocks noChangeShapeType="1"/>
            <a:stCxn id="275897" idx="6"/>
            <a:endCxn id="275900" idx="1"/>
          </p:cNvCxnSpPr>
          <p:nvPr/>
        </p:nvCxnSpPr>
        <p:spPr bwMode="auto">
          <a:xfrm flipV="1">
            <a:off x="3527425" y="3670300"/>
            <a:ext cx="2466975" cy="14843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26" name="AutoShape 470"/>
          <p:cNvCxnSpPr>
            <a:cxnSpLocks noChangeShapeType="1"/>
            <a:stCxn id="275881" idx="7"/>
            <a:endCxn id="275900" idx="1"/>
          </p:cNvCxnSpPr>
          <p:nvPr/>
        </p:nvCxnSpPr>
        <p:spPr bwMode="auto">
          <a:xfrm flipV="1">
            <a:off x="3511550" y="3670300"/>
            <a:ext cx="2482850" cy="16319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27" name="AutoShape 471"/>
          <p:cNvCxnSpPr>
            <a:cxnSpLocks noChangeShapeType="1"/>
            <a:stCxn id="275896" idx="5"/>
            <a:endCxn id="275900" idx="1"/>
          </p:cNvCxnSpPr>
          <p:nvPr/>
        </p:nvCxnSpPr>
        <p:spPr bwMode="auto">
          <a:xfrm flipV="1">
            <a:off x="3511550" y="3670300"/>
            <a:ext cx="2482850" cy="18859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28" name="AutoShape 472"/>
          <p:cNvCxnSpPr>
            <a:cxnSpLocks noChangeShapeType="1"/>
            <a:stCxn id="275880" idx="6"/>
            <a:endCxn id="275900" idx="1"/>
          </p:cNvCxnSpPr>
          <p:nvPr/>
        </p:nvCxnSpPr>
        <p:spPr bwMode="auto">
          <a:xfrm flipV="1">
            <a:off x="3527425" y="3670300"/>
            <a:ext cx="2466975" cy="20351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29" name="AutoShape 473"/>
          <p:cNvCxnSpPr>
            <a:cxnSpLocks noChangeShapeType="1"/>
            <a:stCxn id="275883" idx="6"/>
            <a:endCxn id="275900" idx="1"/>
          </p:cNvCxnSpPr>
          <p:nvPr/>
        </p:nvCxnSpPr>
        <p:spPr bwMode="auto">
          <a:xfrm flipV="1">
            <a:off x="3527425" y="3670300"/>
            <a:ext cx="2466975" cy="22193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30" name="AutoShape 474"/>
          <p:cNvCxnSpPr>
            <a:cxnSpLocks noChangeShapeType="1"/>
            <a:stCxn id="275899" idx="6"/>
            <a:endCxn id="275900" idx="1"/>
          </p:cNvCxnSpPr>
          <p:nvPr/>
        </p:nvCxnSpPr>
        <p:spPr bwMode="auto">
          <a:xfrm flipV="1">
            <a:off x="3527425" y="3670300"/>
            <a:ext cx="2466975" cy="24034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31" name="AutoShape 475"/>
          <p:cNvCxnSpPr>
            <a:cxnSpLocks noChangeShapeType="1"/>
            <a:stCxn id="275882" idx="6"/>
            <a:endCxn id="275900" idx="1"/>
          </p:cNvCxnSpPr>
          <p:nvPr/>
        </p:nvCxnSpPr>
        <p:spPr bwMode="auto">
          <a:xfrm flipV="1">
            <a:off x="3527425" y="3670300"/>
            <a:ext cx="2466975" cy="25876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32" name="AutoShape 476"/>
          <p:cNvCxnSpPr>
            <a:cxnSpLocks noChangeShapeType="1"/>
            <a:stCxn id="275898" idx="7"/>
            <a:endCxn id="275900" idx="1"/>
          </p:cNvCxnSpPr>
          <p:nvPr/>
        </p:nvCxnSpPr>
        <p:spPr bwMode="auto">
          <a:xfrm flipV="1">
            <a:off x="3511550" y="3670300"/>
            <a:ext cx="2482850" cy="273526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933" name="Oval 477"/>
          <p:cNvSpPr>
            <a:spLocks noChangeArrowheads="1"/>
          </p:cNvSpPr>
          <p:nvPr/>
        </p:nvSpPr>
        <p:spPr bwMode="auto">
          <a:xfrm>
            <a:off x="3419475" y="10588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34" name="Oval 478"/>
          <p:cNvSpPr>
            <a:spLocks noChangeArrowheads="1"/>
          </p:cNvSpPr>
          <p:nvPr/>
        </p:nvSpPr>
        <p:spPr bwMode="auto">
          <a:xfrm>
            <a:off x="3419475" y="6921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35" name="Oval 479"/>
          <p:cNvSpPr>
            <a:spLocks noChangeArrowheads="1"/>
          </p:cNvSpPr>
          <p:nvPr/>
        </p:nvSpPr>
        <p:spPr bwMode="auto">
          <a:xfrm>
            <a:off x="3419475" y="19780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36" name="Oval 480"/>
          <p:cNvSpPr>
            <a:spLocks noChangeArrowheads="1"/>
          </p:cNvSpPr>
          <p:nvPr/>
        </p:nvSpPr>
        <p:spPr bwMode="auto">
          <a:xfrm>
            <a:off x="3419475" y="17938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37" name="Oval 481"/>
          <p:cNvSpPr>
            <a:spLocks noChangeArrowheads="1"/>
          </p:cNvSpPr>
          <p:nvPr/>
        </p:nvSpPr>
        <p:spPr bwMode="auto">
          <a:xfrm>
            <a:off x="3419475" y="27130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38" name="Oval 482"/>
          <p:cNvSpPr>
            <a:spLocks noChangeArrowheads="1"/>
          </p:cNvSpPr>
          <p:nvPr/>
        </p:nvSpPr>
        <p:spPr bwMode="auto">
          <a:xfrm>
            <a:off x="3419475" y="23463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39" name="Oval 483"/>
          <p:cNvSpPr>
            <a:spLocks noChangeArrowheads="1"/>
          </p:cNvSpPr>
          <p:nvPr/>
        </p:nvSpPr>
        <p:spPr bwMode="auto">
          <a:xfrm>
            <a:off x="3419475" y="34496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40" name="Oval 484"/>
          <p:cNvSpPr>
            <a:spLocks noChangeArrowheads="1"/>
          </p:cNvSpPr>
          <p:nvPr/>
        </p:nvSpPr>
        <p:spPr bwMode="auto">
          <a:xfrm>
            <a:off x="3419475" y="289718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41" name="Oval 485"/>
          <p:cNvSpPr>
            <a:spLocks noChangeArrowheads="1"/>
          </p:cNvSpPr>
          <p:nvPr/>
        </p:nvSpPr>
        <p:spPr bwMode="auto">
          <a:xfrm>
            <a:off x="3419475" y="40005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42" name="Oval 486"/>
          <p:cNvSpPr>
            <a:spLocks noChangeArrowheads="1"/>
          </p:cNvSpPr>
          <p:nvPr/>
        </p:nvSpPr>
        <p:spPr bwMode="auto">
          <a:xfrm>
            <a:off x="3419475" y="36322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43" name="Oval 487"/>
          <p:cNvSpPr>
            <a:spLocks noChangeArrowheads="1"/>
          </p:cNvSpPr>
          <p:nvPr/>
        </p:nvSpPr>
        <p:spPr bwMode="auto">
          <a:xfrm>
            <a:off x="3419475" y="49196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44" name="Oval 488"/>
          <p:cNvSpPr>
            <a:spLocks noChangeArrowheads="1"/>
          </p:cNvSpPr>
          <p:nvPr/>
        </p:nvSpPr>
        <p:spPr bwMode="auto">
          <a:xfrm>
            <a:off x="3419475" y="45513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45" name="Oval 489"/>
          <p:cNvSpPr>
            <a:spLocks noChangeArrowheads="1"/>
          </p:cNvSpPr>
          <p:nvPr/>
        </p:nvSpPr>
        <p:spPr bwMode="auto">
          <a:xfrm>
            <a:off x="3419475" y="56546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46" name="Oval 490"/>
          <p:cNvSpPr>
            <a:spLocks noChangeArrowheads="1"/>
          </p:cNvSpPr>
          <p:nvPr/>
        </p:nvSpPr>
        <p:spPr bwMode="auto">
          <a:xfrm>
            <a:off x="3419475" y="52879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47" name="Oval 491"/>
          <p:cNvSpPr>
            <a:spLocks noChangeArrowheads="1"/>
          </p:cNvSpPr>
          <p:nvPr/>
        </p:nvSpPr>
        <p:spPr bwMode="auto">
          <a:xfrm>
            <a:off x="3419475" y="62071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48" name="Oval 492"/>
          <p:cNvSpPr>
            <a:spLocks noChangeArrowheads="1"/>
          </p:cNvSpPr>
          <p:nvPr/>
        </p:nvSpPr>
        <p:spPr bwMode="auto">
          <a:xfrm>
            <a:off x="3419475" y="58388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49" name="Oval 493"/>
          <p:cNvSpPr>
            <a:spLocks noChangeArrowheads="1"/>
          </p:cNvSpPr>
          <p:nvPr/>
        </p:nvSpPr>
        <p:spPr bwMode="auto">
          <a:xfrm>
            <a:off x="3419475" y="12430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50" name="Oval 494"/>
          <p:cNvSpPr>
            <a:spLocks noChangeArrowheads="1"/>
          </p:cNvSpPr>
          <p:nvPr/>
        </p:nvSpPr>
        <p:spPr bwMode="auto">
          <a:xfrm>
            <a:off x="3419475" y="8747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51" name="Oval 495"/>
          <p:cNvSpPr>
            <a:spLocks noChangeArrowheads="1"/>
          </p:cNvSpPr>
          <p:nvPr/>
        </p:nvSpPr>
        <p:spPr bwMode="auto">
          <a:xfrm>
            <a:off x="3419475" y="16113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52" name="Oval 496"/>
          <p:cNvSpPr>
            <a:spLocks noChangeArrowheads="1"/>
          </p:cNvSpPr>
          <p:nvPr/>
        </p:nvSpPr>
        <p:spPr bwMode="auto">
          <a:xfrm>
            <a:off x="3419475" y="14271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53" name="Oval 497"/>
          <p:cNvSpPr>
            <a:spLocks noChangeArrowheads="1"/>
          </p:cNvSpPr>
          <p:nvPr/>
        </p:nvSpPr>
        <p:spPr bwMode="auto">
          <a:xfrm>
            <a:off x="3419475" y="25304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54" name="Oval 498"/>
          <p:cNvSpPr>
            <a:spLocks noChangeArrowheads="1"/>
          </p:cNvSpPr>
          <p:nvPr/>
        </p:nvSpPr>
        <p:spPr bwMode="auto">
          <a:xfrm>
            <a:off x="3419475" y="21621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55" name="Oval 499"/>
          <p:cNvSpPr>
            <a:spLocks noChangeArrowheads="1"/>
          </p:cNvSpPr>
          <p:nvPr/>
        </p:nvSpPr>
        <p:spPr bwMode="auto">
          <a:xfrm>
            <a:off x="3419475" y="326548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56" name="Oval 500"/>
          <p:cNvSpPr>
            <a:spLocks noChangeArrowheads="1"/>
          </p:cNvSpPr>
          <p:nvPr/>
        </p:nvSpPr>
        <p:spPr bwMode="auto">
          <a:xfrm>
            <a:off x="3419475" y="30813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57" name="Oval 501"/>
          <p:cNvSpPr>
            <a:spLocks noChangeArrowheads="1"/>
          </p:cNvSpPr>
          <p:nvPr/>
        </p:nvSpPr>
        <p:spPr bwMode="auto">
          <a:xfrm>
            <a:off x="3419475" y="41846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58" name="Oval 502"/>
          <p:cNvSpPr>
            <a:spLocks noChangeArrowheads="1"/>
          </p:cNvSpPr>
          <p:nvPr/>
        </p:nvSpPr>
        <p:spPr bwMode="auto">
          <a:xfrm>
            <a:off x="3419475" y="38163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59" name="Oval 503"/>
          <p:cNvSpPr>
            <a:spLocks noChangeArrowheads="1"/>
          </p:cNvSpPr>
          <p:nvPr/>
        </p:nvSpPr>
        <p:spPr bwMode="auto">
          <a:xfrm>
            <a:off x="3419475" y="47355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60" name="Oval 504"/>
          <p:cNvSpPr>
            <a:spLocks noChangeArrowheads="1"/>
          </p:cNvSpPr>
          <p:nvPr/>
        </p:nvSpPr>
        <p:spPr bwMode="auto">
          <a:xfrm>
            <a:off x="3419475" y="43688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61" name="Oval 505"/>
          <p:cNvSpPr>
            <a:spLocks noChangeArrowheads="1"/>
          </p:cNvSpPr>
          <p:nvPr/>
        </p:nvSpPr>
        <p:spPr bwMode="auto">
          <a:xfrm>
            <a:off x="3419475" y="54705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62" name="Oval 506"/>
          <p:cNvSpPr>
            <a:spLocks noChangeArrowheads="1"/>
          </p:cNvSpPr>
          <p:nvPr/>
        </p:nvSpPr>
        <p:spPr bwMode="auto">
          <a:xfrm>
            <a:off x="3419475" y="51038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63" name="Oval 507"/>
          <p:cNvSpPr>
            <a:spLocks noChangeArrowheads="1"/>
          </p:cNvSpPr>
          <p:nvPr/>
        </p:nvSpPr>
        <p:spPr bwMode="auto">
          <a:xfrm>
            <a:off x="3419475" y="63912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64" name="Oval 508"/>
          <p:cNvSpPr>
            <a:spLocks noChangeArrowheads="1"/>
          </p:cNvSpPr>
          <p:nvPr/>
        </p:nvSpPr>
        <p:spPr bwMode="auto">
          <a:xfrm>
            <a:off x="3419475" y="60229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65" name="Rectangle 509"/>
          <p:cNvSpPr>
            <a:spLocks noChangeArrowheads="1"/>
          </p:cNvSpPr>
          <p:nvPr/>
        </p:nvSpPr>
        <p:spPr bwMode="auto">
          <a:xfrm>
            <a:off x="5994400" y="4075113"/>
            <a:ext cx="107950" cy="100012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5966" name="AutoShape 510"/>
          <p:cNvCxnSpPr>
            <a:cxnSpLocks noChangeShapeType="1"/>
            <a:stCxn id="275934" idx="6"/>
            <a:endCxn id="275965" idx="1"/>
          </p:cNvCxnSpPr>
          <p:nvPr/>
        </p:nvCxnSpPr>
        <p:spPr bwMode="auto">
          <a:xfrm>
            <a:off x="3527425" y="742950"/>
            <a:ext cx="2466975" cy="338296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67" name="AutoShape 511"/>
          <p:cNvCxnSpPr>
            <a:cxnSpLocks noChangeShapeType="1"/>
            <a:stCxn id="275950" idx="6"/>
            <a:endCxn id="275965" idx="1"/>
          </p:cNvCxnSpPr>
          <p:nvPr/>
        </p:nvCxnSpPr>
        <p:spPr bwMode="auto">
          <a:xfrm>
            <a:off x="3527425" y="925513"/>
            <a:ext cx="2466975" cy="3200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68" name="AutoShape 512"/>
          <p:cNvCxnSpPr>
            <a:cxnSpLocks noChangeShapeType="1"/>
            <a:stCxn id="275933" idx="6"/>
            <a:endCxn id="275965" idx="1"/>
          </p:cNvCxnSpPr>
          <p:nvPr/>
        </p:nvCxnSpPr>
        <p:spPr bwMode="auto">
          <a:xfrm>
            <a:off x="3527425" y="1109663"/>
            <a:ext cx="2466975" cy="30162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69" name="AutoShape 513"/>
          <p:cNvCxnSpPr>
            <a:cxnSpLocks noChangeShapeType="1"/>
            <a:stCxn id="275949" idx="6"/>
            <a:endCxn id="275965" idx="1"/>
          </p:cNvCxnSpPr>
          <p:nvPr/>
        </p:nvCxnSpPr>
        <p:spPr bwMode="auto">
          <a:xfrm>
            <a:off x="3527425" y="1293813"/>
            <a:ext cx="2466975" cy="28321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70" name="AutoShape 514"/>
          <p:cNvCxnSpPr>
            <a:cxnSpLocks noChangeShapeType="1"/>
            <a:stCxn id="275952" idx="6"/>
            <a:endCxn id="275965" idx="1"/>
          </p:cNvCxnSpPr>
          <p:nvPr/>
        </p:nvCxnSpPr>
        <p:spPr bwMode="auto">
          <a:xfrm>
            <a:off x="3527425" y="1477963"/>
            <a:ext cx="2466975" cy="26479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71" name="AutoShape 515"/>
          <p:cNvCxnSpPr>
            <a:cxnSpLocks noChangeShapeType="1"/>
            <a:stCxn id="275951" idx="6"/>
            <a:endCxn id="275965" idx="1"/>
          </p:cNvCxnSpPr>
          <p:nvPr/>
        </p:nvCxnSpPr>
        <p:spPr bwMode="auto">
          <a:xfrm>
            <a:off x="3527425" y="1662113"/>
            <a:ext cx="2466975" cy="2463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72" name="AutoShape 516"/>
          <p:cNvCxnSpPr>
            <a:cxnSpLocks noChangeShapeType="1"/>
            <a:stCxn id="275936" idx="6"/>
            <a:endCxn id="275965" idx="1"/>
          </p:cNvCxnSpPr>
          <p:nvPr/>
        </p:nvCxnSpPr>
        <p:spPr bwMode="auto">
          <a:xfrm>
            <a:off x="3527425" y="1844675"/>
            <a:ext cx="2466975" cy="22812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73" name="AutoShape 517"/>
          <p:cNvCxnSpPr>
            <a:cxnSpLocks noChangeShapeType="1"/>
            <a:stCxn id="275935" idx="6"/>
            <a:endCxn id="275965" idx="1"/>
          </p:cNvCxnSpPr>
          <p:nvPr/>
        </p:nvCxnSpPr>
        <p:spPr bwMode="auto">
          <a:xfrm>
            <a:off x="3527425" y="2028825"/>
            <a:ext cx="2466975" cy="20970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74" name="AutoShape 518"/>
          <p:cNvCxnSpPr>
            <a:cxnSpLocks noChangeShapeType="1"/>
            <a:stCxn id="275954" idx="6"/>
            <a:endCxn id="275965" idx="1"/>
          </p:cNvCxnSpPr>
          <p:nvPr/>
        </p:nvCxnSpPr>
        <p:spPr bwMode="auto">
          <a:xfrm>
            <a:off x="3527425" y="2212975"/>
            <a:ext cx="2466975" cy="19129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75" name="AutoShape 519"/>
          <p:cNvCxnSpPr>
            <a:cxnSpLocks noChangeShapeType="1"/>
            <a:stCxn id="275938" idx="6"/>
            <a:endCxn id="275965" idx="1"/>
          </p:cNvCxnSpPr>
          <p:nvPr/>
        </p:nvCxnSpPr>
        <p:spPr bwMode="auto">
          <a:xfrm>
            <a:off x="3527425" y="2397125"/>
            <a:ext cx="2466975" cy="17287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76" name="AutoShape 520"/>
          <p:cNvCxnSpPr>
            <a:cxnSpLocks noChangeShapeType="1"/>
            <a:stCxn id="275953" idx="6"/>
            <a:endCxn id="275965" idx="1"/>
          </p:cNvCxnSpPr>
          <p:nvPr/>
        </p:nvCxnSpPr>
        <p:spPr bwMode="auto">
          <a:xfrm>
            <a:off x="3527425" y="2581275"/>
            <a:ext cx="2466975" cy="1544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77" name="AutoShape 521"/>
          <p:cNvCxnSpPr>
            <a:cxnSpLocks noChangeShapeType="1"/>
            <a:stCxn id="275937" idx="6"/>
            <a:endCxn id="275965" idx="1"/>
          </p:cNvCxnSpPr>
          <p:nvPr/>
        </p:nvCxnSpPr>
        <p:spPr bwMode="auto">
          <a:xfrm>
            <a:off x="3527425" y="2763838"/>
            <a:ext cx="2466975" cy="13620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78" name="AutoShape 522"/>
          <p:cNvCxnSpPr>
            <a:cxnSpLocks noChangeShapeType="1"/>
            <a:stCxn id="275940" idx="6"/>
            <a:endCxn id="275965" idx="1"/>
          </p:cNvCxnSpPr>
          <p:nvPr/>
        </p:nvCxnSpPr>
        <p:spPr bwMode="auto">
          <a:xfrm>
            <a:off x="3527425" y="2947988"/>
            <a:ext cx="2466975" cy="11779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79" name="AutoShape 523"/>
          <p:cNvCxnSpPr>
            <a:cxnSpLocks noChangeShapeType="1"/>
            <a:stCxn id="275956" idx="6"/>
            <a:endCxn id="275965" idx="1"/>
          </p:cNvCxnSpPr>
          <p:nvPr/>
        </p:nvCxnSpPr>
        <p:spPr bwMode="auto">
          <a:xfrm>
            <a:off x="3527425" y="3132138"/>
            <a:ext cx="2466975" cy="9937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80" name="AutoShape 524"/>
          <p:cNvCxnSpPr>
            <a:cxnSpLocks noChangeShapeType="1"/>
            <a:stCxn id="275955" idx="6"/>
            <a:endCxn id="275965" idx="1"/>
          </p:cNvCxnSpPr>
          <p:nvPr/>
        </p:nvCxnSpPr>
        <p:spPr bwMode="auto">
          <a:xfrm>
            <a:off x="3527425" y="3316288"/>
            <a:ext cx="2466975" cy="8096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81" name="AutoShape 525"/>
          <p:cNvCxnSpPr>
            <a:cxnSpLocks noChangeShapeType="1"/>
            <a:stCxn id="275939" idx="6"/>
            <a:endCxn id="275965" idx="1"/>
          </p:cNvCxnSpPr>
          <p:nvPr/>
        </p:nvCxnSpPr>
        <p:spPr bwMode="auto">
          <a:xfrm>
            <a:off x="3527425" y="3500438"/>
            <a:ext cx="2466975" cy="6254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82" name="AutoShape 526"/>
          <p:cNvCxnSpPr>
            <a:cxnSpLocks noChangeShapeType="1"/>
            <a:stCxn id="275942" idx="7"/>
            <a:endCxn id="275965" idx="1"/>
          </p:cNvCxnSpPr>
          <p:nvPr/>
        </p:nvCxnSpPr>
        <p:spPr bwMode="auto">
          <a:xfrm>
            <a:off x="3511550" y="3646488"/>
            <a:ext cx="2482850" cy="4794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83" name="AutoShape 527"/>
          <p:cNvCxnSpPr>
            <a:cxnSpLocks noChangeShapeType="1"/>
            <a:stCxn id="275958" idx="7"/>
            <a:endCxn id="275965" idx="1"/>
          </p:cNvCxnSpPr>
          <p:nvPr/>
        </p:nvCxnSpPr>
        <p:spPr bwMode="auto">
          <a:xfrm>
            <a:off x="3511550" y="3830638"/>
            <a:ext cx="2482850" cy="2952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84" name="AutoShape 528"/>
          <p:cNvCxnSpPr>
            <a:cxnSpLocks noChangeShapeType="1"/>
            <a:stCxn id="275941" idx="7"/>
            <a:endCxn id="275965" idx="1"/>
          </p:cNvCxnSpPr>
          <p:nvPr/>
        </p:nvCxnSpPr>
        <p:spPr bwMode="auto">
          <a:xfrm>
            <a:off x="3511550" y="4014788"/>
            <a:ext cx="2482850" cy="1111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85" name="AutoShape 529"/>
          <p:cNvCxnSpPr>
            <a:cxnSpLocks noChangeShapeType="1"/>
            <a:stCxn id="275957" idx="6"/>
            <a:endCxn id="275965" idx="1"/>
          </p:cNvCxnSpPr>
          <p:nvPr/>
        </p:nvCxnSpPr>
        <p:spPr bwMode="auto">
          <a:xfrm flipV="1">
            <a:off x="3527425" y="4125913"/>
            <a:ext cx="2466975" cy="1095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86" name="AutoShape 530"/>
          <p:cNvCxnSpPr>
            <a:cxnSpLocks noChangeShapeType="1"/>
            <a:stCxn id="275960" idx="7"/>
            <a:endCxn id="275965" idx="1"/>
          </p:cNvCxnSpPr>
          <p:nvPr/>
        </p:nvCxnSpPr>
        <p:spPr bwMode="auto">
          <a:xfrm flipV="1">
            <a:off x="3511550" y="4125913"/>
            <a:ext cx="2482850" cy="2571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87" name="AutoShape 531"/>
          <p:cNvCxnSpPr>
            <a:cxnSpLocks noChangeShapeType="1"/>
            <a:stCxn id="275944" idx="6"/>
            <a:endCxn id="275965" idx="1"/>
          </p:cNvCxnSpPr>
          <p:nvPr/>
        </p:nvCxnSpPr>
        <p:spPr bwMode="auto">
          <a:xfrm flipV="1">
            <a:off x="3527425" y="4125913"/>
            <a:ext cx="2466975" cy="4762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88" name="AutoShape 532"/>
          <p:cNvCxnSpPr>
            <a:cxnSpLocks noChangeShapeType="1"/>
            <a:stCxn id="275959" idx="6"/>
            <a:endCxn id="275965" idx="1"/>
          </p:cNvCxnSpPr>
          <p:nvPr/>
        </p:nvCxnSpPr>
        <p:spPr bwMode="auto">
          <a:xfrm flipV="1">
            <a:off x="3527425" y="4125913"/>
            <a:ext cx="2466975" cy="660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89" name="AutoShape 533"/>
          <p:cNvCxnSpPr>
            <a:cxnSpLocks noChangeShapeType="1"/>
            <a:stCxn id="275943" idx="6"/>
            <a:endCxn id="275965" idx="1"/>
          </p:cNvCxnSpPr>
          <p:nvPr/>
        </p:nvCxnSpPr>
        <p:spPr bwMode="auto">
          <a:xfrm flipV="1">
            <a:off x="3527425" y="4125913"/>
            <a:ext cx="2466975" cy="8445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90" name="AutoShape 534"/>
          <p:cNvCxnSpPr>
            <a:cxnSpLocks noChangeShapeType="1"/>
            <a:stCxn id="275962" idx="6"/>
            <a:endCxn id="275965" idx="1"/>
          </p:cNvCxnSpPr>
          <p:nvPr/>
        </p:nvCxnSpPr>
        <p:spPr bwMode="auto">
          <a:xfrm flipV="1">
            <a:off x="3527425" y="4125913"/>
            <a:ext cx="2466975" cy="1028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91" name="AutoShape 535"/>
          <p:cNvCxnSpPr>
            <a:cxnSpLocks noChangeShapeType="1"/>
            <a:stCxn id="275946" idx="7"/>
            <a:endCxn id="275965" idx="1"/>
          </p:cNvCxnSpPr>
          <p:nvPr/>
        </p:nvCxnSpPr>
        <p:spPr bwMode="auto">
          <a:xfrm flipV="1">
            <a:off x="3511550" y="4125913"/>
            <a:ext cx="2482850" cy="11763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92" name="AutoShape 536"/>
          <p:cNvCxnSpPr>
            <a:cxnSpLocks noChangeShapeType="1"/>
            <a:stCxn id="275961" idx="5"/>
            <a:endCxn id="275965" idx="1"/>
          </p:cNvCxnSpPr>
          <p:nvPr/>
        </p:nvCxnSpPr>
        <p:spPr bwMode="auto">
          <a:xfrm flipV="1">
            <a:off x="3511550" y="4125913"/>
            <a:ext cx="2482850" cy="14303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93" name="AutoShape 537"/>
          <p:cNvCxnSpPr>
            <a:cxnSpLocks noChangeShapeType="1"/>
            <a:stCxn id="275945" idx="6"/>
            <a:endCxn id="275965" idx="1"/>
          </p:cNvCxnSpPr>
          <p:nvPr/>
        </p:nvCxnSpPr>
        <p:spPr bwMode="auto">
          <a:xfrm flipV="1">
            <a:off x="3527425" y="4125913"/>
            <a:ext cx="2466975" cy="157956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94" name="AutoShape 538"/>
          <p:cNvCxnSpPr>
            <a:cxnSpLocks noChangeShapeType="1"/>
            <a:stCxn id="275948" idx="6"/>
            <a:endCxn id="275965" idx="1"/>
          </p:cNvCxnSpPr>
          <p:nvPr/>
        </p:nvCxnSpPr>
        <p:spPr bwMode="auto">
          <a:xfrm flipV="1">
            <a:off x="3527425" y="4125913"/>
            <a:ext cx="2466975" cy="176371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95" name="AutoShape 539"/>
          <p:cNvCxnSpPr>
            <a:cxnSpLocks noChangeShapeType="1"/>
            <a:stCxn id="275964" idx="6"/>
            <a:endCxn id="275965" idx="1"/>
          </p:cNvCxnSpPr>
          <p:nvPr/>
        </p:nvCxnSpPr>
        <p:spPr bwMode="auto">
          <a:xfrm flipV="1">
            <a:off x="3527425" y="4125913"/>
            <a:ext cx="2466975" cy="194786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96" name="AutoShape 540"/>
          <p:cNvCxnSpPr>
            <a:cxnSpLocks noChangeShapeType="1"/>
            <a:stCxn id="275947" idx="6"/>
            <a:endCxn id="275965" idx="1"/>
          </p:cNvCxnSpPr>
          <p:nvPr/>
        </p:nvCxnSpPr>
        <p:spPr bwMode="auto">
          <a:xfrm flipV="1">
            <a:off x="3527425" y="4125913"/>
            <a:ext cx="2466975" cy="213201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997" name="AutoShape 541"/>
          <p:cNvCxnSpPr>
            <a:cxnSpLocks noChangeShapeType="1"/>
            <a:stCxn id="275963" idx="7"/>
            <a:endCxn id="275965" idx="1"/>
          </p:cNvCxnSpPr>
          <p:nvPr/>
        </p:nvCxnSpPr>
        <p:spPr bwMode="auto">
          <a:xfrm flipV="1">
            <a:off x="3511550" y="4125913"/>
            <a:ext cx="2482850" cy="22796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998" name="Oval 542"/>
          <p:cNvSpPr>
            <a:spLocks noChangeArrowheads="1"/>
          </p:cNvSpPr>
          <p:nvPr/>
        </p:nvSpPr>
        <p:spPr bwMode="auto">
          <a:xfrm>
            <a:off x="3419475" y="10588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5999" name="Oval 543"/>
          <p:cNvSpPr>
            <a:spLocks noChangeArrowheads="1"/>
          </p:cNvSpPr>
          <p:nvPr/>
        </p:nvSpPr>
        <p:spPr bwMode="auto">
          <a:xfrm>
            <a:off x="3419475" y="6921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00" name="Oval 544"/>
          <p:cNvSpPr>
            <a:spLocks noChangeArrowheads="1"/>
          </p:cNvSpPr>
          <p:nvPr/>
        </p:nvSpPr>
        <p:spPr bwMode="auto">
          <a:xfrm>
            <a:off x="3419475" y="19780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01" name="Oval 545"/>
          <p:cNvSpPr>
            <a:spLocks noChangeArrowheads="1"/>
          </p:cNvSpPr>
          <p:nvPr/>
        </p:nvSpPr>
        <p:spPr bwMode="auto">
          <a:xfrm>
            <a:off x="3419475" y="17938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02" name="Oval 546"/>
          <p:cNvSpPr>
            <a:spLocks noChangeArrowheads="1"/>
          </p:cNvSpPr>
          <p:nvPr/>
        </p:nvSpPr>
        <p:spPr bwMode="auto">
          <a:xfrm>
            <a:off x="3419475" y="27130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03" name="Oval 547"/>
          <p:cNvSpPr>
            <a:spLocks noChangeArrowheads="1"/>
          </p:cNvSpPr>
          <p:nvPr/>
        </p:nvSpPr>
        <p:spPr bwMode="auto">
          <a:xfrm>
            <a:off x="3419475" y="23463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04" name="Oval 548"/>
          <p:cNvSpPr>
            <a:spLocks noChangeArrowheads="1"/>
          </p:cNvSpPr>
          <p:nvPr/>
        </p:nvSpPr>
        <p:spPr bwMode="auto">
          <a:xfrm>
            <a:off x="3419475" y="34496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05" name="Oval 549"/>
          <p:cNvSpPr>
            <a:spLocks noChangeArrowheads="1"/>
          </p:cNvSpPr>
          <p:nvPr/>
        </p:nvSpPr>
        <p:spPr bwMode="auto">
          <a:xfrm>
            <a:off x="3419475" y="289718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06" name="Oval 550"/>
          <p:cNvSpPr>
            <a:spLocks noChangeArrowheads="1"/>
          </p:cNvSpPr>
          <p:nvPr/>
        </p:nvSpPr>
        <p:spPr bwMode="auto">
          <a:xfrm>
            <a:off x="3419475" y="40005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07" name="Oval 551"/>
          <p:cNvSpPr>
            <a:spLocks noChangeArrowheads="1"/>
          </p:cNvSpPr>
          <p:nvPr/>
        </p:nvSpPr>
        <p:spPr bwMode="auto">
          <a:xfrm>
            <a:off x="3419475" y="36322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08" name="Oval 552"/>
          <p:cNvSpPr>
            <a:spLocks noChangeArrowheads="1"/>
          </p:cNvSpPr>
          <p:nvPr/>
        </p:nvSpPr>
        <p:spPr bwMode="auto">
          <a:xfrm>
            <a:off x="3419475" y="49196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09" name="Oval 553"/>
          <p:cNvSpPr>
            <a:spLocks noChangeArrowheads="1"/>
          </p:cNvSpPr>
          <p:nvPr/>
        </p:nvSpPr>
        <p:spPr bwMode="auto">
          <a:xfrm>
            <a:off x="3419475" y="45513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10" name="Oval 554"/>
          <p:cNvSpPr>
            <a:spLocks noChangeArrowheads="1"/>
          </p:cNvSpPr>
          <p:nvPr/>
        </p:nvSpPr>
        <p:spPr bwMode="auto">
          <a:xfrm>
            <a:off x="3419475" y="56546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11" name="Oval 555"/>
          <p:cNvSpPr>
            <a:spLocks noChangeArrowheads="1"/>
          </p:cNvSpPr>
          <p:nvPr/>
        </p:nvSpPr>
        <p:spPr bwMode="auto">
          <a:xfrm>
            <a:off x="3419475" y="52879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12" name="Oval 556"/>
          <p:cNvSpPr>
            <a:spLocks noChangeArrowheads="1"/>
          </p:cNvSpPr>
          <p:nvPr/>
        </p:nvSpPr>
        <p:spPr bwMode="auto">
          <a:xfrm>
            <a:off x="3419475" y="62071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13" name="Oval 557"/>
          <p:cNvSpPr>
            <a:spLocks noChangeArrowheads="1"/>
          </p:cNvSpPr>
          <p:nvPr/>
        </p:nvSpPr>
        <p:spPr bwMode="auto">
          <a:xfrm>
            <a:off x="3419475" y="58388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14" name="Oval 558"/>
          <p:cNvSpPr>
            <a:spLocks noChangeArrowheads="1"/>
          </p:cNvSpPr>
          <p:nvPr/>
        </p:nvSpPr>
        <p:spPr bwMode="auto">
          <a:xfrm>
            <a:off x="3419475" y="12430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15" name="Oval 559"/>
          <p:cNvSpPr>
            <a:spLocks noChangeArrowheads="1"/>
          </p:cNvSpPr>
          <p:nvPr/>
        </p:nvSpPr>
        <p:spPr bwMode="auto">
          <a:xfrm>
            <a:off x="3419475" y="8747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16" name="Oval 560"/>
          <p:cNvSpPr>
            <a:spLocks noChangeArrowheads="1"/>
          </p:cNvSpPr>
          <p:nvPr/>
        </p:nvSpPr>
        <p:spPr bwMode="auto">
          <a:xfrm>
            <a:off x="3419475" y="16113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17" name="Oval 561"/>
          <p:cNvSpPr>
            <a:spLocks noChangeArrowheads="1"/>
          </p:cNvSpPr>
          <p:nvPr/>
        </p:nvSpPr>
        <p:spPr bwMode="auto">
          <a:xfrm>
            <a:off x="3419475" y="142716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18" name="Oval 562"/>
          <p:cNvSpPr>
            <a:spLocks noChangeArrowheads="1"/>
          </p:cNvSpPr>
          <p:nvPr/>
        </p:nvSpPr>
        <p:spPr bwMode="auto">
          <a:xfrm>
            <a:off x="3419475" y="25304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19" name="Oval 563"/>
          <p:cNvSpPr>
            <a:spLocks noChangeArrowheads="1"/>
          </p:cNvSpPr>
          <p:nvPr/>
        </p:nvSpPr>
        <p:spPr bwMode="auto">
          <a:xfrm>
            <a:off x="3419475" y="21621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20" name="Oval 564"/>
          <p:cNvSpPr>
            <a:spLocks noChangeArrowheads="1"/>
          </p:cNvSpPr>
          <p:nvPr/>
        </p:nvSpPr>
        <p:spPr bwMode="auto">
          <a:xfrm>
            <a:off x="3419475" y="326548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21" name="Oval 565"/>
          <p:cNvSpPr>
            <a:spLocks noChangeArrowheads="1"/>
          </p:cNvSpPr>
          <p:nvPr/>
        </p:nvSpPr>
        <p:spPr bwMode="auto">
          <a:xfrm>
            <a:off x="3419475" y="3081338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22" name="Oval 566"/>
          <p:cNvSpPr>
            <a:spLocks noChangeArrowheads="1"/>
          </p:cNvSpPr>
          <p:nvPr/>
        </p:nvSpPr>
        <p:spPr bwMode="auto">
          <a:xfrm>
            <a:off x="3419475" y="41846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23" name="Oval 567"/>
          <p:cNvSpPr>
            <a:spLocks noChangeArrowheads="1"/>
          </p:cNvSpPr>
          <p:nvPr/>
        </p:nvSpPr>
        <p:spPr bwMode="auto">
          <a:xfrm>
            <a:off x="3419475" y="381635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24" name="Oval 568"/>
          <p:cNvSpPr>
            <a:spLocks noChangeArrowheads="1"/>
          </p:cNvSpPr>
          <p:nvPr/>
        </p:nvSpPr>
        <p:spPr bwMode="auto">
          <a:xfrm>
            <a:off x="3419475" y="47355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25" name="Oval 569"/>
          <p:cNvSpPr>
            <a:spLocks noChangeArrowheads="1"/>
          </p:cNvSpPr>
          <p:nvPr/>
        </p:nvSpPr>
        <p:spPr bwMode="auto">
          <a:xfrm>
            <a:off x="3419475" y="4368800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26" name="Oval 570"/>
          <p:cNvSpPr>
            <a:spLocks noChangeArrowheads="1"/>
          </p:cNvSpPr>
          <p:nvPr/>
        </p:nvSpPr>
        <p:spPr bwMode="auto">
          <a:xfrm>
            <a:off x="3419475" y="54705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27" name="Oval 571"/>
          <p:cNvSpPr>
            <a:spLocks noChangeArrowheads="1"/>
          </p:cNvSpPr>
          <p:nvPr/>
        </p:nvSpPr>
        <p:spPr bwMode="auto">
          <a:xfrm>
            <a:off x="3419475" y="5103813"/>
            <a:ext cx="107950" cy="100012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28" name="Oval 572"/>
          <p:cNvSpPr>
            <a:spLocks noChangeArrowheads="1"/>
          </p:cNvSpPr>
          <p:nvPr/>
        </p:nvSpPr>
        <p:spPr bwMode="auto">
          <a:xfrm>
            <a:off x="3419475" y="63912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29" name="Oval 573"/>
          <p:cNvSpPr>
            <a:spLocks noChangeArrowheads="1"/>
          </p:cNvSpPr>
          <p:nvPr/>
        </p:nvSpPr>
        <p:spPr bwMode="auto">
          <a:xfrm>
            <a:off x="3419475" y="602297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30" name="Rectangle 574"/>
          <p:cNvSpPr>
            <a:spLocks noChangeArrowheads="1"/>
          </p:cNvSpPr>
          <p:nvPr/>
        </p:nvSpPr>
        <p:spPr bwMode="auto">
          <a:xfrm>
            <a:off x="5994400" y="4530725"/>
            <a:ext cx="107950" cy="1000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6031" name="AutoShape 575"/>
          <p:cNvCxnSpPr>
            <a:cxnSpLocks noChangeShapeType="1"/>
            <a:stCxn id="275999" idx="6"/>
            <a:endCxn id="276030" idx="1"/>
          </p:cNvCxnSpPr>
          <p:nvPr/>
        </p:nvCxnSpPr>
        <p:spPr bwMode="auto">
          <a:xfrm>
            <a:off x="3527425" y="742950"/>
            <a:ext cx="2466975" cy="38385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32" name="AutoShape 576"/>
          <p:cNvCxnSpPr>
            <a:cxnSpLocks noChangeShapeType="1"/>
            <a:stCxn id="276015" idx="6"/>
            <a:endCxn id="276030" idx="1"/>
          </p:cNvCxnSpPr>
          <p:nvPr/>
        </p:nvCxnSpPr>
        <p:spPr bwMode="auto">
          <a:xfrm>
            <a:off x="3527425" y="925513"/>
            <a:ext cx="2466975" cy="365601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33" name="AutoShape 577"/>
          <p:cNvCxnSpPr>
            <a:cxnSpLocks noChangeShapeType="1"/>
            <a:stCxn id="275998" idx="6"/>
            <a:endCxn id="276030" idx="1"/>
          </p:cNvCxnSpPr>
          <p:nvPr/>
        </p:nvCxnSpPr>
        <p:spPr bwMode="auto">
          <a:xfrm>
            <a:off x="3527425" y="1109663"/>
            <a:ext cx="2466975" cy="347186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34" name="AutoShape 578"/>
          <p:cNvCxnSpPr>
            <a:cxnSpLocks noChangeShapeType="1"/>
            <a:stCxn id="276014" idx="6"/>
            <a:endCxn id="276030" idx="1"/>
          </p:cNvCxnSpPr>
          <p:nvPr/>
        </p:nvCxnSpPr>
        <p:spPr bwMode="auto">
          <a:xfrm>
            <a:off x="3527425" y="1293813"/>
            <a:ext cx="2466975" cy="328771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35" name="AutoShape 579"/>
          <p:cNvCxnSpPr>
            <a:cxnSpLocks noChangeShapeType="1"/>
            <a:stCxn id="276017" idx="6"/>
            <a:endCxn id="276030" idx="1"/>
          </p:cNvCxnSpPr>
          <p:nvPr/>
        </p:nvCxnSpPr>
        <p:spPr bwMode="auto">
          <a:xfrm>
            <a:off x="3527425" y="1477963"/>
            <a:ext cx="2466975" cy="310356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36" name="AutoShape 580"/>
          <p:cNvCxnSpPr>
            <a:cxnSpLocks noChangeShapeType="1"/>
            <a:stCxn id="276016" idx="6"/>
            <a:endCxn id="276030" idx="1"/>
          </p:cNvCxnSpPr>
          <p:nvPr/>
        </p:nvCxnSpPr>
        <p:spPr bwMode="auto">
          <a:xfrm>
            <a:off x="3527425" y="1662113"/>
            <a:ext cx="2466975" cy="291941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37" name="AutoShape 581"/>
          <p:cNvCxnSpPr>
            <a:cxnSpLocks noChangeShapeType="1"/>
            <a:stCxn id="276001" idx="6"/>
            <a:endCxn id="276030" idx="1"/>
          </p:cNvCxnSpPr>
          <p:nvPr/>
        </p:nvCxnSpPr>
        <p:spPr bwMode="auto">
          <a:xfrm>
            <a:off x="3527425" y="1844675"/>
            <a:ext cx="2466975" cy="27368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38" name="AutoShape 582"/>
          <p:cNvCxnSpPr>
            <a:cxnSpLocks noChangeShapeType="1"/>
            <a:stCxn id="276000" idx="6"/>
            <a:endCxn id="276030" idx="1"/>
          </p:cNvCxnSpPr>
          <p:nvPr/>
        </p:nvCxnSpPr>
        <p:spPr bwMode="auto">
          <a:xfrm>
            <a:off x="3527425" y="2028825"/>
            <a:ext cx="2466975" cy="2552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39" name="AutoShape 583"/>
          <p:cNvCxnSpPr>
            <a:cxnSpLocks noChangeShapeType="1"/>
            <a:stCxn id="276019" idx="6"/>
            <a:endCxn id="276030" idx="1"/>
          </p:cNvCxnSpPr>
          <p:nvPr/>
        </p:nvCxnSpPr>
        <p:spPr bwMode="auto">
          <a:xfrm>
            <a:off x="3527425" y="2212975"/>
            <a:ext cx="2466975" cy="23685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40" name="AutoShape 584"/>
          <p:cNvCxnSpPr>
            <a:cxnSpLocks noChangeShapeType="1"/>
            <a:stCxn id="276003" idx="6"/>
            <a:endCxn id="276030" idx="1"/>
          </p:cNvCxnSpPr>
          <p:nvPr/>
        </p:nvCxnSpPr>
        <p:spPr bwMode="auto">
          <a:xfrm>
            <a:off x="3527425" y="2397125"/>
            <a:ext cx="2466975" cy="2184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41" name="AutoShape 585"/>
          <p:cNvCxnSpPr>
            <a:cxnSpLocks noChangeShapeType="1"/>
            <a:stCxn id="276018" idx="6"/>
            <a:endCxn id="276030" idx="1"/>
          </p:cNvCxnSpPr>
          <p:nvPr/>
        </p:nvCxnSpPr>
        <p:spPr bwMode="auto">
          <a:xfrm>
            <a:off x="3527425" y="2581275"/>
            <a:ext cx="2466975" cy="20002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42" name="AutoShape 586"/>
          <p:cNvCxnSpPr>
            <a:cxnSpLocks noChangeShapeType="1"/>
            <a:stCxn id="276002" idx="6"/>
            <a:endCxn id="276030" idx="1"/>
          </p:cNvCxnSpPr>
          <p:nvPr/>
        </p:nvCxnSpPr>
        <p:spPr bwMode="auto">
          <a:xfrm>
            <a:off x="3527425" y="2763838"/>
            <a:ext cx="2466975" cy="18176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43" name="AutoShape 587"/>
          <p:cNvCxnSpPr>
            <a:cxnSpLocks noChangeShapeType="1"/>
            <a:stCxn id="276005" idx="6"/>
            <a:endCxn id="276030" idx="1"/>
          </p:cNvCxnSpPr>
          <p:nvPr/>
        </p:nvCxnSpPr>
        <p:spPr bwMode="auto">
          <a:xfrm>
            <a:off x="3527425" y="2947988"/>
            <a:ext cx="2466975" cy="16335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44" name="AutoShape 588"/>
          <p:cNvCxnSpPr>
            <a:cxnSpLocks noChangeShapeType="1"/>
            <a:stCxn id="276021" idx="6"/>
            <a:endCxn id="276030" idx="1"/>
          </p:cNvCxnSpPr>
          <p:nvPr/>
        </p:nvCxnSpPr>
        <p:spPr bwMode="auto">
          <a:xfrm>
            <a:off x="3527425" y="3132138"/>
            <a:ext cx="2466975" cy="14493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45" name="AutoShape 589"/>
          <p:cNvCxnSpPr>
            <a:cxnSpLocks noChangeShapeType="1"/>
            <a:stCxn id="276020" idx="6"/>
            <a:endCxn id="276030" idx="1"/>
          </p:cNvCxnSpPr>
          <p:nvPr/>
        </p:nvCxnSpPr>
        <p:spPr bwMode="auto">
          <a:xfrm>
            <a:off x="3527425" y="3316288"/>
            <a:ext cx="2466975" cy="12652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46" name="AutoShape 590"/>
          <p:cNvCxnSpPr>
            <a:cxnSpLocks noChangeShapeType="1"/>
            <a:stCxn id="276004" idx="6"/>
            <a:endCxn id="276030" idx="1"/>
          </p:cNvCxnSpPr>
          <p:nvPr/>
        </p:nvCxnSpPr>
        <p:spPr bwMode="auto">
          <a:xfrm>
            <a:off x="3527425" y="3500438"/>
            <a:ext cx="2466975" cy="10810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47" name="AutoShape 591"/>
          <p:cNvCxnSpPr>
            <a:cxnSpLocks noChangeShapeType="1"/>
            <a:stCxn id="276007" idx="7"/>
            <a:endCxn id="276030" idx="1"/>
          </p:cNvCxnSpPr>
          <p:nvPr/>
        </p:nvCxnSpPr>
        <p:spPr bwMode="auto">
          <a:xfrm>
            <a:off x="3511550" y="3646488"/>
            <a:ext cx="2482850" cy="9350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48" name="AutoShape 592"/>
          <p:cNvCxnSpPr>
            <a:cxnSpLocks noChangeShapeType="1"/>
            <a:stCxn id="276023" idx="7"/>
            <a:endCxn id="276030" idx="1"/>
          </p:cNvCxnSpPr>
          <p:nvPr/>
        </p:nvCxnSpPr>
        <p:spPr bwMode="auto">
          <a:xfrm>
            <a:off x="3511550" y="3830638"/>
            <a:ext cx="2482850" cy="7508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49" name="AutoShape 593"/>
          <p:cNvCxnSpPr>
            <a:cxnSpLocks noChangeShapeType="1"/>
            <a:stCxn id="276006" idx="7"/>
            <a:endCxn id="276030" idx="1"/>
          </p:cNvCxnSpPr>
          <p:nvPr/>
        </p:nvCxnSpPr>
        <p:spPr bwMode="auto">
          <a:xfrm>
            <a:off x="3511550" y="4014788"/>
            <a:ext cx="2482850" cy="5667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50" name="AutoShape 594"/>
          <p:cNvCxnSpPr>
            <a:cxnSpLocks noChangeShapeType="1"/>
            <a:stCxn id="276022" idx="6"/>
            <a:endCxn id="276030" idx="1"/>
          </p:cNvCxnSpPr>
          <p:nvPr/>
        </p:nvCxnSpPr>
        <p:spPr bwMode="auto">
          <a:xfrm>
            <a:off x="3527425" y="4235450"/>
            <a:ext cx="2466975" cy="3460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51" name="AutoShape 595"/>
          <p:cNvCxnSpPr>
            <a:cxnSpLocks noChangeShapeType="1"/>
            <a:stCxn id="276025" idx="7"/>
            <a:endCxn id="276030" idx="1"/>
          </p:cNvCxnSpPr>
          <p:nvPr/>
        </p:nvCxnSpPr>
        <p:spPr bwMode="auto">
          <a:xfrm>
            <a:off x="3511550" y="4383088"/>
            <a:ext cx="2482850" cy="1984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52" name="AutoShape 596"/>
          <p:cNvCxnSpPr>
            <a:cxnSpLocks noChangeShapeType="1"/>
            <a:stCxn id="276009" idx="6"/>
            <a:endCxn id="276030" idx="1"/>
          </p:cNvCxnSpPr>
          <p:nvPr/>
        </p:nvCxnSpPr>
        <p:spPr bwMode="auto">
          <a:xfrm flipV="1">
            <a:off x="3527425" y="4581525"/>
            <a:ext cx="2466975" cy="206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53" name="AutoShape 597"/>
          <p:cNvCxnSpPr>
            <a:cxnSpLocks noChangeShapeType="1"/>
            <a:stCxn id="276024" idx="6"/>
            <a:endCxn id="276030" idx="1"/>
          </p:cNvCxnSpPr>
          <p:nvPr/>
        </p:nvCxnSpPr>
        <p:spPr bwMode="auto">
          <a:xfrm flipV="1">
            <a:off x="3527425" y="4581525"/>
            <a:ext cx="2466975" cy="2047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54" name="AutoShape 598"/>
          <p:cNvCxnSpPr>
            <a:cxnSpLocks noChangeShapeType="1"/>
            <a:stCxn id="276008" idx="6"/>
            <a:endCxn id="276030" idx="1"/>
          </p:cNvCxnSpPr>
          <p:nvPr/>
        </p:nvCxnSpPr>
        <p:spPr bwMode="auto">
          <a:xfrm flipV="1">
            <a:off x="3527425" y="4581525"/>
            <a:ext cx="2466975" cy="3889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55" name="AutoShape 599"/>
          <p:cNvCxnSpPr>
            <a:cxnSpLocks noChangeShapeType="1"/>
            <a:stCxn id="276027" idx="6"/>
            <a:endCxn id="276030" idx="1"/>
          </p:cNvCxnSpPr>
          <p:nvPr/>
        </p:nvCxnSpPr>
        <p:spPr bwMode="auto">
          <a:xfrm flipV="1">
            <a:off x="3527425" y="4581525"/>
            <a:ext cx="2466975" cy="5730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56" name="AutoShape 600"/>
          <p:cNvCxnSpPr>
            <a:cxnSpLocks noChangeShapeType="1"/>
            <a:stCxn id="276011" idx="7"/>
            <a:endCxn id="276030" idx="1"/>
          </p:cNvCxnSpPr>
          <p:nvPr/>
        </p:nvCxnSpPr>
        <p:spPr bwMode="auto">
          <a:xfrm flipV="1">
            <a:off x="3511550" y="4581525"/>
            <a:ext cx="2482850" cy="7207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57" name="AutoShape 601"/>
          <p:cNvCxnSpPr>
            <a:cxnSpLocks noChangeShapeType="1"/>
            <a:stCxn id="276026" idx="5"/>
            <a:endCxn id="276030" idx="1"/>
          </p:cNvCxnSpPr>
          <p:nvPr/>
        </p:nvCxnSpPr>
        <p:spPr bwMode="auto">
          <a:xfrm flipV="1">
            <a:off x="3511550" y="4581525"/>
            <a:ext cx="2482850" cy="9747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58" name="AutoShape 602"/>
          <p:cNvCxnSpPr>
            <a:cxnSpLocks noChangeShapeType="1"/>
            <a:stCxn id="276010" idx="6"/>
            <a:endCxn id="276030" idx="1"/>
          </p:cNvCxnSpPr>
          <p:nvPr/>
        </p:nvCxnSpPr>
        <p:spPr bwMode="auto">
          <a:xfrm flipV="1">
            <a:off x="3527425" y="4581525"/>
            <a:ext cx="2466975" cy="11239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59" name="AutoShape 603"/>
          <p:cNvCxnSpPr>
            <a:cxnSpLocks noChangeShapeType="1"/>
            <a:stCxn id="276013" idx="6"/>
            <a:endCxn id="276030" idx="1"/>
          </p:cNvCxnSpPr>
          <p:nvPr/>
        </p:nvCxnSpPr>
        <p:spPr bwMode="auto">
          <a:xfrm flipV="1">
            <a:off x="3527425" y="4581525"/>
            <a:ext cx="2466975" cy="13081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60" name="AutoShape 604"/>
          <p:cNvCxnSpPr>
            <a:cxnSpLocks noChangeShapeType="1"/>
            <a:stCxn id="276029" idx="6"/>
            <a:endCxn id="276030" idx="1"/>
          </p:cNvCxnSpPr>
          <p:nvPr/>
        </p:nvCxnSpPr>
        <p:spPr bwMode="auto">
          <a:xfrm flipV="1">
            <a:off x="3527425" y="4581525"/>
            <a:ext cx="2466975" cy="14922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61" name="AutoShape 605"/>
          <p:cNvCxnSpPr>
            <a:cxnSpLocks noChangeShapeType="1"/>
            <a:stCxn id="276012" idx="6"/>
            <a:endCxn id="276030" idx="1"/>
          </p:cNvCxnSpPr>
          <p:nvPr/>
        </p:nvCxnSpPr>
        <p:spPr bwMode="auto">
          <a:xfrm flipV="1">
            <a:off x="3527425" y="4581525"/>
            <a:ext cx="2466975" cy="1676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62" name="AutoShape 606"/>
          <p:cNvCxnSpPr>
            <a:cxnSpLocks noChangeShapeType="1"/>
            <a:stCxn id="276028" idx="7"/>
            <a:endCxn id="276030" idx="1"/>
          </p:cNvCxnSpPr>
          <p:nvPr/>
        </p:nvCxnSpPr>
        <p:spPr bwMode="auto">
          <a:xfrm flipV="1">
            <a:off x="3511550" y="4581525"/>
            <a:ext cx="2482850" cy="18240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063" name="Oval 607"/>
          <p:cNvSpPr>
            <a:spLocks noChangeArrowheads="1"/>
          </p:cNvSpPr>
          <p:nvPr/>
        </p:nvSpPr>
        <p:spPr bwMode="auto">
          <a:xfrm>
            <a:off x="3419475" y="1058863"/>
            <a:ext cx="107950" cy="100012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64" name="Oval 608"/>
          <p:cNvSpPr>
            <a:spLocks noChangeArrowheads="1"/>
          </p:cNvSpPr>
          <p:nvPr/>
        </p:nvSpPr>
        <p:spPr bwMode="auto">
          <a:xfrm>
            <a:off x="3419475" y="692150"/>
            <a:ext cx="107950" cy="100013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65" name="Oval 609"/>
          <p:cNvSpPr>
            <a:spLocks noChangeArrowheads="1"/>
          </p:cNvSpPr>
          <p:nvPr/>
        </p:nvSpPr>
        <p:spPr bwMode="auto">
          <a:xfrm>
            <a:off x="3419475" y="1978025"/>
            <a:ext cx="107950" cy="100013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66" name="Oval 610"/>
          <p:cNvSpPr>
            <a:spLocks noChangeArrowheads="1"/>
          </p:cNvSpPr>
          <p:nvPr/>
        </p:nvSpPr>
        <p:spPr bwMode="auto">
          <a:xfrm>
            <a:off x="3419475" y="1793875"/>
            <a:ext cx="107950" cy="100013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67" name="Oval 611"/>
          <p:cNvSpPr>
            <a:spLocks noChangeArrowheads="1"/>
          </p:cNvSpPr>
          <p:nvPr/>
        </p:nvSpPr>
        <p:spPr bwMode="auto">
          <a:xfrm>
            <a:off x="3419475" y="2713038"/>
            <a:ext cx="107950" cy="100012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68" name="Oval 612"/>
          <p:cNvSpPr>
            <a:spLocks noChangeArrowheads="1"/>
          </p:cNvSpPr>
          <p:nvPr/>
        </p:nvSpPr>
        <p:spPr bwMode="auto">
          <a:xfrm>
            <a:off x="3419475" y="2346325"/>
            <a:ext cx="107950" cy="100013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69" name="Oval 613"/>
          <p:cNvSpPr>
            <a:spLocks noChangeArrowheads="1"/>
          </p:cNvSpPr>
          <p:nvPr/>
        </p:nvSpPr>
        <p:spPr bwMode="auto">
          <a:xfrm>
            <a:off x="3419475" y="3449638"/>
            <a:ext cx="107950" cy="100012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70" name="Oval 614"/>
          <p:cNvSpPr>
            <a:spLocks noChangeArrowheads="1"/>
          </p:cNvSpPr>
          <p:nvPr/>
        </p:nvSpPr>
        <p:spPr bwMode="auto">
          <a:xfrm>
            <a:off x="3419475" y="2897188"/>
            <a:ext cx="107950" cy="100012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71" name="Oval 615"/>
          <p:cNvSpPr>
            <a:spLocks noChangeArrowheads="1"/>
          </p:cNvSpPr>
          <p:nvPr/>
        </p:nvSpPr>
        <p:spPr bwMode="auto">
          <a:xfrm>
            <a:off x="3419475" y="4000500"/>
            <a:ext cx="107950" cy="100013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72" name="Oval 616"/>
          <p:cNvSpPr>
            <a:spLocks noChangeArrowheads="1"/>
          </p:cNvSpPr>
          <p:nvPr/>
        </p:nvSpPr>
        <p:spPr bwMode="auto">
          <a:xfrm>
            <a:off x="3419475" y="3632200"/>
            <a:ext cx="107950" cy="100013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73" name="Oval 617"/>
          <p:cNvSpPr>
            <a:spLocks noChangeArrowheads="1"/>
          </p:cNvSpPr>
          <p:nvPr/>
        </p:nvSpPr>
        <p:spPr bwMode="auto">
          <a:xfrm>
            <a:off x="3419475" y="4919663"/>
            <a:ext cx="107950" cy="100012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74" name="Oval 618"/>
          <p:cNvSpPr>
            <a:spLocks noChangeArrowheads="1"/>
          </p:cNvSpPr>
          <p:nvPr/>
        </p:nvSpPr>
        <p:spPr bwMode="auto">
          <a:xfrm>
            <a:off x="3419475" y="4551363"/>
            <a:ext cx="107950" cy="100012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75" name="Oval 619"/>
          <p:cNvSpPr>
            <a:spLocks noChangeArrowheads="1"/>
          </p:cNvSpPr>
          <p:nvPr/>
        </p:nvSpPr>
        <p:spPr bwMode="auto">
          <a:xfrm>
            <a:off x="3419475" y="5654675"/>
            <a:ext cx="107950" cy="100013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76" name="Oval 620"/>
          <p:cNvSpPr>
            <a:spLocks noChangeArrowheads="1"/>
          </p:cNvSpPr>
          <p:nvPr/>
        </p:nvSpPr>
        <p:spPr bwMode="auto">
          <a:xfrm>
            <a:off x="3419475" y="5287963"/>
            <a:ext cx="107950" cy="100012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77" name="Oval 621"/>
          <p:cNvSpPr>
            <a:spLocks noChangeArrowheads="1"/>
          </p:cNvSpPr>
          <p:nvPr/>
        </p:nvSpPr>
        <p:spPr bwMode="auto">
          <a:xfrm>
            <a:off x="3419475" y="6207125"/>
            <a:ext cx="107950" cy="100013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78" name="Oval 622"/>
          <p:cNvSpPr>
            <a:spLocks noChangeArrowheads="1"/>
          </p:cNvSpPr>
          <p:nvPr/>
        </p:nvSpPr>
        <p:spPr bwMode="auto">
          <a:xfrm>
            <a:off x="3419475" y="5838825"/>
            <a:ext cx="107950" cy="100013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79" name="Oval 623"/>
          <p:cNvSpPr>
            <a:spLocks noChangeArrowheads="1"/>
          </p:cNvSpPr>
          <p:nvPr/>
        </p:nvSpPr>
        <p:spPr bwMode="auto">
          <a:xfrm>
            <a:off x="3419475" y="1243013"/>
            <a:ext cx="107950" cy="100012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80" name="Oval 624"/>
          <p:cNvSpPr>
            <a:spLocks noChangeArrowheads="1"/>
          </p:cNvSpPr>
          <p:nvPr/>
        </p:nvSpPr>
        <p:spPr bwMode="auto">
          <a:xfrm>
            <a:off x="3419475" y="874713"/>
            <a:ext cx="107950" cy="100012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81" name="Oval 625"/>
          <p:cNvSpPr>
            <a:spLocks noChangeArrowheads="1"/>
          </p:cNvSpPr>
          <p:nvPr/>
        </p:nvSpPr>
        <p:spPr bwMode="auto">
          <a:xfrm>
            <a:off x="3419475" y="1611313"/>
            <a:ext cx="107950" cy="100012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82" name="Oval 626"/>
          <p:cNvSpPr>
            <a:spLocks noChangeArrowheads="1"/>
          </p:cNvSpPr>
          <p:nvPr/>
        </p:nvSpPr>
        <p:spPr bwMode="auto">
          <a:xfrm>
            <a:off x="3419475" y="1427163"/>
            <a:ext cx="107950" cy="100012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83" name="Oval 627"/>
          <p:cNvSpPr>
            <a:spLocks noChangeArrowheads="1"/>
          </p:cNvSpPr>
          <p:nvPr/>
        </p:nvSpPr>
        <p:spPr bwMode="auto">
          <a:xfrm>
            <a:off x="3419475" y="2530475"/>
            <a:ext cx="107950" cy="100013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84" name="Oval 628"/>
          <p:cNvSpPr>
            <a:spLocks noChangeArrowheads="1"/>
          </p:cNvSpPr>
          <p:nvPr/>
        </p:nvSpPr>
        <p:spPr bwMode="auto">
          <a:xfrm>
            <a:off x="3419475" y="2162175"/>
            <a:ext cx="107950" cy="100013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85" name="Oval 629"/>
          <p:cNvSpPr>
            <a:spLocks noChangeArrowheads="1"/>
          </p:cNvSpPr>
          <p:nvPr/>
        </p:nvSpPr>
        <p:spPr bwMode="auto">
          <a:xfrm>
            <a:off x="3419475" y="3265488"/>
            <a:ext cx="107950" cy="100012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86" name="Oval 630"/>
          <p:cNvSpPr>
            <a:spLocks noChangeArrowheads="1"/>
          </p:cNvSpPr>
          <p:nvPr/>
        </p:nvSpPr>
        <p:spPr bwMode="auto">
          <a:xfrm>
            <a:off x="3419475" y="3081338"/>
            <a:ext cx="107950" cy="100012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87" name="Oval 631"/>
          <p:cNvSpPr>
            <a:spLocks noChangeArrowheads="1"/>
          </p:cNvSpPr>
          <p:nvPr/>
        </p:nvSpPr>
        <p:spPr bwMode="auto">
          <a:xfrm>
            <a:off x="3419475" y="4184650"/>
            <a:ext cx="107950" cy="100013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88" name="Oval 632"/>
          <p:cNvSpPr>
            <a:spLocks noChangeArrowheads="1"/>
          </p:cNvSpPr>
          <p:nvPr/>
        </p:nvSpPr>
        <p:spPr bwMode="auto">
          <a:xfrm>
            <a:off x="3419475" y="3816350"/>
            <a:ext cx="107950" cy="100013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89" name="Oval 633"/>
          <p:cNvSpPr>
            <a:spLocks noChangeArrowheads="1"/>
          </p:cNvSpPr>
          <p:nvPr/>
        </p:nvSpPr>
        <p:spPr bwMode="auto">
          <a:xfrm>
            <a:off x="3419475" y="4735513"/>
            <a:ext cx="107950" cy="100012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90" name="Oval 634"/>
          <p:cNvSpPr>
            <a:spLocks noChangeArrowheads="1"/>
          </p:cNvSpPr>
          <p:nvPr/>
        </p:nvSpPr>
        <p:spPr bwMode="auto">
          <a:xfrm>
            <a:off x="3419475" y="4368800"/>
            <a:ext cx="107950" cy="100013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91" name="Oval 635"/>
          <p:cNvSpPr>
            <a:spLocks noChangeArrowheads="1"/>
          </p:cNvSpPr>
          <p:nvPr/>
        </p:nvSpPr>
        <p:spPr bwMode="auto">
          <a:xfrm>
            <a:off x="3419475" y="5470525"/>
            <a:ext cx="107950" cy="100013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92" name="Oval 636"/>
          <p:cNvSpPr>
            <a:spLocks noChangeArrowheads="1"/>
          </p:cNvSpPr>
          <p:nvPr/>
        </p:nvSpPr>
        <p:spPr bwMode="auto">
          <a:xfrm>
            <a:off x="3419475" y="5103813"/>
            <a:ext cx="107950" cy="100012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93" name="Oval 637"/>
          <p:cNvSpPr>
            <a:spLocks noChangeArrowheads="1"/>
          </p:cNvSpPr>
          <p:nvPr/>
        </p:nvSpPr>
        <p:spPr bwMode="auto">
          <a:xfrm>
            <a:off x="3419475" y="6391275"/>
            <a:ext cx="107950" cy="100013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94" name="Oval 638"/>
          <p:cNvSpPr>
            <a:spLocks noChangeArrowheads="1"/>
          </p:cNvSpPr>
          <p:nvPr/>
        </p:nvSpPr>
        <p:spPr bwMode="auto">
          <a:xfrm>
            <a:off x="3419475" y="6022975"/>
            <a:ext cx="107950" cy="100013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095" name="Rectangle 639"/>
          <p:cNvSpPr>
            <a:spLocks noChangeArrowheads="1"/>
          </p:cNvSpPr>
          <p:nvPr/>
        </p:nvSpPr>
        <p:spPr bwMode="auto">
          <a:xfrm>
            <a:off x="5994400" y="4986338"/>
            <a:ext cx="107950" cy="100012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76096" name="AutoShape 640"/>
          <p:cNvCxnSpPr>
            <a:cxnSpLocks noChangeShapeType="1"/>
            <a:stCxn id="276064" idx="6"/>
            <a:endCxn id="276095" idx="1"/>
          </p:cNvCxnSpPr>
          <p:nvPr/>
        </p:nvCxnSpPr>
        <p:spPr bwMode="auto">
          <a:xfrm>
            <a:off x="3527425" y="742950"/>
            <a:ext cx="2466975" cy="42941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97" name="AutoShape 641"/>
          <p:cNvCxnSpPr>
            <a:cxnSpLocks noChangeShapeType="1"/>
            <a:stCxn id="276080" idx="6"/>
            <a:endCxn id="276095" idx="1"/>
          </p:cNvCxnSpPr>
          <p:nvPr/>
        </p:nvCxnSpPr>
        <p:spPr bwMode="auto">
          <a:xfrm>
            <a:off x="3527425" y="925513"/>
            <a:ext cx="2466975" cy="41116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98" name="AutoShape 642"/>
          <p:cNvCxnSpPr>
            <a:cxnSpLocks noChangeShapeType="1"/>
            <a:stCxn id="276063" idx="6"/>
            <a:endCxn id="276095" idx="1"/>
          </p:cNvCxnSpPr>
          <p:nvPr/>
        </p:nvCxnSpPr>
        <p:spPr bwMode="auto">
          <a:xfrm>
            <a:off x="3527425" y="1109663"/>
            <a:ext cx="2466975" cy="39274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099" name="AutoShape 643"/>
          <p:cNvCxnSpPr>
            <a:cxnSpLocks noChangeShapeType="1"/>
            <a:stCxn id="276079" idx="6"/>
            <a:endCxn id="276095" idx="1"/>
          </p:cNvCxnSpPr>
          <p:nvPr/>
        </p:nvCxnSpPr>
        <p:spPr bwMode="auto">
          <a:xfrm>
            <a:off x="3527425" y="1293813"/>
            <a:ext cx="2466975" cy="37433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00" name="AutoShape 644"/>
          <p:cNvCxnSpPr>
            <a:cxnSpLocks noChangeShapeType="1"/>
            <a:stCxn id="276082" idx="6"/>
            <a:endCxn id="276095" idx="1"/>
          </p:cNvCxnSpPr>
          <p:nvPr/>
        </p:nvCxnSpPr>
        <p:spPr bwMode="auto">
          <a:xfrm>
            <a:off x="3527425" y="1477963"/>
            <a:ext cx="2466975" cy="35591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01" name="AutoShape 645"/>
          <p:cNvCxnSpPr>
            <a:cxnSpLocks noChangeShapeType="1"/>
            <a:stCxn id="276081" idx="6"/>
            <a:endCxn id="276095" idx="1"/>
          </p:cNvCxnSpPr>
          <p:nvPr/>
        </p:nvCxnSpPr>
        <p:spPr bwMode="auto">
          <a:xfrm>
            <a:off x="3527425" y="1662113"/>
            <a:ext cx="2466975" cy="33750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02" name="AutoShape 646"/>
          <p:cNvCxnSpPr>
            <a:cxnSpLocks noChangeShapeType="1"/>
            <a:stCxn id="276066" idx="6"/>
            <a:endCxn id="276095" idx="1"/>
          </p:cNvCxnSpPr>
          <p:nvPr/>
        </p:nvCxnSpPr>
        <p:spPr bwMode="auto">
          <a:xfrm>
            <a:off x="3527425" y="1844675"/>
            <a:ext cx="2466975" cy="319246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03" name="AutoShape 647"/>
          <p:cNvCxnSpPr>
            <a:cxnSpLocks noChangeShapeType="1"/>
            <a:stCxn id="276065" idx="6"/>
            <a:endCxn id="276095" idx="1"/>
          </p:cNvCxnSpPr>
          <p:nvPr/>
        </p:nvCxnSpPr>
        <p:spPr bwMode="auto">
          <a:xfrm>
            <a:off x="3527425" y="2028825"/>
            <a:ext cx="2466975" cy="30083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04" name="AutoShape 648"/>
          <p:cNvCxnSpPr>
            <a:cxnSpLocks noChangeShapeType="1"/>
            <a:stCxn id="276084" idx="6"/>
            <a:endCxn id="276095" idx="1"/>
          </p:cNvCxnSpPr>
          <p:nvPr/>
        </p:nvCxnSpPr>
        <p:spPr bwMode="auto">
          <a:xfrm>
            <a:off x="3527425" y="2212975"/>
            <a:ext cx="2466975" cy="282416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05" name="AutoShape 649"/>
          <p:cNvCxnSpPr>
            <a:cxnSpLocks noChangeShapeType="1"/>
            <a:stCxn id="276068" idx="6"/>
            <a:endCxn id="276095" idx="1"/>
          </p:cNvCxnSpPr>
          <p:nvPr/>
        </p:nvCxnSpPr>
        <p:spPr bwMode="auto">
          <a:xfrm>
            <a:off x="3527425" y="2397125"/>
            <a:ext cx="2466975" cy="264001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06" name="AutoShape 650"/>
          <p:cNvCxnSpPr>
            <a:cxnSpLocks noChangeShapeType="1"/>
            <a:stCxn id="276083" idx="6"/>
            <a:endCxn id="276095" idx="1"/>
          </p:cNvCxnSpPr>
          <p:nvPr/>
        </p:nvCxnSpPr>
        <p:spPr bwMode="auto">
          <a:xfrm>
            <a:off x="3527425" y="2581275"/>
            <a:ext cx="2466975" cy="245586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07" name="AutoShape 651"/>
          <p:cNvCxnSpPr>
            <a:cxnSpLocks noChangeShapeType="1"/>
            <a:stCxn id="276067" idx="6"/>
            <a:endCxn id="276095" idx="1"/>
          </p:cNvCxnSpPr>
          <p:nvPr/>
        </p:nvCxnSpPr>
        <p:spPr bwMode="auto">
          <a:xfrm>
            <a:off x="3527425" y="2763838"/>
            <a:ext cx="2466975" cy="22733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08" name="AutoShape 652"/>
          <p:cNvCxnSpPr>
            <a:cxnSpLocks noChangeShapeType="1"/>
            <a:stCxn id="276070" idx="6"/>
            <a:endCxn id="276095" idx="1"/>
          </p:cNvCxnSpPr>
          <p:nvPr/>
        </p:nvCxnSpPr>
        <p:spPr bwMode="auto">
          <a:xfrm>
            <a:off x="3527425" y="2947988"/>
            <a:ext cx="2466975" cy="20891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09" name="AutoShape 653"/>
          <p:cNvCxnSpPr>
            <a:cxnSpLocks noChangeShapeType="1"/>
            <a:stCxn id="276086" idx="6"/>
            <a:endCxn id="276095" idx="1"/>
          </p:cNvCxnSpPr>
          <p:nvPr/>
        </p:nvCxnSpPr>
        <p:spPr bwMode="auto">
          <a:xfrm>
            <a:off x="3527425" y="3132138"/>
            <a:ext cx="2466975" cy="19050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10" name="AutoShape 654"/>
          <p:cNvCxnSpPr>
            <a:cxnSpLocks noChangeShapeType="1"/>
            <a:stCxn id="276085" idx="6"/>
            <a:endCxn id="276095" idx="1"/>
          </p:cNvCxnSpPr>
          <p:nvPr/>
        </p:nvCxnSpPr>
        <p:spPr bwMode="auto">
          <a:xfrm>
            <a:off x="3527425" y="3316288"/>
            <a:ext cx="2466975" cy="17208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11" name="AutoShape 655"/>
          <p:cNvCxnSpPr>
            <a:cxnSpLocks noChangeShapeType="1"/>
            <a:stCxn id="276069" idx="6"/>
            <a:endCxn id="276095" idx="1"/>
          </p:cNvCxnSpPr>
          <p:nvPr/>
        </p:nvCxnSpPr>
        <p:spPr bwMode="auto">
          <a:xfrm>
            <a:off x="3527425" y="3500438"/>
            <a:ext cx="2466975" cy="1536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12" name="AutoShape 656"/>
          <p:cNvCxnSpPr>
            <a:cxnSpLocks noChangeShapeType="1"/>
            <a:stCxn id="276072" idx="7"/>
            <a:endCxn id="276095" idx="1"/>
          </p:cNvCxnSpPr>
          <p:nvPr/>
        </p:nvCxnSpPr>
        <p:spPr bwMode="auto">
          <a:xfrm>
            <a:off x="3511550" y="3646488"/>
            <a:ext cx="2482850" cy="13906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13" name="AutoShape 657"/>
          <p:cNvCxnSpPr>
            <a:cxnSpLocks noChangeShapeType="1"/>
            <a:stCxn id="276088" idx="7"/>
            <a:endCxn id="276095" idx="1"/>
          </p:cNvCxnSpPr>
          <p:nvPr/>
        </p:nvCxnSpPr>
        <p:spPr bwMode="auto">
          <a:xfrm>
            <a:off x="3511550" y="3830638"/>
            <a:ext cx="2482850" cy="12065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14" name="AutoShape 658"/>
          <p:cNvCxnSpPr>
            <a:cxnSpLocks noChangeShapeType="1"/>
            <a:stCxn id="276071" idx="7"/>
            <a:endCxn id="276095" idx="1"/>
          </p:cNvCxnSpPr>
          <p:nvPr/>
        </p:nvCxnSpPr>
        <p:spPr bwMode="auto">
          <a:xfrm>
            <a:off x="3511550" y="4014788"/>
            <a:ext cx="2482850" cy="10223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15" name="AutoShape 659"/>
          <p:cNvCxnSpPr>
            <a:cxnSpLocks noChangeShapeType="1"/>
            <a:stCxn id="276087" idx="6"/>
            <a:endCxn id="276095" idx="1"/>
          </p:cNvCxnSpPr>
          <p:nvPr/>
        </p:nvCxnSpPr>
        <p:spPr bwMode="auto">
          <a:xfrm>
            <a:off x="3527425" y="4235450"/>
            <a:ext cx="2466975" cy="8016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16" name="AutoShape 660"/>
          <p:cNvCxnSpPr>
            <a:cxnSpLocks noChangeShapeType="1"/>
            <a:stCxn id="276090" idx="7"/>
            <a:endCxn id="276095" idx="1"/>
          </p:cNvCxnSpPr>
          <p:nvPr/>
        </p:nvCxnSpPr>
        <p:spPr bwMode="auto">
          <a:xfrm>
            <a:off x="3511550" y="4383088"/>
            <a:ext cx="2482850" cy="6540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17" name="AutoShape 661"/>
          <p:cNvCxnSpPr>
            <a:cxnSpLocks noChangeShapeType="1"/>
            <a:stCxn id="276074" idx="6"/>
            <a:endCxn id="276095" idx="1"/>
          </p:cNvCxnSpPr>
          <p:nvPr/>
        </p:nvCxnSpPr>
        <p:spPr bwMode="auto">
          <a:xfrm>
            <a:off x="3527425" y="4602163"/>
            <a:ext cx="2466975" cy="4349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18" name="AutoShape 662"/>
          <p:cNvCxnSpPr>
            <a:cxnSpLocks noChangeShapeType="1"/>
            <a:stCxn id="276089" idx="6"/>
            <a:endCxn id="276095" idx="1"/>
          </p:cNvCxnSpPr>
          <p:nvPr/>
        </p:nvCxnSpPr>
        <p:spPr bwMode="auto">
          <a:xfrm>
            <a:off x="3527425" y="4786313"/>
            <a:ext cx="2466975" cy="2508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19" name="AutoShape 663"/>
          <p:cNvCxnSpPr>
            <a:cxnSpLocks noChangeShapeType="1"/>
            <a:stCxn id="276073" idx="6"/>
            <a:endCxn id="276095" idx="1"/>
          </p:cNvCxnSpPr>
          <p:nvPr/>
        </p:nvCxnSpPr>
        <p:spPr bwMode="auto">
          <a:xfrm>
            <a:off x="3527425" y="4970463"/>
            <a:ext cx="2466975" cy="666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20" name="AutoShape 664"/>
          <p:cNvCxnSpPr>
            <a:cxnSpLocks noChangeShapeType="1"/>
            <a:stCxn id="276092" idx="6"/>
            <a:endCxn id="276095" idx="1"/>
          </p:cNvCxnSpPr>
          <p:nvPr/>
        </p:nvCxnSpPr>
        <p:spPr bwMode="auto">
          <a:xfrm flipV="1">
            <a:off x="3527425" y="5037138"/>
            <a:ext cx="2466975" cy="1174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21" name="AutoShape 665"/>
          <p:cNvCxnSpPr>
            <a:cxnSpLocks noChangeShapeType="1"/>
            <a:stCxn id="276076" idx="7"/>
            <a:endCxn id="276095" idx="1"/>
          </p:cNvCxnSpPr>
          <p:nvPr/>
        </p:nvCxnSpPr>
        <p:spPr bwMode="auto">
          <a:xfrm flipV="1">
            <a:off x="3511550" y="5037138"/>
            <a:ext cx="2482850" cy="26511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22" name="AutoShape 666"/>
          <p:cNvCxnSpPr>
            <a:cxnSpLocks noChangeShapeType="1"/>
            <a:stCxn id="276091" idx="5"/>
            <a:endCxn id="276095" idx="1"/>
          </p:cNvCxnSpPr>
          <p:nvPr/>
        </p:nvCxnSpPr>
        <p:spPr bwMode="auto">
          <a:xfrm flipV="1">
            <a:off x="3511550" y="5037138"/>
            <a:ext cx="2482850" cy="51911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23" name="AutoShape 667"/>
          <p:cNvCxnSpPr>
            <a:cxnSpLocks noChangeShapeType="1"/>
            <a:stCxn id="276075" idx="6"/>
            <a:endCxn id="276095" idx="1"/>
          </p:cNvCxnSpPr>
          <p:nvPr/>
        </p:nvCxnSpPr>
        <p:spPr bwMode="auto">
          <a:xfrm flipV="1">
            <a:off x="3527425" y="5037138"/>
            <a:ext cx="2466975" cy="6683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24" name="AutoShape 668"/>
          <p:cNvCxnSpPr>
            <a:cxnSpLocks noChangeShapeType="1"/>
            <a:stCxn id="276078" idx="6"/>
            <a:endCxn id="276095" idx="1"/>
          </p:cNvCxnSpPr>
          <p:nvPr/>
        </p:nvCxnSpPr>
        <p:spPr bwMode="auto">
          <a:xfrm flipV="1">
            <a:off x="3527425" y="5037138"/>
            <a:ext cx="2466975" cy="8524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25" name="AutoShape 669"/>
          <p:cNvCxnSpPr>
            <a:cxnSpLocks noChangeShapeType="1"/>
            <a:stCxn id="276094" idx="6"/>
            <a:endCxn id="276095" idx="1"/>
          </p:cNvCxnSpPr>
          <p:nvPr/>
        </p:nvCxnSpPr>
        <p:spPr bwMode="auto">
          <a:xfrm flipV="1">
            <a:off x="3527425" y="5037138"/>
            <a:ext cx="2466975" cy="10366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26" name="AutoShape 670"/>
          <p:cNvCxnSpPr>
            <a:cxnSpLocks noChangeShapeType="1"/>
            <a:stCxn id="276077" idx="6"/>
            <a:endCxn id="276095" idx="1"/>
          </p:cNvCxnSpPr>
          <p:nvPr/>
        </p:nvCxnSpPr>
        <p:spPr bwMode="auto">
          <a:xfrm flipV="1">
            <a:off x="3527425" y="5037138"/>
            <a:ext cx="2466975" cy="12207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127" name="AutoShape 671"/>
          <p:cNvCxnSpPr>
            <a:cxnSpLocks noChangeShapeType="1"/>
            <a:stCxn id="276093" idx="7"/>
            <a:endCxn id="276095" idx="1"/>
          </p:cNvCxnSpPr>
          <p:nvPr/>
        </p:nvCxnSpPr>
        <p:spPr bwMode="auto">
          <a:xfrm flipV="1">
            <a:off x="3511550" y="5037138"/>
            <a:ext cx="2482850" cy="136842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128" name="Text Box 672"/>
          <p:cNvSpPr txBox="1">
            <a:spLocks noChangeArrowheads="1"/>
          </p:cNvSpPr>
          <p:nvPr/>
        </p:nvSpPr>
        <p:spPr bwMode="auto">
          <a:xfrm>
            <a:off x="395288" y="4797425"/>
            <a:ext cx="1514475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>
                <a:latin typeface="Times New Roman" pitchFamily="18" charset="0"/>
              </a:rPr>
              <a:t>曜日種類</a:t>
            </a:r>
          </a:p>
          <a:p>
            <a:r>
              <a:rPr lang="en-US" altLang="ja-JP" sz="2000" i="1">
                <a:latin typeface="Times New Roman" pitchFamily="18" charset="0"/>
              </a:rPr>
              <a:t>w </a:t>
            </a:r>
            <a:r>
              <a:rPr lang="en-US" altLang="ja-JP" sz="2000">
                <a:latin typeface="Arial" charset="0"/>
              </a:rPr>
              <a:t>∈ </a:t>
            </a:r>
            <a:r>
              <a:rPr lang="en-US" altLang="ja-JP" sz="2000" i="1">
                <a:latin typeface="Times New Roman" pitchFamily="18" charset="0"/>
              </a:rPr>
              <a:t>W</a:t>
            </a:r>
          </a:p>
        </p:txBody>
      </p:sp>
      <p:sp>
        <p:nvSpPr>
          <p:cNvPr id="276129" name="Text Box 673"/>
          <p:cNvSpPr txBox="1">
            <a:spLocks noChangeArrowheads="1"/>
          </p:cNvSpPr>
          <p:nvPr/>
        </p:nvSpPr>
        <p:spPr bwMode="auto">
          <a:xfrm>
            <a:off x="2590800" y="1268413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1600" b="1">
                <a:solidFill>
                  <a:srgbClr val="3333FF"/>
                </a:solidFill>
                <a:latin typeface="Times New Roman" pitchFamily="18" charset="0"/>
              </a:rPr>
              <a:t>月</a:t>
            </a:r>
            <a:r>
              <a:rPr lang="en-US" altLang="ja-JP" sz="1600" b="1">
                <a:solidFill>
                  <a:srgbClr val="3333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76130" name="Text Box 674"/>
          <p:cNvSpPr txBox="1">
            <a:spLocks noChangeArrowheads="1"/>
          </p:cNvSpPr>
          <p:nvPr/>
        </p:nvSpPr>
        <p:spPr bwMode="auto">
          <a:xfrm>
            <a:off x="2590800" y="1916113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1600" b="1">
                <a:solidFill>
                  <a:srgbClr val="3333FF"/>
                </a:solidFill>
                <a:latin typeface="Times New Roman" pitchFamily="18" charset="0"/>
              </a:rPr>
              <a:t>火</a:t>
            </a:r>
            <a:r>
              <a:rPr lang="en-US" altLang="ja-JP" sz="1600" b="1">
                <a:solidFill>
                  <a:srgbClr val="3333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76131" name="Text Box 675"/>
          <p:cNvSpPr txBox="1">
            <a:spLocks noChangeArrowheads="1"/>
          </p:cNvSpPr>
          <p:nvPr/>
        </p:nvSpPr>
        <p:spPr bwMode="auto">
          <a:xfrm>
            <a:off x="2590800" y="2492375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1600" b="1">
                <a:solidFill>
                  <a:srgbClr val="3333FF"/>
                </a:solidFill>
                <a:latin typeface="Times New Roman" pitchFamily="18" charset="0"/>
              </a:rPr>
              <a:t>木</a:t>
            </a:r>
            <a:r>
              <a:rPr lang="en-US" altLang="ja-JP" sz="1600" b="1">
                <a:solidFill>
                  <a:srgbClr val="3333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76132" name="Text Box 676"/>
          <p:cNvSpPr txBox="1">
            <a:spLocks noChangeArrowheads="1"/>
          </p:cNvSpPr>
          <p:nvPr/>
        </p:nvSpPr>
        <p:spPr bwMode="auto">
          <a:xfrm>
            <a:off x="2592388" y="3068638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1600" b="1">
                <a:solidFill>
                  <a:srgbClr val="3333FF"/>
                </a:solidFill>
                <a:latin typeface="Times New Roman" pitchFamily="18" charset="0"/>
              </a:rPr>
              <a:t>金</a:t>
            </a:r>
            <a:r>
              <a:rPr lang="en-US" altLang="ja-JP" sz="1600" b="1">
                <a:solidFill>
                  <a:srgbClr val="3333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76133" name="Text Box 677"/>
          <p:cNvSpPr txBox="1">
            <a:spLocks noChangeArrowheads="1"/>
          </p:cNvSpPr>
          <p:nvPr/>
        </p:nvSpPr>
        <p:spPr bwMode="auto">
          <a:xfrm>
            <a:off x="2592388" y="3716338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1600" b="1">
                <a:solidFill>
                  <a:srgbClr val="3333FF"/>
                </a:solidFill>
                <a:latin typeface="Times New Roman" pitchFamily="18" charset="0"/>
              </a:rPr>
              <a:t>月</a:t>
            </a:r>
            <a:r>
              <a:rPr lang="en-US" altLang="ja-JP" sz="1600" b="1">
                <a:solidFill>
                  <a:srgbClr val="3333FF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76134" name="Text Box 678"/>
          <p:cNvSpPr txBox="1">
            <a:spLocks noChangeArrowheads="1"/>
          </p:cNvSpPr>
          <p:nvPr/>
        </p:nvSpPr>
        <p:spPr bwMode="auto">
          <a:xfrm>
            <a:off x="2592388" y="4292600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1600" b="1">
                <a:solidFill>
                  <a:srgbClr val="3333FF"/>
                </a:solidFill>
                <a:latin typeface="Times New Roman" pitchFamily="18" charset="0"/>
              </a:rPr>
              <a:t>火</a:t>
            </a:r>
            <a:r>
              <a:rPr lang="en-US" altLang="ja-JP" sz="1600" b="1">
                <a:solidFill>
                  <a:srgbClr val="3333FF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76135" name="Text Box 679"/>
          <p:cNvSpPr txBox="1">
            <a:spLocks noChangeArrowheads="1"/>
          </p:cNvSpPr>
          <p:nvPr/>
        </p:nvSpPr>
        <p:spPr bwMode="auto">
          <a:xfrm>
            <a:off x="2590800" y="4868863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1600" b="1">
                <a:solidFill>
                  <a:srgbClr val="3333FF"/>
                </a:solidFill>
                <a:latin typeface="Times New Roman" pitchFamily="18" charset="0"/>
              </a:rPr>
              <a:t>木</a:t>
            </a:r>
            <a:r>
              <a:rPr lang="en-US" altLang="ja-JP" sz="1600" b="1">
                <a:solidFill>
                  <a:srgbClr val="3333FF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76136" name="Text Box 680"/>
          <p:cNvSpPr txBox="1">
            <a:spLocks noChangeArrowheads="1"/>
          </p:cNvSpPr>
          <p:nvPr/>
        </p:nvSpPr>
        <p:spPr bwMode="auto">
          <a:xfrm>
            <a:off x="2590800" y="5445125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1600" b="1">
                <a:solidFill>
                  <a:srgbClr val="3333FF"/>
                </a:solidFill>
                <a:latin typeface="Times New Roman" pitchFamily="18" charset="0"/>
              </a:rPr>
              <a:t>金</a:t>
            </a:r>
            <a:r>
              <a:rPr lang="en-US" altLang="ja-JP" sz="1600" b="1">
                <a:solidFill>
                  <a:srgbClr val="3333FF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76137" name="Text Box 681"/>
          <p:cNvSpPr txBox="1">
            <a:spLocks noChangeArrowheads="1"/>
          </p:cNvSpPr>
          <p:nvPr/>
        </p:nvSpPr>
        <p:spPr bwMode="auto">
          <a:xfrm>
            <a:off x="1476375" y="2565400"/>
            <a:ext cx="2159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>
                <a:solidFill>
                  <a:srgbClr val="3333FF"/>
                </a:solidFill>
                <a:latin typeface="Times New Roman" pitchFamily="18" charset="0"/>
              </a:rPr>
              <a:t>月</a:t>
            </a:r>
          </a:p>
        </p:txBody>
      </p:sp>
      <p:sp>
        <p:nvSpPr>
          <p:cNvPr id="276138" name="Text Box 682"/>
          <p:cNvSpPr txBox="1">
            <a:spLocks noChangeArrowheads="1"/>
          </p:cNvSpPr>
          <p:nvPr/>
        </p:nvSpPr>
        <p:spPr bwMode="auto">
          <a:xfrm>
            <a:off x="1476375" y="3068638"/>
            <a:ext cx="287338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>
                <a:solidFill>
                  <a:srgbClr val="3333FF"/>
                </a:solidFill>
                <a:latin typeface="Times New Roman" pitchFamily="18" charset="0"/>
              </a:rPr>
              <a:t>火</a:t>
            </a:r>
          </a:p>
        </p:txBody>
      </p:sp>
      <p:sp>
        <p:nvSpPr>
          <p:cNvPr id="276139" name="Text Box 683"/>
          <p:cNvSpPr txBox="1">
            <a:spLocks noChangeArrowheads="1"/>
          </p:cNvSpPr>
          <p:nvPr/>
        </p:nvSpPr>
        <p:spPr bwMode="auto">
          <a:xfrm>
            <a:off x="1476375" y="3716338"/>
            <a:ext cx="287338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>
                <a:solidFill>
                  <a:srgbClr val="3333FF"/>
                </a:solidFill>
                <a:latin typeface="Times New Roman" pitchFamily="18" charset="0"/>
              </a:rPr>
              <a:t>木</a:t>
            </a:r>
          </a:p>
        </p:txBody>
      </p:sp>
      <p:sp>
        <p:nvSpPr>
          <p:cNvPr id="276140" name="Text Box 684"/>
          <p:cNvSpPr txBox="1">
            <a:spLocks noChangeArrowheads="1"/>
          </p:cNvSpPr>
          <p:nvPr/>
        </p:nvSpPr>
        <p:spPr bwMode="auto">
          <a:xfrm>
            <a:off x="1406525" y="4292600"/>
            <a:ext cx="28575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>
                <a:solidFill>
                  <a:srgbClr val="3333FF"/>
                </a:solidFill>
                <a:latin typeface="Times New Roman" pitchFamily="18" charset="0"/>
              </a:rPr>
              <a:t>金</a:t>
            </a:r>
          </a:p>
        </p:txBody>
      </p:sp>
      <p:cxnSp>
        <p:nvCxnSpPr>
          <p:cNvPr id="276141" name="AutoShape 685"/>
          <p:cNvCxnSpPr>
            <a:cxnSpLocks noChangeShapeType="1"/>
            <a:stCxn id="276030" idx="3"/>
            <a:endCxn id="275573" idx="2"/>
          </p:cNvCxnSpPr>
          <p:nvPr/>
        </p:nvCxnSpPr>
        <p:spPr bwMode="auto">
          <a:xfrm flipV="1">
            <a:off x="6102350" y="3795713"/>
            <a:ext cx="665163" cy="7858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142" name="Oval 686"/>
          <p:cNvSpPr>
            <a:spLocks noChangeArrowheads="1"/>
          </p:cNvSpPr>
          <p:nvPr/>
        </p:nvSpPr>
        <p:spPr bwMode="auto">
          <a:xfrm>
            <a:off x="6372225" y="5353050"/>
            <a:ext cx="107950" cy="100013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143" name="Oval 687"/>
          <p:cNvSpPr>
            <a:spLocks noChangeArrowheads="1"/>
          </p:cNvSpPr>
          <p:nvPr/>
        </p:nvSpPr>
        <p:spPr bwMode="auto">
          <a:xfrm>
            <a:off x="6372225" y="4986338"/>
            <a:ext cx="107950" cy="100012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144" name="Oval 688"/>
          <p:cNvSpPr>
            <a:spLocks noChangeArrowheads="1"/>
          </p:cNvSpPr>
          <p:nvPr/>
        </p:nvSpPr>
        <p:spPr bwMode="auto">
          <a:xfrm>
            <a:off x="6372225" y="5537200"/>
            <a:ext cx="107950" cy="100013"/>
          </a:xfrm>
          <a:prstGeom prst="ellipse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145" name="Oval 689"/>
          <p:cNvSpPr>
            <a:spLocks noChangeArrowheads="1"/>
          </p:cNvSpPr>
          <p:nvPr/>
        </p:nvSpPr>
        <p:spPr bwMode="auto">
          <a:xfrm>
            <a:off x="6372225" y="5168900"/>
            <a:ext cx="107950" cy="100013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146" name="Rectangle 690"/>
          <p:cNvSpPr>
            <a:spLocks noChangeArrowheads="1"/>
          </p:cNvSpPr>
          <p:nvPr/>
        </p:nvSpPr>
        <p:spPr bwMode="auto">
          <a:xfrm>
            <a:off x="6372225" y="5849938"/>
            <a:ext cx="107950" cy="100012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147" name="Rectangle 691"/>
          <p:cNvSpPr>
            <a:spLocks noChangeArrowheads="1"/>
          </p:cNvSpPr>
          <p:nvPr/>
        </p:nvSpPr>
        <p:spPr bwMode="auto">
          <a:xfrm>
            <a:off x="6372225" y="6016625"/>
            <a:ext cx="107950" cy="1000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148" name="Rectangle 692"/>
          <p:cNvSpPr>
            <a:spLocks noChangeArrowheads="1"/>
          </p:cNvSpPr>
          <p:nvPr/>
        </p:nvSpPr>
        <p:spPr bwMode="auto">
          <a:xfrm>
            <a:off x="6372225" y="6210300"/>
            <a:ext cx="107950" cy="10001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6149" name="Text Box 693"/>
          <p:cNvSpPr txBox="1">
            <a:spLocks noChangeArrowheads="1"/>
          </p:cNvSpPr>
          <p:nvPr/>
        </p:nvSpPr>
        <p:spPr bwMode="auto">
          <a:xfrm>
            <a:off x="6767513" y="5805488"/>
            <a:ext cx="2376487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>
                <a:latin typeface="Times New Roman" pitchFamily="18" charset="0"/>
              </a:rPr>
              <a:t>間に空ける日にち種類</a:t>
            </a:r>
          </a:p>
          <a:p>
            <a:r>
              <a:rPr lang="en-US" altLang="ja-JP" sz="2000" i="1">
                <a:latin typeface="Times New Roman" pitchFamily="18" charset="0"/>
              </a:rPr>
              <a:t>l</a:t>
            </a:r>
            <a:r>
              <a:rPr lang="en-US" altLang="ja-JP" sz="2000">
                <a:latin typeface="Times New Roman" pitchFamily="18" charset="0"/>
              </a:rPr>
              <a:t>∈</a:t>
            </a:r>
            <a:r>
              <a:rPr lang="en-US" altLang="ja-JP" sz="2000" i="1">
                <a:latin typeface="Times New Roman" pitchFamily="18" charset="0"/>
              </a:rPr>
              <a:t>L</a:t>
            </a:r>
          </a:p>
        </p:txBody>
      </p:sp>
      <p:sp>
        <p:nvSpPr>
          <p:cNvPr id="276150" name="Text Box 694"/>
          <p:cNvSpPr txBox="1">
            <a:spLocks noChangeArrowheads="1"/>
          </p:cNvSpPr>
          <p:nvPr/>
        </p:nvSpPr>
        <p:spPr bwMode="auto">
          <a:xfrm>
            <a:off x="6732588" y="5086350"/>
            <a:ext cx="2376487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2000">
                <a:latin typeface="Times New Roman" pitchFamily="18" charset="0"/>
              </a:rPr>
              <a:t>休治療日パターン種類</a:t>
            </a:r>
          </a:p>
          <a:p>
            <a:r>
              <a:rPr lang="en-US" altLang="ja-JP" sz="2000" i="1">
                <a:latin typeface="Times New Roman" pitchFamily="18" charset="0"/>
              </a:rPr>
              <a:t>k</a:t>
            </a:r>
            <a:r>
              <a:rPr lang="en-US" altLang="ja-JP" sz="2000">
                <a:latin typeface="Times New Roman" pitchFamily="18" charset="0"/>
              </a:rPr>
              <a:t>∈</a:t>
            </a:r>
            <a:r>
              <a:rPr lang="en-US" altLang="ja-JP" sz="2000" i="1">
                <a:latin typeface="Times New Roman" pitchFamily="18" charset="0"/>
              </a:rPr>
              <a:t>K</a:t>
            </a:r>
          </a:p>
        </p:txBody>
      </p:sp>
      <p:sp>
        <p:nvSpPr>
          <p:cNvPr id="276151" name="AutoShape 695"/>
          <p:cNvSpPr>
            <a:spLocks/>
          </p:cNvSpPr>
          <p:nvPr/>
        </p:nvSpPr>
        <p:spPr bwMode="auto">
          <a:xfrm>
            <a:off x="6480175" y="4941888"/>
            <a:ext cx="144463" cy="693737"/>
          </a:xfrm>
          <a:prstGeom prst="rightBrace">
            <a:avLst>
              <a:gd name="adj1" fmla="val 4001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152" name="AutoShape 696"/>
          <p:cNvSpPr>
            <a:spLocks/>
          </p:cNvSpPr>
          <p:nvPr/>
        </p:nvSpPr>
        <p:spPr bwMode="auto">
          <a:xfrm>
            <a:off x="6480175" y="5805488"/>
            <a:ext cx="144463" cy="504825"/>
          </a:xfrm>
          <a:prstGeom prst="rightBrace">
            <a:avLst>
              <a:gd name="adj1" fmla="val 291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153" name="Text Box 697"/>
          <p:cNvSpPr txBox="1">
            <a:spLocks noChangeArrowheads="1"/>
          </p:cNvSpPr>
          <p:nvPr/>
        </p:nvSpPr>
        <p:spPr bwMode="auto">
          <a:xfrm>
            <a:off x="7380288" y="2276475"/>
            <a:ext cx="15843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1800">
                <a:latin typeface="Times New Roman" pitchFamily="18" charset="0"/>
              </a:rPr>
              <a:t>繰り返し期間中の患者数</a:t>
            </a:r>
          </a:p>
        </p:txBody>
      </p:sp>
      <p:sp>
        <p:nvSpPr>
          <p:cNvPr id="276154" name="Text Box 698"/>
          <p:cNvSpPr txBox="1">
            <a:spLocks noChangeArrowheads="1"/>
          </p:cNvSpPr>
          <p:nvPr/>
        </p:nvSpPr>
        <p:spPr bwMode="auto">
          <a:xfrm>
            <a:off x="6804025" y="2349500"/>
            <a:ext cx="5762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1600" b="1">
                <a:solidFill>
                  <a:srgbClr val="3333FF"/>
                </a:solidFill>
                <a:latin typeface="Times New Roman" pitchFamily="18" charset="0"/>
              </a:rPr>
              <a:t>肺</a:t>
            </a:r>
            <a:r>
              <a:rPr lang="en-US" altLang="ja-JP" sz="1600" b="1">
                <a:solidFill>
                  <a:srgbClr val="3333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76155" name="Text Box 699"/>
          <p:cNvSpPr txBox="1">
            <a:spLocks noChangeArrowheads="1"/>
          </p:cNvSpPr>
          <p:nvPr/>
        </p:nvSpPr>
        <p:spPr bwMode="auto">
          <a:xfrm>
            <a:off x="6769100" y="2997200"/>
            <a:ext cx="6477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1600" b="1">
                <a:solidFill>
                  <a:srgbClr val="3333FF"/>
                </a:solidFill>
                <a:latin typeface="Times New Roman" pitchFamily="18" charset="0"/>
              </a:rPr>
              <a:t>肝</a:t>
            </a:r>
            <a:r>
              <a:rPr lang="en-US" altLang="ja-JP" sz="1600" b="1">
                <a:solidFill>
                  <a:srgbClr val="3333FF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76156" name="Text Box 700"/>
          <p:cNvSpPr txBox="1">
            <a:spLocks noChangeArrowheads="1"/>
          </p:cNvSpPr>
          <p:nvPr/>
        </p:nvSpPr>
        <p:spPr bwMode="auto">
          <a:xfrm>
            <a:off x="6767513" y="3644900"/>
            <a:ext cx="6477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ja-JP" altLang="en-US" sz="1600" b="1">
                <a:solidFill>
                  <a:srgbClr val="3333FF"/>
                </a:solidFill>
                <a:latin typeface="Times New Roman" pitchFamily="18" charset="0"/>
              </a:rPr>
              <a:t>前</a:t>
            </a:r>
            <a:r>
              <a:rPr lang="en-US" altLang="ja-JP" sz="1600" b="1">
                <a:solidFill>
                  <a:srgbClr val="3333FF"/>
                </a:solidFill>
                <a:latin typeface="Times New Roman" pitchFamily="18" charset="0"/>
              </a:rPr>
              <a:t>16</a:t>
            </a:r>
          </a:p>
        </p:txBody>
      </p:sp>
      <p:sp>
        <p:nvSpPr>
          <p:cNvPr id="276158" name="Text Box 702"/>
          <p:cNvSpPr txBox="1">
            <a:spLocks noChangeArrowheads="1"/>
          </p:cNvSpPr>
          <p:nvPr/>
        </p:nvSpPr>
        <p:spPr bwMode="auto">
          <a:xfrm>
            <a:off x="107950" y="692150"/>
            <a:ext cx="3168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3200">
                <a:solidFill>
                  <a:schemeClr val="hlink"/>
                </a:solidFill>
                <a:latin typeface="Times New Roman" pitchFamily="18" charset="0"/>
              </a:rPr>
              <a:t>治療の制約条件</a:t>
            </a:r>
          </a:p>
        </p:txBody>
      </p:sp>
      <p:sp>
        <p:nvSpPr>
          <p:cNvPr id="705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0"/>
            <a:ext cx="8383587" cy="620713"/>
          </a:xfrm>
        </p:spPr>
        <p:txBody>
          <a:bodyPr/>
          <a:lstStyle/>
          <a:p>
            <a:pPr algn="ctr" defTabSz="968375"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 kern="1200" dirty="0" smtClean="0">
                <a:latin typeface="Arial" charset="0"/>
                <a:ea typeface="ＭＳ Ｐゴシック" charset="-128"/>
                <a:cs typeface="+mn-cs"/>
              </a:rPr>
              <a:t>4. MILP</a:t>
            </a:r>
            <a:r>
              <a:rPr lang="ja-JP" altLang="en-US" sz="3200" kern="1200" dirty="0" smtClean="0">
                <a:latin typeface="Arial" charset="0"/>
                <a:ea typeface="ＭＳ Ｐゴシック" charset="-128"/>
                <a:cs typeface="+mn-cs"/>
              </a:rPr>
              <a:t>定式化</a:t>
            </a:r>
            <a:endParaRPr lang="ja-JP" altLang="en-US" sz="3200" kern="1200" dirty="0"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ja-JP" smtClean="0"/>
              <a:t>認識しやすいスケジュール表の作成</a:t>
            </a:r>
            <a:r>
              <a:rPr lang="ja-JP" altLang="ja-JP" sz="1100" smtClean="0"/>
              <a:t>－重粒子線治療スケジューリングを例として－</a:t>
            </a:r>
            <a:endParaRPr lang="en-US" altLang="ja-JP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31640" y="1412776"/>
            <a:ext cx="698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z="2400" dirty="0"/>
              <a:t>認識しやすい</a:t>
            </a:r>
            <a:r>
              <a:rPr kumimoji="1" lang="ja-JP" altLang="en-US" sz="2400" dirty="0" smtClean="0"/>
              <a:t>スケジュール</a:t>
            </a:r>
            <a:endParaRPr kumimoji="1" lang="en-US" altLang="ja-JP" sz="2400" dirty="0" smtClean="0"/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 dirty="0" smtClean="0"/>
              <a:t>治療スケジュール表の作成</a:t>
            </a:r>
            <a:endParaRPr lang="en-US" altLang="ja-JP" sz="2400" dirty="0" smtClean="0"/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US" altLang="ja-JP" sz="2400" dirty="0" smtClean="0"/>
              <a:t>2</a:t>
            </a:r>
            <a:r>
              <a:rPr lang="ja-JP" altLang="en-US" sz="2400" dirty="0"/>
              <a:t>週間分の</a:t>
            </a:r>
            <a:r>
              <a:rPr lang="ja-JP" altLang="en-US" sz="2400" dirty="0" smtClean="0"/>
              <a:t>スケジュール</a:t>
            </a:r>
            <a:endParaRPr lang="en-US" altLang="ja-JP" sz="2400" dirty="0" smtClean="0"/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US" altLang="ja-JP" sz="2400" dirty="0"/>
              <a:t>MILP</a:t>
            </a:r>
            <a:r>
              <a:rPr lang="ja-JP" altLang="en-US" sz="2400" dirty="0" smtClean="0"/>
              <a:t>定式化</a:t>
            </a:r>
            <a:endParaRPr lang="en-US" altLang="ja-JP" sz="2400" dirty="0" smtClean="0"/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 dirty="0"/>
              <a:t>実験</a:t>
            </a:r>
            <a:r>
              <a:rPr lang="ja-JP" altLang="en-US" sz="2400" dirty="0" smtClean="0"/>
              <a:t>結果</a:t>
            </a:r>
            <a:endParaRPr lang="en-US" altLang="ja-JP" sz="2400" dirty="0" smtClean="0"/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400" dirty="0" smtClean="0"/>
              <a:t>まとめ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245730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</p:spPr>
        <p:txBody>
          <a:bodyPr/>
          <a:lstStyle/>
          <a:p>
            <a:r>
              <a:rPr lang="en-US" altLang="ja-JP"/>
              <a:t>認識しやすいスケジュール表の作成</a:t>
            </a:r>
          </a:p>
        </p:txBody>
      </p:sp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323850" y="1341438"/>
            <a:ext cx="8640763" cy="49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{0,…,</a:t>
            </a:r>
            <a:r>
              <a:rPr lang="en-US" altLang="ja-JP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：立案期間中の日．</a:t>
            </a:r>
            <a:r>
              <a:rPr lang="en-US" altLang="ja-JP" sz="20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：治療工程の集合．</a:t>
            </a:r>
          </a:p>
          <a:p>
            <a:pPr>
              <a:lnSpc>
                <a:spcPct val="110000"/>
              </a:lnSpc>
            </a:pPr>
            <a:r>
              <a:rPr lang="en-US" altLang="ja-JP" sz="20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：繰り返し期間中の日の集合．</a:t>
            </a:r>
            <a:r>
              <a:rPr lang="en-US" altLang="ja-JP" sz="20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：照射パターンの集合．</a:t>
            </a:r>
            <a:r>
              <a:rPr lang="en-US" altLang="ja-JP" sz="20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：種別の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集合．</a:t>
            </a:r>
          </a:p>
          <a:p>
            <a:pPr>
              <a:lnSpc>
                <a:spcPct val="110000"/>
              </a:lnSpc>
            </a:pPr>
            <a:r>
              <a:rPr lang="en-US" altLang="ja-JP" sz="2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：間に開ける日数の集合．</a:t>
            </a:r>
            <a:r>
              <a:rPr lang="en-US" altLang="ja-JP" sz="20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：一週間中の曜日の集合．</a:t>
            </a:r>
          </a:p>
          <a:p>
            <a:pPr>
              <a:lnSpc>
                <a:spcPct val="110000"/>
              </a:lnSpc>
            </a:pPr>
            <a:r>
              <a:rPr lang="en-US" altLang="ja-JP" sz="2000" i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000" i="1" baseline="-30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：繰り返し期間中の日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の種別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の患者数．</a:t>
            </a:r>
            <a:endParaRPr lang="en-US" altLang="ja-JP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DAY(</a:t>
            </a:r>
            <a:r>
              <a:rPr lang="en-US" altLang="ja-JP" sz="20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),(</a:t>
            </a:r>
            <a:r>
              <a:rPr lang="en-US" altLang="ja-JP" sz="2000" i="1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2000" dirty="0" err="1">
                <a:latin typeface="Times New Roman" pitchFamily="18" charset="0"/>
                <a:cs typeface="Times New Roman" pitchFamily="18" charset="0"/>
              </a:rPr>
              <a:t>∈</a:t>
            </a:r>
            <a:r>
              <a:rPr lang="en-US" altLang="ja-JP" sz="2000" i="1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：曜日が</a:t>
            </a:r>
            <a:r>
              <a:rPr lang="en-US" altLang="ja-JP" sz="20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である繰り返し期間中の日の集合を返す関数．</a:t>
            </a:r>
          </a:p>
          <a:p>
            <a:pPr>
              <a:lnSpc>
                <a:spcPct val="110000"/>
              </a:lnSpc>
            </a:pP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USE(</a:t>
            </a:r>
            <a:r>
              <a:rPr lang="en-US" altLang="ja-JP" sz="20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),(</a:t>
            </a:r>
            <a:r>
              <a:rPr lang="en-US" altLang="ja-JP" sz="20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ja-JP" sz="2000" dirty="0" err="1">
                <a:latin typeface="Times New Roman" pitchFamily="18" charset="0"/>
                <a:cs typeface="Times New Roman" pitchFamily="18" charset="0"/>
              </a:rPr>
              <a:t>∈</a:t>
            </a:r>
            <a:r>
              <a:rPr lang="en-US" altLang="ja-JP" sz="20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：種別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が取ってよい曜日の種類数の上限値を返す関数．</a:t>
            </a:r>
          </a:p>
          <a:p>
            <a:pPr>
              <a:lnSpc>
                <a:spcPct val="110000"/>
              </a:lnSpc>
            </a:pP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FLOW(</a:t>
            </a:r>
            <a:r>
              <a:rPr lang="en-US" altLang="ja-JP" sz="20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) ,(</a:t>
            </a:r>
            <a:r>
              <a:rPr lang="en-US" altLang="ja-JP" sz="20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ja-JP" sz="2000" dirty="0" err="1">
                <a:latin typeface="Times New Roman" pitchFamily="18" charset="0"/>
                <a:cs typeface="Times New Roman" pitchFamily="18" charset="0"/>
              </a:rPr>
              <a:t>∈</a:t>
            </a:r>
            <a:r>
              <a:rPr lang="en-US" altLang="ja-JP" sz="20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：種別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を繰り返し期間中の日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日あたりに割り当ててよい上限量を返す関数．</a:t>
            </a:r>
          </a:p>
          <a:p>
            <a:pPr>
              <a:lnSpc>
                <a:spcPct val="110000"/>
              </a:lnSpc>
            </a:pP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ja-JP" sz="2000" i="1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2000" i="1" baseline="-30000" dirty="0" err="1">
                <a:latin typeface="Times New Roman" pitchFamily="18" charset="0"/>
                <a:cs typeface="Times New Roman" pitchFamily="18" charset="0"/>
              </a:rPr>
              <a:t>ikjl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のとりうる値の上界値．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：	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	　のとりうる値の上界値．</a:t>
            </a:r>
          </a:p>
          <a:p>
            <a:pPr>
              <a:lnSpc>
                <a:spcPct val="110000"/>
              </a:lnSpc>
            </a:pPr>
            <a:r>
              <a:rPr lang="en-US" altLang="ja-JP" sz="2000" i="1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ja-JP" sz="20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：繰返し期間中の日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における基準治療工程の上限作業時間．</a:t>
            </a:r>
          </a:p>
          <a:p>
            <a:pPr>
              <a:lnSpc>
                <a:spcPct val="110000"/>
              </a:lnSpc>
            </a:pP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　　：</a:t>
            </a:r>
            <a:r>
              <a:rPr lang="en-US" altLang="ja-JP" sz="20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20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0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0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ja-JP" sz="20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000" i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に患者を一人割り当てたときの，日</a:t>
            </a:r>
            <a:r>
              <a:rPr lang="en-US" altLang="ja-JP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における治療工程</a:t>
            </a:r>
            <a:r>
              <a:rPr lang="en-US" altLang="ja-JP" sz="20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のコスト</a:t>
            </a:r>
          </a:p>
          <a:p>
            <a:pPr>
              <a:lnSpc>
                <a:spcPct val="110000"/>
              </a:lnSpc>
            </a:pPr>
            <a:r>
              <a:rPr lang="en-US" altLang="ja-JP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sz="2000" i="1" baseline="-30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ikjl</a:t>
            </a:r>
            <a:r>
              <a:rPr lang="ja-JP" alt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ja-JP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ja-JP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0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ja-JP" alt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に患者を割り当てた人数を示す，整数変数．</a:t>
            </a:r>
          </a:p>
          <a:p>
            <a:pPr>
              <a:lnSpc>
                <a:spcPct val="110000"/>
              </a:lnSpc>
            </a:pPr>
            <a:r>
              <a:rPr lang="en-US" altLang="ja-JP" sz="20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000" i="1" baseline="-30000" dirty="0" err="1">
                <a:latin typeface="Times New Roman" pitchFamily="18" charset="0"/>
                <a:cs typeface="Times New Roman" pitchFamily="18" charset="0"/>
              </a:rPr>
              <a:t>ikjl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ja-JP" sz="20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20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0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0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0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ja-JP" sz="20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000" i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に患者が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人でも割り当てられた場合に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を取る，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0-1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変数．</a:t>
            </a:r>
          </a:p>
          <a:p>
            <a:pPr>
              <a:lnSpc>
                <a:spcPct val="110000"/>
              </a:lnSpc>
            </a:pPr>
            <a:r>
              <a:rPr lang="en-US" altLang="ja-JP" sz="2000" i="1" dirty="0" err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ja-JP" sz="2000" i="1" baseline="-30000" dirty="0" err="1">
                <a:latin typeface="Times New Roman" pitchFamily="18" charset="0"/>
                <a:cs typeface="Times New Roman" pitchFamily="18" charset="0"/>
              </a:rPr>
              <a:t>wj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：曜日</a:t>
            </a:r>
            <a:r>
              <a:rPr lang="en-US" altLang="ja-JP" sz="20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に種別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を割り当てたときに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を取る，</a:t>
            </a:r>
            <a:r>
              <a:rPr lang="en-US" altLang="ja-JP" sz="2000" dirty="0">
                <a:latin typeface="Times New Roman" pitchFamily="18" charset="0"/>
                <a:cs typeface="Times New Roman" pitchFamily="18" charset="0"/>
              </a:rPr>
              <a:t>0-1</a:t>
            </a:r>
            <a:r>
              <a:rPr lang="ja-JP" altLang="en-US" sz="2000" dirty="0">
                <a:latin typeface="Times New Roman" pitchFamily="18" charset="0"/>
                <a:cs typeface="Times New Roman" pitchFamily="18" charset="0"/>
              </a:rPr>
              <a:t>変数．</a:t>
            </a:r>
          </a:p>
        </p:txBody>
      </p:sp>
      <p:graphicFrame>
        <p:nvGraphicFramePr>
          <p:cNvPr id="1843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551356"/>
              </p:ext>
            </p:extLst>
          </p:nvPr>
        </p:nvGraphicFramePr>
        <p:xfrm>
          <a:off x="3887787" y="3933056"/>
          <a:ext cx="151288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数式" r:id="rId3" imgW="1066337" imgH="355446" progId="Equation.3">
                  <p:embed/>
                </p:oleObj>
              </mc:Choice>
              <mc:Fallback>
                <p:oleObj name="数式" r:id="rId3" imgW="1066337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787" y="3933056"/>
                        <a:ext cx="1512887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8" name="Object 8"/>
          <p:cNvGraphicFramePr>
            <a:graphicFrameLocks noChangeAspect="1"/>
          </p:cNvGraphicFramePr>
          <p:nvPr/>
        </p:nvGraphicFramePr>
        <p:xfrm>
          <a:off x="395288" y="4810125"/>
          <a:ext cx="4318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数式" r:id="rId5" imgW="291973" imgH="241195" progId="Equation.3">
                  <p:embed/>
                </p:oleObj>
              </mc:Choice>
              <mc:Fallback>
                <p:oleObj name="数式" r:id="rId5" imgW="291973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810125"/>
                        <a:ext cx="431800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24" name="テキスト ボックス 13"/>
          <p:cNvSpPr txBox="1">
            <a:spLocks noChangeArrowheads="1"/>
          </p:cNvSpPr>
          <p:nvPr/>
        </p:nvSpPr>
        <p:spPr bwMode="auto">
          <a:xfrm>
            <a:off x="254000" y="765175"/>
            <a:ext cx="17081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/>
            <a:r>
              <a:rPr lang="ja-JP" altLang="en-US">
                <a:solidFill>
                  <a:schemeClr val="hlink"/>
                </a:solidFill>
                <a:latin typeface="Times New Roman" pitchFamily="18" charset="0"/>
              </a:rPr>
              <a:t>記号の定義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0"/>
            <a:ext cx="8383587" cy="620713"/>
          </a:xfrm>
        </p:spPr>
        <p:txBody>
          <a:bodyPr/>
          <a:lstStyle/>
          <a:p>
            <a:pPr algn="ctr" defTabSz="968375"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 kern="1200" dirty="0" smtClean="0">
                <a:latin typeface="Arial" charset="0"/>
                <a:ea typeface="ＭＳ Ｐゴシック" charset="-128"/>
                <a:cs typeface="+mn-cs"/>
              </a:rPr>
              <a:t>4. MILP</a:t>
            </a:r>
            <a:r>
              <a:rPr lang="ja-JP" altLang="en-US" sz="3200" kern="1200" dirty="0" smtClean="0">
                <a:latin typeface="Arial" charset="0"/>
                <a:ea typeface="ＭＳ Ｐゴシック" charset="-128"/>
                <a:cs typeface="+mn-cs"/>
              </a:rPr>
              <a:t>定式化</a:t>
            </a:r>
            <a:endParaRPr lang="ja-JP" altLang="en-US" sz="3200" kern="1200" dirty="0"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794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</p:spPr>
        <p:txBody>
          <a:bodyPr/>
          <a:lstStyle/>
          <a:p>
            <a:r>
              <a:rPr lang="en-US" altLang="ja-JP"/>
              <a:t>認識しやすいスケジュール表の作成</a:t>
            </a:r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graphicFrame>
        <p:nvGraphicFramePr>
          <p:cNvPr id="2324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935012"/>
              </p:ext>
            </p:extLst>
          </p:nvPr>
        </p:nvGraphicFramePr>
        <p:xfrm>
          <a:off x="35496" y="764704"/>
          <a:ext cx="8151277" cy="5616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数式" r:id="rId3" imgW="4381200" imgH="3301920" progId="Equation.3">
                  <p:embed/>
                </p:oleObj>
              </mc:Choice>
              <mc:Fallback>
                <p:oleObj name="数式" r:id="rId3" imgW="4381200" imgH="3301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764704"/>
                        <a:ext cx="8151277" cy="561662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453" name="Text Box 6"/>
          <p:cNvSpPr txBox="1">
            <a:spLocks noChangeArrowheads="1"/>
          </p:cNvSpPr>
          <p:nvPr/>
        </p:nvSpPr>
        <p:spPr bwMode="auto">
          <a:xfrm>
            <a:off x="6011863" y="1145295"/>
            <a:ext cx="2951162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dirty="0">
                <a:solidFill>
                  <a:srgbClr val="0000FF"/>
                </a:solidFill>
                <a:latin typeface="Times New Roman" pitchFamily="18" charset="0"/>
              </a:rPr>
              <a:t>最悪の人数を最小化</a:t>
            </a:r>
          </a:p>
        </p:txBody>
      </p:sp>
      <p:sp>
        <p:nvSpPr>
          <p:cNvPr id="232454" name="Text Box 9"/>
          <p:cNvSpPr txBox="1">
            <a:spLocks noChangeArrowheads="1"/>
          </p:cNvSpPr>
          <p:nvPr/>
        </p:nvSpPr>
        <p:spPr bwMode="auto">
          <a:xfrm>
            <a:off x="4787900" y="1773238"/>
            <a:ext cx="4248150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>
                <a:solidFill>
                  <a:srgbClr val="0000FF"/>
                </a:solidFill>
                <a:latin typeface="Times New Roman" pitchFamily="18" charset="0"/>
              </a:rPr>
              <a:t>決められた人数分を割り当てる</a:t>
            </a:r>
          </a:p>
        </p:txBody>
      </p:sp>
      <p:sp>
        <p:nvSpPr>
          <p:cNvPr id="232456" name="Text Box 12"/>
          <p:cNvSpPr txBox="1">
            <a:spLocks noChangeArrowheads="1"/>
          </p:cNvSpPr>
          <p:nvPr/>
        </p:nvSpPr>
        <p:spPr bwMode="auto">
          <a:xfrm>
            <a:off x="5219700" y="2492375"/>
            <a:ext cx="3744913" cy="1202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dirty="0">
                <a:solidFill>
                  <a:srgbClr val="0000FF"/>
                </a:solidFill>
                <a:latin typeface="Times New Roman" pitchFamily="18" charset="0"/>
              </a:rPr>
              <a:t>同じ日の</a:t>
            </a:r>
            <a:r>
              <a:rPr lang="ja-JP" altLang="en-US" dirty="0" smtClean="0">
                <a:solidFill>
                  <a:srgbClr val="0000FF"/>
                </a:solidFill>
                <a:latin typeface="Times New Roman" pitchFamily="18" charset="0"/>
              </a:rPr>
              <a:t>同じ種別の</a:t>
            </a:r>
            <a:r>
              <a:rPr lang="ja-JP" altLang="en-US" dirty="0">
                <a:solidFill>
                  <a:srgbClr val="0000FF"/>
                </a:solidFill>
                <a:latin typeface="Times New Roman" pitchFamily="18" charset="0"/>
              </a:rPr>
              <a:t>患者に対するスケジュールの入れ方パターン制約</a:t>
            </a:r>
          </a:p>
        </p:txBody>
      </p:sp>
      <p:sp>
        <p:nvSpPr>
          <p:cNvPr id="232458" name="Text Box 12"/>
          <p:cNvSpPr txBox="1">
            <a:spLocks noChangeArrowheads="1"/>
          </p:cNvSpPr>
          <p:nvPr/>
        </p:nvSpPr>
        <p:spPr bwMode="auto">
          <a:xfrm>
            <a:off x="5825436" y="3861048"/>
            <a:ext cx="2987675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dirty="0">
                <a:solidFill>
                  <a:srgbClr val="0000FF"/>
                </a:solidFill>
                <a:latin typeface="Times New Roman" pitchFamily="18" charset="0"/>
              </a:rPr>
              <a:t>規則性を作るための枝数制限の制約</a:t>
            </a:r>
          </a:p>
        </p:txBody>
      </p:sp>
      <p:sp>
        <p:nvSpPr>
          <p:cNvPr id="232459" name="Text Box 12"/>
          <p:cNvSpPr txBox="1">
            <a:spLocks noChangeArrowheads="1"/>
          </p:cNvSpPr>
          <p:nvPr/>
        </p:nvSpPr>
        <p:spPr bwMode="auto">
          <a:xfrm>
            <a:off x="6156325" y="4941168"/>
            <a:ext cx="2806700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dirty="0">
                <a:solidFill>
                  <a:srgbClr val="0000FF"/>
                </a:solidFill>
                <a:latin typeface="Times New Roman" pitchFamily="18" charset="0"/>
              </a:rPr>
              <a:t>偏りをなくすための枝の流量</a:t>
            </a:r>
            <a:r>
              <a:rPr lang="ja-JP" altLang="en-US" dirty="0" smtClean="0">
                <a:solidFill>
                  <a:srgbClr val="0000FF"/>
                </a:solidFill>
                <a:latin typeface="Times New Roman" pitchFamily="18" charset="0"/>
              </a:rPr>
              <a:t>制限</a:t>
            </a:r>
            <a:endParaRPr lang="ja-JP" altLang="en-US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0"/>
            <a:ext cx="8383587" cy="620713"/>
          </a:xfrm>
        </p:spPr>
        <p:txBody>
          <a:bodyPr/>
          <a:lstStyle/>
          <a:p>
            <a:pPr algn="ctr" defTabSz="968375"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 kern="1200" dirty="0" smtClean="0">
                <a:latin typeface="Arial" charset="0"/>
                <a:ea typeface="ＭＳ Ｐゴシック" charset="-128"/>
                <a:cs typeface="+mn-cs"/>
              </a:rPr>
              <a:t>4. MILP</a:t>
            </a:r>
            <a:r>
              <a:rPr lang="ja-JP" altLang="en-US" sz="3200" kern="1200" dirty="0" smtClean="0">
                <a:latin typeface="Arial" charset="0"/>
                <a:ea typeface="ＭＳ Ｐゴシック" charset="-128"/>
                <a:cs typeface="+mn-cs"/>
              </a:rPr>
              <a:t>定式化</a:t>
            </a:r>
            <a:endParaRPr lang="ja-JP" altLang="en-US" sz="3200" kern="1200" dirty="0"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665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</p:spPr>
        <p:txBody>
          <a:bodyPr/>
          <a:lstStyle/>
          <a:p>
            <a:r>
              <a:rPr lang="en-US" altLang="ja-JP"/>
              <a:t>認識しやすいスケジュール表の作成</a:t>
            </a:r>
          </a:p>
        </p:txBody>
      </p:sp>
      <p:graphicFrame>
        <p:nvGraphicFramePr>
          <p:cNvPr id="239356" name="Group 7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585998"/>
              </p:ext>
            </p:extLst>
          </p:nvPr>
        </p:nvGraphicFramePr>
        <p:xfrm>
          <a:off x="17800" y="1677839"/>
          <a:ext cx="3816350" cy="2362080"/>
        </p:xfrm>
        <a:graphic>
          <a:graphicData uri="http://schemas.openxmlformats.org/drawingml/2006/table">
            <a:tbl>
              <a:tblPr/>
              <a:tblGrid>
                <a:gridCol w="1657350"/>
                <a:gridCol w="1150938"/>
                <a:gridCol w="1008062"/>
              </a:tblGrid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種別の種類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カレンダー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time(sec)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実績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2008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0.67 </a:t>
                      </a:r>
                      <a:endParaRPr kumimoji="0" 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上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0.66 </a:t>
                      </a:r>
                      <a:endParaRPr kumimoji="0" 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0.56 </a:t>
                      </a:r>
                      <a:endParaRPr kumimoji="0" 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実績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2008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0.45 </a:t>
                      </a:r>
                      <a:endParaRPr kumimoji="0" 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上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0.45 </a:t>
                      </a:r>
                      <a:endParaRPr kumimoji="0" 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0.41 </a:t>
                      </a:r>
                      <a:endParaRPr kumimoji="0" 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9336" name="Text Box 12"/>
          <p:cNvSpPr txBox="1">
            <a:spLocks noChangeArrowheads="1"/>
          </p:cNvSpPr>
          <p:nvPr/>
        </p:nvSpPr>
        <p:spPr bwMode="auto">
          <a:xfrm>
            <a:off x="-72008" y="4155891"/>
            <a:ext cx="4788024" cy="1230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ja-JP" altLang="en-US" sz="1800" dirty="0" smtClean="0"/>
              <a:t>実験環境：</a:t>
            </a:r>
            <a:r>
              <a:rPr lang="en-US" altLang="ja-JP" sz="1800" dirty="0" err="1" smtClean="0"/>
              <a:t>Intel®Xeon</a:t>
            </a:r>
            <a:r>
              <a:rPr lang="en-US" altLang="ja-JP" sz="1800" dirty="0"/>
              <a:t>®</a:t>
            </a:r>
            <a:r>
              <a:rPr lang="ja-JP" altLang="ja-JP" sz="1800" dirty="0" err="1"/>
              <a:t>，</a:t>
            </a:r>
            <a:r>
              <a:rPr lang="en-US" altLang="ja-JP" sz="1800" dirty="0"/>
              <a:t>CPU2.33GHz</a:t>
            </a:r>
            <a:r>
              <a:rPr lang="ja-JP" altLang="ja-JP" sz="1800" dirty="0" err="1" smtClean="0"/>
              <a:t>，</a:t>
            </a:r>
            <a:r>
              <a:rPr lang="ja-JP" altLang="ja-JP" sz="1800" dirty="0" smtClean="0"/>
              <a:t>メモリ</a:t>
            </a:r>
            <a:r>
              <a:rPr lang="en-US" altLang="ja-JP" sz="1800" dirty="0" smtClean="0"/>
              <a:t>16.0GB</a:t>
            </a:r>
            <a:r>
              <a:rPr lang="ja-JP" altLang="ja-JP" sz="1800" dirty="0" err="1" smtClean="0"/>
              <a:t>，</a:t>
            </a:r>
            <a:r>
              <a:rPr lang="en-US" altLang="ja-JP" sz="1800" dirty="0" smtClean="0"/>
              <a:t>Microsoft </a:t>
            </a:r>
            <a:r>
              <a:rPr lang="en-US" altLang="ja-JP" sz="1800" dirty="0"/>
              <a:t>® Windows® Server 2003 R2 Standard x64 </a:t>
            </a:r>
            <a:r>
              <a:rPr lang="en-US" altLang="ja-JP" sz="1800" dirty="0" smtClean="0"/>
              <a:t>Edition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ja-JP" altLang="ja-JP" sz="1800" dirty="0" smtClean="0"/>
              <a:t>汎用ソルバ</a:t>
            </a:r>
            <a:r>
              <a:rPr lang="ja-JP" altLang="en-US" sz="1800" dirty="0" smtClean="0"/>
              <a:t>：</a:t>
            </a:r>
            <a:r>
              <a:rPr lang="en-US" altLang="ja-JP" sz="1800" dirty="0" smtClean="0"/>
              <a:t>IBM</a:t>
            </a:r>
            <a:r>
              <a:rPr lang="ja-JP" altLang="ja-JP" sz="1800" dirty="0"/>
              <a:t>　</a:t>
            </a:r>
            <a:r>
              <a:rPr lang="en-US" altLang="ja-JP" sz="1800" dirty="0"/>
              <a:t>ILOG CPLEX 11.2.1</a:t>
            </a:r>
            <a:endParaRPr lang="ja-JP" altLang="en-US" sz="1800" dirty="0">
              <a:latin typeface="Times New Roman" pitchFamily="18" charset="0"/>
            </a:endParaRPr>
          </a:p>
        </p:txBody>
      </p:sp>
      <p:graphicFrame>
        <p:nvGraphicFramePr>
          <p:cNvPr id="253065" name="Group 1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252995"/>
              </p:ext>
            </p:extLst>
          </p:nvPr>
        </p:nvGraphicFramePr>
        <p:xfrm>
          <a:off x="4675188" y="692696"/>
          <a:ext cx="3749675" cy="5399040"/>
        </p:xfrm>
        <a:graphic>
          <a:graphicData uri="http://schemas.openxmlformats.org/drawingml/2006/table">
            <a:tbl>
              <a:tblPr/>
              <a:tblGrid>
                <a:gridCol w="1636712"/>
                <a:gridCol w="1104900"/>
                <a:gridCol w="1008063"/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種別の種類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カレンダー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time(sec)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乱数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2008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0.25 </a:t>
                      </a:r>
                      <a:endParaRPr kumimoji="0" 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上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0.20 </a:t>
                      </a:r>
                      <a:endParaRPr kumimoji="0" 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0.19 </a:t>
                      </a:r>
                      <a:endParaRPr kumimoji="0" 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乱数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2008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0.67 </a:t>
                      </a:r>
                      <a:endParaRPr kumimoji="0" 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上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0.44 </a:t>
                      </a:r>
                      <a:endParaRPr kumimoji="0" 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0.73 </a:t>
                      </a:r>
                      <a:endParaRPr kumimoji="0" 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乱数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2008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0.25 </a:t>
                      </a:r>
                      <a:endParaRPr kumimoji="0" 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上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0.20 </a:t>
                      </a:r>
                      <a:endParaRPr kumimoji="0" 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0.25 </a:t>
                      </a:r>
                      <a:endParaRPr kumimoji="0" 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乱数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2008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0.30 </a:t>
                      </a:r>
                      <a:endParaRPr kumimoji="0" 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上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1.14 </a:t>
                      </a:r>
                      <a:endParaRPr kumimoji="0" 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0.38 </a:t>
                      </a:r>
                      <a:endParaRPr kumimoji="0" 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乱数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2008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0.36 </a:t>
                      </a:r>
                      <a:endParaRPr kumimoji="0" 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上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0.36 </a:t>
                      </a:r>
                      <a:endParaRPr kumimoji="0" 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0.38 </a:t>
                      </a:r>
                      <a:endParaRPr kumimoji="0" 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3067" name="Rectangle 1163"/>
          <p:cNvSpPr>
            <a:spLocks noChangeArrowheads="1"/>
          </p:cNvSpPr>
          <p:nvPr/>
        </p:nvSpPr>
        <p:spPr bwMode="auto">
          <a:xfrm>
            <a:off x="160300" y="764704"/>
            <a:ext cx="4129955" cy="8639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defTabSz="968375"/>
            <a:r>
              <a:rPr lang="ja-JP" altLang="en-US" dirty="0" smtClean="0">
                <a:solidFill>
                  <a:srgbClr val="0000FF"/>
                </a:solidFill>
              </a:rPr>
              <a:t>コストを患者数とした問題は，</a:t>
            </a:r>
            <a:endParaRPr lang="en-US" altLang="ja-JP" dirty="0" smtClean="0">
              <a:solidFill>
                <a:srgbClr val="0000FF"/>
              </a:solidFill>
            </a:endParaRPr>
          </a:p>
          <a:p>
            <a:pPr defTabSz="968375"/>
            <a:r>
              <a:rPr lang="ja-JP" altLang="en-US" dirty="0" smtClean="0">
                <a:solidFill>
                  <a:srgbClr val="0000FF"/>
                </a:solidFill>
              </a:rPr>
              <a:t>容易に解ける</a:t>
            </a:r>
            <a:endParaRPr lang="ja-JP" altLang="en-US" dirty="0">
              <a:solidFill>
                <a:srgbClr val="0000FF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8012" y="5411832"/>
            <a:ext cx="4427984" cy="96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ja-JP" sz="1050" dirty="0"/>
              <a:t>Intel,</a:t>
            </a:r>
            <a:r>
              <a:rPr lang="ja-JP" altLang="en-US" sz="1050" dirty="0"/>
              <a:t>および</a:t>
            </a:r>
            <a:r>
              <a:rPr lang="en-US" altLang="ja-JP" sz="1050" dirty="0"/>
              <a:t>Xeon</a:t>
            </a:r>
            <a:r>
              <a:rPr lang="ja-JP" altLang="en-US" sz="1050" dirty="0"/>
              <a:t>は，アメリカ合衆国およびその他の国における </a:t>
            </a:r>
            <a:r>
              <a:rPr lang="en-US" altLang="ja-JP" sz="1050" dirty="0"/>
              <a:t>Intel Corporation</a:t>
            </a:r>
            <a:r>
              <a:rPr lang="ja-JP" altLang="en-US" sz="1050" dirty="0"/>
              <a:t>の商標です。</a:t>
            </a:r>
            <a:r>
              <a:rPr lang="en-US" altLang="ja-JP" sz="1050" dirty="0"/>
              <a:t>Microsoft</a:t>
            </a:r>
            <a:r>
              <a:rPr lang="ja-JP" altLang="en-US" sz="1050" dirty="0"/>
              <a:t>および </a:t>
            </a:r>
            <a:r>
              <a:rPr lang="en-US" altLang="ja-JP" sz="1050" dirty="0"/>
              <a:t>Windows </a:t>
            </a:r>
            <a:r>
              <a:rPr lang="ja-JP" altLang="en-US" sz="1050" dirty="0"/>
              <a:t>は，米国 </a:t>
            </a:r>
            <a:r>
              <a:rPr lang="en-US" altLang="ja-JP" sz="1050" dirty="0"/>
              <a:t>Microsoft Corporation </a:t>
            </a:r>
            <a:r>
              <a:rPr lang="ja-JP" altLang="en-US" sz="1050" dirty="0"/>
              <a:t>の，米国，日本およびその他の国における登録商標または商標です．</a:t>
            </a:r>
            <a:r>
              <a:rPr lang="en-US" altLang="ja-JP" sz="1050" dirty="0"/>
              <a:t>CPLEX</a:t>
            </a:r>
            <a:r>
              <a:rPr lang="ja-JP" altLang="en-US" sz="1050" dirty="0"/>
              <a:t>および</a:t>
            </a:r>
            <a:r>
              <a:rPr lang="en-US" altLang="ja-JP" sz="1050" dirty="0"/>
              <a:t>IBM</a:t>
            </a:r>
            <a:r>
              <a:rPr lang="ja-JP" altLang="en-US" sz="1050" dirty="0"/>
              <a:t>は，</a:t>
            </a:r>
            <a:r>
              <a:rPr lang="en-US" altLang="ja-JP" sz="1050" dirty="0"/>
              <a:t>IBM Corporation</a:t>
            </a:r>
            <a:r>
              <a:rPr lang="ja-JP" altLang="en-US" sz="1050" dirty="0"/>
              <a:t>の米国およびその他の国における登録商標です．その他本論文に掲載の商品，機能等の名称は，それぞれ各社が商標として使用している場合があります．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0"/>
            <a:ext cx="8383587" cy="620713"/>
          </a:xfrm>
        </p:spPr>
        <p:txBody>
          <a:bodyPr/>
          <a:lstStyle/>
          <a:p>
            <a:pPr algn="ctr" defTabSz="968375"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 kern="1200" dirty="0">
                <a:latin typeface="Arial" charset="0"/>
                <a:ea typeface="ＭＳ Ｐゴシック" charset="-128"/>
                <a:cs typeface="+mn-cs"/>
              </a:rPr>
              <a:t>5</a:t>
            </a:r>
            <a:r>
              <a:rPr lang="en-US" altLang="ja-JP" sz="3200" kern="1200" dirty="0" smtClean="0">
                <a:latin typeface="Arial" charset="0"/>
                <a:ea typeface="ＭＳ Ｐゴシック" charset="-128"/>
                <a:cs typeface="+mn-cs"/>
              </a:rPr>
              <a:t>. </a:t>
            </a:r>
            <a:r>
              <a:rPr lang="ja-JP" altLang="en-US" sz="3200" kern="1200" dirty="0" smtClean="0">
                <a:latin typeface="Arial" charset="0"/>
                <a:ea typeface="ＭＳ Ｐゴシック" charset="-128"/>
                <a:cs typeface="+mn-cs"/>
              </a:rPr>
              <a:t>実験結果</a:t>
            </a:r>
            <a:endParaRPr lang="ja-JP" altLang="en-US" sz="3200" kern="1200" dirty="0">
              <a:latin typeface="Arial" charset="0"/>
              <a:ea typeface="ＭＳ Ｐゴシック" charset="-128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846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</p:spPr>
        <p:txBody>
          <a:bodyPr/>
          <a:lstStyle/>
          <a:p>
            <a:r>
              <a:rPr lang="en-US" altLang="ja-JP" dirty="0" err="1"/>
              <a:t>認識しやすいスケジュール表の作成</a:t>
            </a:r>
            <a:endParaRPr lang="en-US" altLang="ja-JP" dirty="0"/>
          </a:p>
        </p:txBody>
      </p:sp>
      <p:graphicFrame>
        <p:nvGraphicFramePr>
          <p:cNvPr id="239356" name="Group 7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958782"/>
              </p:ext>
            </p:extLst>
          </p:nvPr>
        </p:nvGraphicFramePr>
        <p:xfrm>
          <a:off x="18750" y="1708918"/>
          <a:ext cx="4587875" cy="2362080"/>
        </p:xfrm>
        <a:graphic>
          <a:graphicData uri="http://schemas.openxmlformats.org/drawingml/2006/table">
            <a:tbl>
              <a:tblPr/>
              <a:tblGrid>
                <a:gridCol w="1657350"/>
                <a:gridCol w="1150938"/>
                <a:gridCol w="1008062"/>
                <a:gridCol w="771525"/>
              </a:tblGrid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種別の種類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カレンダー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time(sec)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gap(%)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実績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2008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3.70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0.00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上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300.09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0.32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38.23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0.01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実績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2008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300.02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0.10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上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40.11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0.01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0.73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0.00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3065" name="Group 1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52931"/>
              </p:ext>
            </p:extLst>
          </p:nvPr>
        </p:nvGraphicFramePr>
        <p:xfrm>
          <a:off x="4675188" y="692696"/>
          <a:ext cx="4468812" cy="5399040"/>
        </p:xfrm>
        <a:graphic>
          <a:graphicData uri="http://schemas.openxmlformats.org/drawingml/2006/table">
            <a:tbl>
              <a:tblPr/>
              <a:tblGrid>
                <a:gridCol w="1636712"/>
                <a:gridCol w="1104900"/>
                <a:gridCol w="1008063"/>
                <a:gridCol w="719137"/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種別の種類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カレンダー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time(sec)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gap(%)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乱数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2008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300.02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0.19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上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300.03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0.36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300.13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0.41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乱数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2008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300.02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3.12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上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300.02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1.72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300.03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3.12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乱数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2008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1.97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0.00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上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300.02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0.08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0.30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0.00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乱数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2008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300.09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1.37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上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300.14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0.48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2.03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0.00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乱数</a:t>
                      </a: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2008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300.05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3.30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上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300.08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3.30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2009</a:t>
                      </a:r>
                      <a:r>
                        <a:rPr kumimoji="0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300.02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2.88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3066" name="AutoShape 1162"/>
          <p:cNvSpPr>
            <a:spLocks noChangeArrowheads="1"/>
          </p:cNvSpPr>
          <p:nvPr/>
        </p:nvSpPr>
        <p:spPr bwMode="auto">
          <a:xfrm>
            <a:off x="1835696" y="5373216"/>
            <a:ext cx="2736850" cy="936625"/>
          </a:xfrm>
          <a:prstGeom prst="wedgeRoundRectCallout">
            <a:avLst>
              <a:gd name="adj1" fmla="val 200200"/>
              <a:gd name="adj2" fmla="val -56703"/>
              <a:gd name="adj3" fmla="val 16667"/>
            </a:avLst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defTabSz="968375"/>
            <a:r>
              <a:rPr lang="ja-JP" altLang="en-US" dirty="0"/>
              <a:t>相対</a:t>
            </a:r>
            <a:r>
              <a:rPr lang="ja-JP" altLang="en-US" dirty="0" smtClean="0"/>
              <a:t>ギャップ</a:t>
            </a:r>
            <a:r>
              <a:rPr lang="ja-JP" altLang="en-US" dirty="0"/>
              <a:t>は</a:t>
            </a:r>
            <a:r>
              <a:rPr lang="en-US" altLang="ja-JP" dirty="0"/>
              <a:t>4%</a:t>
            </a:r>
            <a:r>
              <a:rPr lang="ja-JP" altLang="en-US" dirty="0"/>
              <a:t>以下</a:t>
            </a:r>
          </a:p>
        </p:txBody>
      </p:sp>
      <p:sp>
        <p:nvSpPr>
          <p:cNvPr id="253067" name="Rectangle 1163"/>
          <p:cNvSpPr>
            <a:spLocks noChangeArrowheads="1"/>
          </p:cNvSpPr>
          <p:nvPr/>
        </p:nvSpPr>
        <p:spPr bwMode="auto">
          <a:xfrm>
            <a:off x="21951" y="4581128"/>
            <a:ext cx="5091113" cy="4730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defTabSz="968375"/>
            <a:r>
              <a:rPr lang="en-US" altLang="ja-JP" dirty="0">
                <a:solidFill>
                  <a:srgbClr val="0000FF"/>
                </a:solidFill>
              </a:rPr>
              <a:t>300</a:t>
            </a:r>
            <a:r>
              <a:rPr lang="ja-JP" altLang="en-US" dirty="0">
                <a:solidFill>
                  <a:srgbClr val="0000FF"/>
                </a:solidFill>
              </a:rPr>
              <a:t>秒程度で実用的な解が算出可能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0"/>
            <a:ext cx="8383587" cy="620713"/>
          </a:xfrm>
        </p:spPr>
        <p:txBody>
          <a:bodyPr/>
          <a:lstStyle/>
          <a:p>
            <a:pPr algn="ctr" defTabSz="968375"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 kern="1200" dirty="0">
                <a:latin typeface="Arial" charset="0"/>
                <a:ea typeface="ＭＳ Ｐゴシック" charset="-128"/>
                <a:cs typeface="+mn-cs"/>
              </a:rPr>
              <a:t>5</a:t>
            </a:r>
            <a:r>
              <a:rPr lang="en-US" altLang="ja-JP" sz="3200" kern="1200" dirty="0" smtClean="0">
                <a:latin typeface="Arial" charset="0"/>
                <a:ea typeface="ＭＳ Ｐゴシック" charset="-128"/>
                <a:cs typeface="+mn-cs"/>
              </a:rPr>
              <a:t>. </a:t>
            </a:r>
            <a:r>
              <a:rPr lang="ja-JP" altLang="en-US" sz="3200" kern="1200" dirty="0" smtClean="0">
                <a:latin typeface="Arial" charset="0"/>
                <a:ea typeface="ＭＳ Ｐゴシック" charset="-128"/>
                <a:cs typeface="+mn-cs"/>
              </a:rPr>
              <a:t>実験結果</a:t>
            </a:r>
            <a:endParaRPr lang="ja-JP" altLang="en-US" sz="3200" kern="1200" dirty="0"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2" name="Rectangle 1163"/>
          <p:cNvSpPr>
            <a:spLocks noChangeArrowheads="1"/>
          </p:cNvSpPr>
          <p:nvPr/>
        </p:nvSpPr>
        <p:spPr bwMode="auto">
          <a:xfrm>
            <a:off x="107504" y="759974"/>
            <a:ext cx="4528741" cy="8639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defTabSz="968375"/>
            <a:r>
              <a:rPr lang="ja-JP" altLang="en-US" dirty="0" smtClean="0">
                <a:solidFill>
                  <a:srgbClr val="0000FF"/>
                </a:solidFill>
              </a:rPr>
              <a:t>コストを</a:t>
            </a:r>
            <a:r>
              <a:rPr lang="ja-JP" altLang="en-US" dirty="0">
                <a:solidFill>
                  <a:srgbClr val="0000FF"/>
                </a:solidFill>
              </a:rPr>
              <a:t>治療</a:t>
            </a:r>
            <a:r>
              <a:rPr lang="ja-JP" altLang="en-US" dirty="0" smtClean="0">
                <a:solidFill>
                  <a:srgbClr val="0000FF"/>
                </a:solidFill>
              </a:rPr>
              <a:t>時間（種別によって</a:t>
            </a:r>
            <a:endParaRPr lang="en-US" altLang="ja-JP" dirty="0" smtClean="0">
              <a:solidFill>
                <a:srgbClr val="0000FF"/>
              </a:solidFill>
            </a:endParaRPr>
          </a:p>
          <a:p>
            <a:pPr defTabSz="968375"/>
            <a:r>
              <a:rPr lang="ja-JP" altLang="en-US" dirty="0" smtClean="0">
                <a:solidFill>
                  <a:srgbClr val="0000FF"/>
                </a:solidFill>
              </a:rPr>
              <a:t>異なる）にすると難しくなる</a:t>
            </a:r>
            <a:endParaRPr lang="ja-JP" altLang="en-US" dirty="0">
              <a:solidFill>
                <a:srgbClr val="0000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287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06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</p:spPr>
        <p:txBody>
          <a:bodyPr/>
          <a:lstStyle/>
          <a:p>
            <a:r>
              <a:rPr lang="en-US" altLang="ja-JP"/>
              <a:t>認識しやすいスケジュール表の作成</a:t>
            </a:r>
          </a:p>
        </p:txBody>
      </p:sp>
      <p:sp>
        <p:nvSpPr>
          <p:cNvPr id="280592" name="Oval 16"/>
          <p:cNvSpPr>
            <a:spLocks noChangeArrowheads="1"/>
          </p:cNvSpPr>
          <p:nvPr/>
        </p:nvSpPr>
        <p:spPr bwMode="auto">
          <a:xfrm>
            <a:off x="6562154" y="1804640"/>
            <a:ext cx="144463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月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80593" name="Oval 17"/>
          <p:cNvSpPr>
            <a:spLocks noChangeArrowheads="1"/>
          </p:cNvSpPr>
          <p:nvPr/>
        </p:nvSpPr>
        <p:spPr bwMode="auto">
          <a:xfrm>
            <a:off x="6560567" y="2314227"/>
            <a:ext cx="144462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火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80594" name="Oval 18"/>
          <p:cNvSpPr>
            <a:spLocks noChangeArrowheads="1"/>
          </p:cNvSpPr>
          <p:nvPr/>
        </p:nvSpPr>
        <p:spPr bwMode="auto">
          <a:xfrm>
            <a:off x="6560567" y="2823815"/>
            <a:ext cx="144462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木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80595" name="Oval 19"/>
          <p:cNvSpPr>
            <a:spLocks noChangeArrowheads="1"/>
          </p:cNvSpPr>
          <p:nvPr/>
        </p:nvSpPr>
        <p:spPr bwMode="auto">
          <a:xfrm>
            <a:off x="6562154" y="3333402"/>
            <a:ext cx="144463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金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1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80596" name="Oval 20"/>
          <p:cNvSpPr>
            <a:spLocks noChangeArrowheads="1"/>
          </p:cNvSpPr>
          <p:nvPr/>
        </p:nvSpPr>
        <p:spPr bwMode="auto">
          <a:xfrm>
            <a:off x="6562154" y="3842990"/>
            <a:ext cx="144463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月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2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80597" name="Oval 21"/>
          <p:cNvSpPr>
            <a:spLocks noChangeArrowheads="1"/>
          </p:cNvSpPr>
          <p:nvPr/>
        </p:nvSpPr>
        <p:spPr bwMode="auto">
          <a:xfrm>
            <a:off x="6562154" y="4352577"/>
            <a:ext cx="144463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火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2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80598" name="Oval 22"/>
          <p:cNvSpPr>
            <a:spLocks noChangeArrowheads="1"/>
          </p:cNvSpPr>
          <p:nvPr/>
        </p:nvSpPr>
        <p:spPr bwMode="auto">
          <a:xfrm>
            <a:off x="6562154" y="4862165"/>
            <a:ext cx="144463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木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2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80599" name="Oval 23"/>
          <p:cNvSpPr>
            <a:spLocks noChangeArrowheads="1"/>
          </p:cNvSpPr>
          <p:nvPr/>
        </p:nvSpPr>
        <p:spPr bwMode="auto">
          <a:xfrm>
            <a:off x="6562154" y="5373340"/>
            <a:ext cx="144463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金</a:t>
            </a:r>
            <a:r>
              <a:rPr lang="en-US" altLang="ja-JP" sz="2000" b="1">
                <a:solidFill>
                  <a:srgbClr val="3333FF"/>
                </a:solidFill>
                <a:latin typeface="Times New Roman" pitchFamily="18" charset="0"/>
              </a:rPr>
              <a:t>2</a:t>
            </a:r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80600" name="Oval 24"/>
          <p:cNvSpPr>
            <a:spLocks noChangeArrowheads="1"/>
          </p:cNvSpPr>
          <p:nvPr/>
        </p:nvSpPr>
        <p:spPr bwMode="auto">
          <a:xfrm>
            <a:off x="7882954" y="2928590"/>
            <a:ext cx="217488" cy="2444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80601" name="Oval 25"/>
          <p:cNvSpPr>
            <a:spLocks noChangeArrowheads="1"/>
          </p:cNvSpPr>
          <p:nvPr/>
        </p:nvSpPr>
        <p:spPr bwMode="auto">
          <a:xfrm>
            <a:off x="5217542" y="3481040"/>
            <a:ext cx="265112" cy="268287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80602" name="Oval 26"/>
          <p:cNvSpPr>
            <a:spLocks noChangeArrowheads="1"/>
          </p:cNvSpPr>
          <p:nvPr/>
        </p:nvSpPr>
        <p:spPr bwMode="auto">
          <a:xfrm>
            <a:off x="8676704" y="3554065"/>
            <a:ext cx="142875" cy="215900"/>
          </a:xfrm>
          <a:prstGeom prst="ellipse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cxnSp>
        <p:nvCxnSpPr>
          <p:cNvPr id="280603" name="AutoShape 27"/>
          <p:cNvCxnSpPr>
            <a:cxnSpLocks noChangeShapeType="1"/>
            <a:stCxn id="280602" idx="2"/>
            <a:endCxn id="280600" idx="6"/>
          </p:cNvCxnSpPr>
          <p:nvPr/>
        </p:nvCxnSpPr>
        <p:spPr bwMode="auto">
          <a:xfrm flipH="1" flipV="1">
            <a:off x="8100442" y="3050827"/>
            <a:ext cx="576262" cy="6111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0604" name="AutoShape 28"/>
          <p:cNvCxnSpPr>
            <a:cxnSpLocks noChangeShapeType="1"/>
            <a:stCxn id="280602" idx="2"/>
            <a:endCxn id="280617" idx="6"/>
          </p:cNvCxnSpPr>
          <p:nvPr/>
        </p:nvCxnSpPr>
        <p:spPr bwMode="auto">
          <a:xfrm flipH="1">
            <a:off x="8051229" y="3662015"/>
            <a:ext cx="625475" cy="5238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0605" name="AutoShape 29"/>
          <p:cNvCxnSpPr>
            <a:cxnSpLocks noChangeShapeType="1"/>
            <a:stCxn id="280602" idx="2"/>
            <a:endCxn id="280621" idx="6"/>
          </p:cNvCxnSpPr>
          <p:nvPr/>
        </p:nvCxnSpPr>
        <p:spPr bwMode="auto">
          <a:xfrm flipH="1">
            <a:off x="8051229" y="3662015"/>
            <a:ext cx="625475" cy="627062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0606" name="AutoShape 30"/>
          <p:cNvCxnSpPr>
            <a:cxnSpLocks noChangeShapeType="1"/>
            <a:endCxn id="280601" idx="2"/>
          </p:cNvCxnSpPr>
          <p:nvPr/>
        </p:nvCxnSpPr>
        <p:spPr bwMode="auto">
          <a:xfrm rot="16200000" flipH="1">
            <a:off x="4731767" y="3130202"/>
            <a:ext cx="684212" cy="287338"/>
          </a:xfrm>
          <a:prstGeom prst="bentConnector2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0608" name="AutoShape 32"/>
          <p:cNvCxnSpPr>
            <a:cxnSpLocks noChangeShapeType="1"/>
            <a:stCxn id="280602" idx="6"/>
          </p:cNvCxnSpPr>
          <p:nvPr/>
        </p:nvCxnSpPr>
        <p:spPr bwMode="auto">
          <a:xfrm flipV="1">
            <a:off x="8819579" y="3049240"/>
            <a:ext cx="288925" cy="612775"/>
          </a:xfrm>
          <a:prstGeom prst="bentConnector2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0610" name="AutoShape 34"/>
          <p:cNvCxnSpPr>
            <a:cxnSpLocks noChangeShapeType="1"/>
            <a:stCxn id="280656" idx="6"/>
            <a:endCxn id="280592" idx="2"/>
          </p:cNvCxnSpPr>
          <p:nvPr/>
        </p:nvCxnSpPr>
        <p:spPr bwMode="auto">
          <a:xfrm flipV="1">
            <a:off x="6131942" y="1912590"/>
            <a:ext cx="430212" cy="8286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11" name="AutoShape 35"/>
          <p:cNvCxnSpPr>
            <a:cxnSpLocks noChangeShapeType="1"/>
            <a:stCxn id="280657" idx="6"/>
            <a:endCxn id="280593" idx="2"/>
          </p:cNvCxnSpPr>
          <p:nvPr/>
        </p:nvCxnSpPr>
        <p:spPr bwMode="auto">
          <a:xfrm flipV="1">
            <a:off x="6130354" y="2422177"/>
            <a:ext cx="430213" cy="8969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12" name="AutoShape 36"/>
          <p:cNvCxnSpPr>
            <a:cxnSpLocks noChangeShapeType="1"/>
            <a:stCxn id="280658" idx="6"/>
            <a:endCxn id="280594" idx="2"/>
          </p:cNvCxnSpPr>
          <p:nvPr/>
        </p:nvCxnSpPr>
        <p:spPr bwMode="auto">
          <a:xfrm flipV="1">
            <a:off x="6130354" y="2931765"/>
            <a:ext cx="430213" cy="96043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13" name="AutoShape 37"/>
          <p:cNvCxnSpPr>
            <a:cxnSpLocks noChangeShapeType="1"/>
            <a:stCxn id="280659" idx="6"/>
            <a:endCxn id="280595" idx="2"/>
          </p:cNvCxnSpPr>
          <p:nvPr/>
        </p:nvCxnSpPr>
        <p:spPr bwMode="auto">
          <a:xfrm flipV="1">
            <a:off x="6130354" y="3441352"/>
            <a:ext cx="431800" cy="102711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14" name="AutoShape 38"/>
          <p:cNvCxnSpPr>
            <a:cxnSpLocks noChangeShapeType="1"/>
            <a:stCxn id="280592" idx="6"/>
            <a:endCxn id="280600" idx="2"/>
          </p:cNvCxnSpPr>
          <p:nvPr/>
        </p:nvCxnSpPr>
        <p:spPr bwMode="auto">
          <a:xfrm>
            <a:off x="6706617" y="1912590"/>
            <a:ext cx="1176337" cy="1138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15" name="AutoShape 39"/>
          <p:cNvCxnSpPr>
            <a:cxnSpLocks noChangeShapeType="1"/>
            <a:stCxn id="280594" idx="6"/>
            <a:endCxn id="280600" idx="2"/>
          </p:cNvCxnSpPr>
          <p:nvPr/>
        </p:nvCxnSpPr>
        <p:spPr bwMode="auto">
          <a:xfrm>
            <a:off x="6705029" y="2931765"/>
            <a:ext cx="1177925" cy="1190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16" name="AutoShape 40"/>
          <p:cNvCxnSpPr>
            <a:cxnSpLocks noChangeShapeType="1"/>
            <a:stCxn id="280593" idx="6"/>
            <a:endCxn id="280600" idx="2"/>
          </p:cNvCxnSpPr>
          <p:nvPr/>
        </p:nvCxnSpPr>
        <p:spPr bwMode="auto">
          <a:xfrm>
            <a:off x="6705029" y="2422177"/>
            <a:ext cx="1177925" cy="628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0617" name="Oval 41"/>
          <p:cNvSpPr>
            <a:spLocks noChangeArrowheads="1"/>
          </p:cNvSpPr>
          <p:nvPr/>
        </p:nvSpPr>
        <p:spPr bwMode="auto">
          <a:xfrm>
            <a:off x="7908354" y="3604865"/>
            <a:ext cx="142875" cy="21748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cxnSp>
        <p:nvCxnSpPr>
          <p:cNvPr id="280618" name="AutoShape 42"/>
          <p:cNvCxnSpPr>
            <a:cxnSpLocks noChangeShapeType="1"/>
            <a:stCxn id="280592" idx="6"/>
            <a:endCxn id="280617" idx="2"/>
          </p:cNvCxnSpPr>
          <p:nvPr/>
        </p:nvCxnSpPr>
        <p:spPr bwMode="auto">
          <a:xfrm>
            <a:off x="6706617" y="1912590"/>
            <a:ext cx="1201737" cy="18018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19" name="AutoShape 43"/>
          <p:cNvCxnSpPr>
            <a:cxnSpLocks noChangeShapeType="1"/>
            <a:stCxn id="280593" idx="6"/>
            <a:endCxn id="280617" idx="2"/>
          </p:cNvCxnSpPr>
          <p:nvPr/>
        </p:nvCxnSpPr>
        <p:spPr bwMode="auto">
          <a:xfrm>
            <a:off x="6705029" y="2422177"/>
            <a:ext cx="1203325" cy="1292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20" name="AutoShape 44"/>
          <p:cNvCxnSpPr>
            <a:cxnSpLocks noChangeShapeType="1"/>
            <a:stCxn id="280594" idx="6"/>
            <a:endCxn id="280617" idx="2"/>
          </p:cNvCxnSpPr>
          <p:nvPr/>
        </p:nvCxnSpPr>
        <p:spPr bwMode="auto">
          <a:xfrm>
            <a:off x="6705029" y="2931765"/>
            <a:ext cx="1203325" cy="7826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0621" name="Oval 45"/>
          <p:cNvSpPr>
            <a:spLocks noChangeArrowheads="1"/>
          </p:cNvSpPr>
          <p:nvPr/>
        </p:nvSpPr>
        <p:spPr bwMode="auto">
          <a:xfrm>
            <a:off x="7908354" y="4181127"/>
            <a:ext cx="142875" cy="2159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endParaRPr lang="ja-JP" altLang="en-US" sz="2000" b="1">
              <a:solidFill>
                <a:srgbClr val="3333FF"/>
              </a:solidFill>
              <a:latin typeface="Times New Roman" pitchFamily="18" charset="0"/>
            </a:endParaRPr>
          </a:p>
        </p:txBody>
      </p:sp>
      <p:cxnSp>
        <p:nvCxnSpPr>
          <p:cNvPr id="280622" name="AutoShape 46"/>
          <p:cNvCxnSpPr>
            <a:cxnSpLocks noChangeShapeType="1"/>
            <a:stCxn id="280592" idx="6"/>
            <a:endCxn id="280621" idx="2"/>
          </p:cNvCxnSpPr>
          <p:nvPr/>
        </p:nvCxnSpPr>
        <p:spPr bwMode="auto">
          <a:xfrm>
            <a:off x="6706617" y="1912590"/>
            <a:ext cx="1201737" cy="23764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23" name="AutoShape 47"/>
          <p:cNvCxnSpPr>
            <a:cxnSpLocks noChangeShapeType="1"/>
            <a:stCxn id="280594" idx="6"/>
            <a:endCxn id="280621" idx="2"/>
          </p:cNvCxnSpPr>
          <p:nvPr/>
        </p:nvCxnSpPr>
        <p:spPr bwMode="auto">
          <a:xfrm>
            <a:off x="6705029" y="2931765"/>
            <a:ext cx="1203325" cy="13573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24" name="AutoShape 48"/>
          <p:cNvCxnSpPr>
            <a:cxnSpLocks noChangeShapeType="1"/>
            <a:stCxn id="280593" idx="6"/>
            <a:endCxn id="280621" idx="2"/>
          </p:cNvCxnSpPr>
          <p:nvPr/>
        </p:nvCxnSpPr>
        <p:spPr bwMode="auto">
          <a:xfrm>
            <a:off x="6705029" y="2422177"/>
            <a:ext cx="1203325" cy="1866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25" name="AutoShape 49"/>
          <p:cNvCxnSpPr>
            <a:cxnSpLocks noChangeShapeType="1"/>
            <a:stCxn id="280656" idx="6"/>
            <a:endCxn id="280596" idx="2"/>
          </p:cNvCxnSpPr>
          <p:nvPr/>
        </p:nvCxnSpPr>
        <p:spPr bwMode="auto">
          <a:xfrm>
            <a:off x="6131942" y="2741265"/>
            <a:ext cx="430212" cy="12096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26" name="AutoShape 50"/>
          <p:cNvCxnSpPr>
            <a:cxnSpLocks noChangeShapeType="1"/>
            <a:stCxn id="280657" idx="7"/>
            <a:endCxn id="280597" idx="2"/>
          </p:cNvCxnSpPr>
          <p:nvPr/>
        </p:nvCxnSpPr>
        <p:spPr bwMode="auto">
          <a:xfrm>
            <a:off x="6087492" y="3217515"/>
            <a:ext cx="474662" cy="12430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27" name="AutoShape 51"/>
          <p:cNvCxnSpPr>
            <a:cxnSpLocks noChangeShapeType="1"/>
            <a:stCxn id="280658" idx="6"/>
            <a:endCxn id="280598" idx="2"/>
          </p:cNvCxnSpPr>
          <p:nvPr/>
        </p:nvCxnSpPr>
        <p:spPr bwMode="auto">
          <a:xfrm>
            <a:off x="6130354" y="3892202"/>
            <a:ext cx="431800" cy="107791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28" name="AutoShape 52"/>
          <p:cNvCxnSpPr>
            <a:cxnSpLocks noChangeShapeType="1"/>
            <a:stCxn id="280659" idx="6"/>
            <a:endCxn id="280599" idx="2"/>
          </p:cNvCxnSpPr>
          <p:nvPr/>
        </p:nvCxnSpPr>
        <p:spPr bwMode="auto">
          <a:xfrm>
            <a:off x="6130354" y="4468465"/>
            <a:ext cx="431800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29" name="AutoShape 53"/>
          <p:cNvCxnSpPr>
            <a:cxnSpLocks noChangeShapeType="1"/>
            <a:stCxn id="280595" idx="6"/>
            <a:endCxn id="280600" idx="2"/>
          </p:cNvCxnSpPr>
          <p:nvPr/>
        </p:nvCxnSpPr>
        <p:spPr bwMode="auto">
          <a:xfrm flipV="1">
            <a:off x="6706617" y="3050827"/>
            <a:ext cx="1176337" cy="390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30" name="AutoShape 54"/>
          <p:cNvCxnSpPr>
            <a:cxnSpLocks noChangeShapeType="1"/>
            <a:stCxn id="280596" idx="6"/>
            <a:endCxn id="280600" idx="2"/>
          </p:cNvCxnSpPr>
          <p:nvPr/>
        </p:nvCxnSpPr>
        <p:spPr bwMode="auto">
          <a:xfrm flipV="1">
            <a:off x="6706617" y="3050827"/>
            <a:ext cx="1176337" cy="900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31" name="AutoShape 55"/>
          <p:cNvCxnSpPr>
            <a:cxnSpLocks noChangeShapeType="1"/>
            <a:stCxn id="280597" idx="6"/>
            <a:endCxn id="280600" idx="2"/>
          </p:cNvCxnSpPr>
          <p:nvPr/>
        </p:nvCxnSpPr>
        <p:spPr bwMode="auto">
          <a:xfrm flipV="1">
            <a:off x="6706617" y="3050827"/>
            <a:ext cx="1176337" cy="1409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32" name="AutoShape 56"/>
          <p:cNvCxnSpPr>
            <a:cxnSpLocks noChangeShapeType="1"/>
            <a:stCxn id="280598" idx="6"/>
            <a:endCxn id="280600" idx="2"/>
          </p:cNvCxnSpPr>
          <p:nvPr/>
        </p:nvCxnSpPr>
        <p:spPr bwMode="auto">
          <a:xfrm flipV="1">
            <a:off x="6706617" y="3050827"/>
            <a:ext cx="1176337" cy="1919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33" name="AutoShape 57"/>
          <p:cNvCxnSpPr>
            <a:cxnSpLocks noChangeShapeType="1"/>
            <a:stCxn id="280599" idx="6"/>
            <a:endCxn id="280600" idx="2"/>
          </p:cNvCxnSpPr>
          <p:nvPr/>
        </p:nvCxnSpPr>
        <p:spPr bwMode="auto">
          <a:xfrm flipV="1">
            <a:off x="6706617" y="3050827"/>
            <a:ext cx="1176337" cy="24304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34" name="AutoShape 58"/>
          <p:cNvCxnSpPr>
            <a:cxnSpLocks noChangeShapeType="1"/>
            <a:stCxn id="280595" idx="6"/>
            <a:endCxn id="280617" idx="2"/>
          </p:cNvCxnSpPr>
          <p:nvPr/>
        </p:nvCxnSpPr>
        <p:spPr bwMode="auto">
          <a:xfrm>
            <a:off x="6706617" y="3441352"/>
            <a:ext cx="1201737" cy="2730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35" name="AutoShape 59"/>
          <p:cNvCxnSpPr>
            <a:cxnSpLocks noChangeShapeType="1"/>
            <a:stCxn id="280596" idx="6"/>
            <a:endCxn id="280617" idx="2"/>
          </p:cNvCxnSpPr>
          <p:nvPr/>
        </p:nvCxnSpPr>
        <p:spPr bwMode="auto">
          <a:xfrm flipV="1">
            <a:off x="6706617" y="3714402"/>
            <a:ext cx="1201737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36" name="AutoShape 60"/>
          <p:cNvCxnSpPr>
            <a:cxnSpLocks noChangeShapeType="1"/>
            <a:stCxn id="280597" idx="6"/>
            <a:endCxn id="280617" idx="2"/>
          </p:cNvCxnSpPr>
          <p:nvPr/>
        </p:nvCxnSpPr>
        <p:spPr bwMode="auto">
          <a:xfrm flipV="1">
            <a:off x="6706617" y="3714402"/>
            <a:ext cx="1201737" cy="746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37" name="AutoShape 61"/>
          <p:cNvCxnSpPr>
            <a:cxnSpLocks noChangeShapeType="1"/>
            <a:stCxn id="280598" idx="6"/>
            <a:endCxn id="280617" idx="2"/>
          </p:cNvCxnSpPr>
          <p:nvPr/>
        </p:nvCxnSpPr>
        <p:spPr bwMode="auto">
          <a:xfrm flipV="1">
            <a:off x="6706617" y="3714402"/>
            <a:ext cx="1201737" cy="12557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38" name="AutoShape 62"/>
          <p:cNvCxnSpPr>
            <a:cxnSpLocks noChangeShapeType="1"/>
            <a:stCxn id="280599" idx="6"/>
            <a:endCxn id="280617" idx="2"/>
          </p:cNvCxnSpPr>
          <p:nvPr/>
        </p:nvCxnSpPr>
        <p:spPr bwMode="auto">
          <a:xfrm flipV="1">
            <a:off x="6706617" y="3714402"/>
            <a:ext cx="1201737" cy="17668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39" name="AutoShape 63"/>
          <p:cNvCxnSpPr>
            <a:cxnSpLocks noChangeShapeType="1"/>
            <a:stCxn id="280595" idx="6"/>
            <a:endCxn id="280621" idx="2"/>
          </p:cNvCxnSpPr>
          <p:nvPr/>
        </p:nvCxnSpPr>
        <p:spPr bwMode="auto">
          <a:xfrm>
            <a:off x="6706617" y="3441352"/>
            <a:ext cx="1201737" cy="847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40" name="AutoShape 64"/>
          <p:cNvCxnSpPr>
            <a:cxnSpLocks noChangeShapeType="1"/>
            <a:stCxn id="280596" idx="6"/>
            <a:endCxn id="280621" idx="2"/>
          </p:cNvCxnSpPr>
          <p:nvPr/>
        </p:nvCxnSpPr>
        <p:spPr bwMode="auto">
          <a:xfrm>
            <a:off x="6706617" y="3950940"/>
            <a:ext cx="1201737" cy="3381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41" name="AutoShape 65"/>
          <p:cNvCxnSpPr>
            <a:cxnSpLocks noChangeShapeType="1"/>
            <a:stCxn id="280597" idx="6"/>
            <a:endCxn id="280621" idx="2"/>
          </p:cNvCxnSpPr>
          <p:nvPr/>
        </p:nvCxnSpPr>
        <p:spPr bwMode="auto">
          <a:xfrm flipV="1">
            <a:off x="6706617" y="4289077"/>
            <a:ext cx="1201737" cy="171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42" name="AutoShape 66"/>
          <p:cNvCxnSpPr>
            <a:cxnSpLocks noChangeShapeType="1"/>
            <a:stCxn id="280598" idx="6"/>
            <a:endCxn id="280621" idx="2"/>
          </p:cNvCxnSpPr>
          <p:nvPr/>
        </p:nvCxnSpPr>
        <p:spPr bwMode="auto">
          <a:xfrm flipV="1">
            <a:off x="6706617" y="4289077"/>
            <a:ext cx="1201737" cy="6810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43" name="AutoShape 67"/>
          <p:cNvCxnSpPr>
            <a:cxnSpLocks noChangeShapeType="1"/>
            <a:stCxn id="280599" idx="6"/>
            <a:endCxn id="280621" idx="2"/>
          </p:cNvCxnSpPr>
          <p:nvPr/>
        </p:nvCxnSpPr>
        <p:spPr bwMode="auto">
          <a:xfrm flipV="1">
            <a:off x="6706617" y="4289077"/>
            <a:ext cx="1201737" cy="11922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80647" name="Group 71"/>
          <p:cNvGrpSpPr>
            <a:grpSpLocks/>
          </p:cNvGrpSpPr>
          <p:nvPr/>
        </p:nvGrpSpPr>
        <p:grpSpPr bwMode="auto">
          <a:xfrm>
            <a:off x="7859142" y="2885727"/>
            <a:ext cx="288925" cy="287338"/>
            <a:chOff x="1928" y="2976"/>
            <a:chExt cx="272" cy="363"/>
          </a:xfrm>
        </p:grpSpPr>
        <p:sp>
          <p:nvSpPr>
            <p:cNvPr id="280648" name="Oval 72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FF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0649" name="AutoShape 73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99FF"/>
            </a:solidFill>
            <a:ln w="9525" algn="ctr">
              <a:solidFill>
                <a:srgbClr val="FF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80650" name="Group 74"/>
          <p:cNvGrpSpPr>
            <a:grpSpLocks/>
          </p:cNvGrpSpPr>
          <p:nvPr/>
        </p:nvGrpSpPr>
        <p:grpSpPr bwMode="auto">
          <a:xfrm>
            <a:off x="7859142" y="4109690"/>
            <a:ext cx="288925" cy="287337"/>
            <a:chOff x="1928" y="2976"/>
            <a:chExt cx="272" cy="363"/>
          </a:xfrm>
        </p:grpSpPr>
        <p:sp>
          <p:nvSpPr>
            <p:cNvPr id="280651" name="Oval 75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0652" name="AutoShape 76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80653" name="Group 77"/>
          <p:cNvGrpSpPr>
            <a:grpSpLocks/>
          </p:cNvGrpSpPr>
          <p:nvPr/>
        </p:nvGrpSpPr>
        <p:grpSpPr bwMode="auto">
          <a:xfrm>
            <a:off x="7859142" y="3604865"/>
            <a:ext cx="288925" cy="288925"/>
            <a:chOff x="1928" y="2976"/>
            <a:chExt cx="272" cy="363"/>
          </a:xfrm>
        </p:grpSpPr>
        <p:sp>
          <p:nvSpPr>
            <p:cNvPr id="280654" name="Oval 78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80655" name="AutoShape 79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280656" name="Oval 80"/>
          <p:cNvSpPr>
            <a:spLocks noChangeArrowheads="1"/>
          </p:cNvSpPr>
          <p:nvPr/>
        </p:nvSpPr>
        <p:spPr bwMode="auto">
          <a:xfrm>
            <a:off x="5843017" y="2596802"/>
            <a:ext cx="288925" cy="2889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月</a:t>
            </a:r>
          </a:p>
        </p:txBody>
      </p:sp>
      <p:sp>
        <p:nvSpPr>
          <p:cNvPr id="280657" name="Oval 81"/>
          <p:cNvSpPr>
            <a:spLocks noChangeArrowheads="1"/>
          </p:cNvSpPr>
          <p:nvPr/>
        </p:nvSpPr>
        <p:spPr bwMode="auto">
          <a:xfrm>
            <a:off x="5843017" y="3174652"/>
            <a:ext cx="287337" cy="2889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火</a:t>
            </a:r>
          </a:p>
        </p:txBody>
      </p:sp>
      <p:sp>
        <p:nvSpPr>
          <p:cNvPr id="280658" name="Oval 82"/>
          <p:cNvSpPr>
            <a:spLocks noChangeArrowheads="1"/>
          </p:cNvSpPr>
          <p:nvPr/>
        </p:nvSpPr>
        <p:spPr bwMode="auto">
          <a:xfrm>
            <a:off x="5843017" y="3747740"/>
            <a:ext cx="287337" cy="2889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木</a:t>
            </a:r>
          </a:p>
        </p:txBody>
      </p:sp>
      <p:sp>
        <p:nvSpPr>
          <p:cNvPr id="280659" name="Oval 83"/>
          <p:cNvSpPr>
            <a:spLocks noChangeArrowheads="1"/>
          </p:cNvSpPr>
          <p:nvPr/>
        </p:nvSpPr>
        <p:spPr bwMode="auto">
          <a:xfrm>
            <a:off x="5844604" y="4324002"/>
            <a:ext cx="285750" cy="2889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defTabSz="968375"/>
            <a:r>
              <a:rPr lang="ja-JP" altLang="en-US" sz="2000" b="1">
                <a:solidFill>
                  <a:srgbClr val="3333FF"/>
                </a:solidFill>
                <a:latin typeface="Times New Roman" pitchFamily="18" charset="0"/>
              </a:rPr>
              <a:t>金</a:t>
            </a:r>
          </a:p>
        </p:txBody>
      </p:sp>
      <p:cxnSp>
        <p:nvCxnSpPr>
          <p:cNvPr id="280660" name="AutoShape 84"/>
          <p:cNvCxnSpPr>
            <a:cxnSpLocks noChangeShapeType="1"/>
            <a:stCxn id="280601" idx="6"/>
            <a:endCxn id="280656" idx="3"/>
          </p:cNvCxnSpPr>
          <p:nvPr/>
        </p:nvCxnSpPr>
        <p:spPr bwMode="auto">
          <a:xfrm flipV="1">
            <a:off x="5482654" y="2842865"/>
            <a:ext cx="403225" cy="7731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61" name="AutoShape 85"/>
          <p:cNvCxnSpPr>
            <a:cxnSpLocks noChangeShapeType="1"/>
            <a:stCxn id="280601" idx="6"/>
            <a:endCxn id="280657" idx="2"/>
          </p:cNvCxnSpPr>
          <p:nvPr/>
        </p:nvCxnSpPr>
        <p:spPr bwMode="auto">
          <a:xfrm flipV="1">
            <a:off x="5482654" y="3319115"/>
            <a:ext cx="360363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62" name="AutoShape 86"/>
          <p:cNvCxnSpPr>
            <a:cxnSpLocks noChangeShapeType="1"/>
            <a:stCxn id="280601" idx="6"/>
            <a:endCxn id="280658" idx="2"/>
          </p:cNvCxnSpPr>
          <p:nvPr/>
        </p:nvCxnSpPr>
        <p:spPr bwMode="auto">
          <a:xfrm>
            <a:off x="5482654" y="3615977"/>
            <a:ext cx="360363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0663" name="AutoShape 87"/>
          <p:cNvCxnSpPr>
            <a:cxnSpLocks noChangeShapeType="1"/>
            <a:stCxn id="280601" idx="6"/>
            <a:endCxn id="280659" idx="2"/>
          </p:cNvCxnSpPr>
          <p:nvPr/>
        </p:nvCxnSpPr>
        <p:spPr bwMode="auto">
          <a:xfrm>
            <a:off x="5482654" y="3615977"/>
            <a:ext cx="361950" cy="85248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0"/>
            <a:ext cx="8383587" cy="620713"/>
          </a:xfrm>
        </p:spPr>
        <p:txBody>
          <a:bodyPr/>
          <a:lstStyle/>
          <a:p>
            <a:pPr algn="ctr" defTabSz="968375"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 kern="1200" dirty="0">
                <a:latin typeface="Arial" charset="0"/>
                <a:ea typeface="ＭＳ Ｐゴシック" charset="-128"/>
                <a:cs typeface="+mn-cs"/>
              </a:rPr>
              <a:t>6</a:t>
            </a:r>
            <a:r>
              <a:rPr lang="en-US" altLang="ja-JP" sz="3200" kern="1200" dirty="0" smtClean="0">
                <a:latin typeface="Arial" charset="0"/>
                <a:ea typeface="ＭＳ Ｐゴシック" charset="-128"/>
                <a:cs typeface="+mn-cs"/>
              </a:rPr>
              <a:t>. </a:t>
            </a:r>
            <a:r>
              <a:rPr lang="ja-JP" altLang="en-US" sz="3200" kern="1200" dirty="0" smtClean="0">
                <a:latin typeface="Arial" charset="0"/>
                <a:ea typeface="ＭＳ Ｐゴシック" charset="-128"/>
                <a:cs typeface="+mn-cs"/>
              </a:rPr>
              <a:t>まとめ</a:t>
            </a:r>
            <a:endParaRPr lang="ja-JP" altLang="en-US" sz="3200" kern="1200" dirty="0"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95" name="Text Box 35"/>
          <p:cNvSpPr txBox="1">
            <a:spLocks noChangeArrowheads="1"/>
          </p:cNvSpPr>
          <p:nvPr/>
        </p:nvSpPr>
        <p:spPr bwMode="auto">
          <a:xfrm>
            <a:off x="1042988" y="765175"/>
            <a:ext cx="7056437" cy="13668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46800" rIns="0" bIns="4680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ja-JP" altLang="en-US" sz="2500" dirty="0">
                <a:latin typeface="Arial" charset="0"/>
              </a:rPr>
              <a:t>病院の半年分の稼動日カレンダーと，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ja-JP" altLang="en-US" sz="2500" dirty="0" smtClean="0">
                <a:latin typeface="Arial" charset="0"/>
              </a:rPr>
              <a:t>患者</a:t>
            </a:r>
            <a:r>
              <a:rPr lang="ja-JP" altLang="en-US" sz="2500" dirty="0">
                <a:latin typeface="Arial" charset="0"/>
              </a:rPr>
              <a:t>来訪予定（種別毎）に合わせて，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ja-JP" altLang="en-US" sz="2500" dirty="0">
                <a:latin typeface="Arial" charset="0"/>
              </a:rPr>
              <a:t>日毎の患者数（負荷）の平準化をしたい．</a:t>
            </a:r>
          </a:p>
        </p:txBody>
      </p:sp>
      <p:grpSp>
        <p:nvGrpSpPr>
          <p:cNvPr id="109" name="Group 127"/>
          <p:cNvGrpSpPr>
            <a:grpSpLocks/>
          </p:cNvGrpSpPr>
          <p:nvPr/>
        </p:nvGrpSpPr>
        <p:grpSpPr bwMode="auto">
          <a:xfrm>
            <a:off x="2899481" y="2498670"/>
            <a:ext cx="287337" cy="287337"/>
            <a:chOff x="1928" y="2976"/>
            <a:chExt cx="272" cy="363"/>
          </a:xfrm>
        </p:grpSpPr>
        <p:sp>
          <p:nvSpPr>
            <p:cNvPr id="110" name="Oval 128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FF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11" name="AutoShape 129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99FF"/>
            </a:solidFill>
            <a:ln w="9525" algn="ctr">
              <a:solidFill>
                <a:srgbClr val="FF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112" name="Group 130"/>
          <p:cNvGrpSpPr>
            <a:grpSpLocks/>
          </p:cNvGrpSpPr>
          <p:nvPr/>
        </p:nvGrpSpPr>
        <p:grpSpPr bwMode="auto">
          <a:xfrm>
            <a:off x="3475743" y="2498670"/>
            <a:ext cx="288925" cy="285750"/>
            <a:chOff x="1928" y="2976"/>
            <a:chExt cx="272" cy="363"/>
          </a:xfrm>
        </p:grpSpPr>
        <p:sp>
          <p:nvSpPr>
            <p:cNvPr id="113" name="Oval 131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14" name="AutoShape 132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115" name="Group 133"/>
          <p:cNvGrpSpPr>
            <a:grpSpLocks/>
          </p:cNvGrpSpPr>
          <p:nvPr/>
        </p:nvGrpSpPr>
        <p:grpSpPr bwMode="auto">
          <a:xfrm>
            <a:off x="3186818" y="2498670"/>
            <a:ext cx="288925" cy="287337"/>
            <a:chOff x="1928" y="2976"/>
            <a:chExt cx="272" cy="363"/>
          </a:xfrm>
        </p:grpSpPr>
        <p:sp>
          <p:nvSpPr>
            <p:cNvPr id="116" name="Oval 134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17" name="AutoShape 135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118" name="Group 136"/>
          <p:cNvGrpSpPr>
            <a:grpSpLocks/>
          </p:cNvGrpSpPr>
          <p:nvPr/>
        </p:nvGrpSpPr>
        <p:grpSpPr bwMode="auto">
          <a:xfrm>
            <a:off x="3763081" y="2498670"/>
            <a:ext cx="288925" cy="285750"/>
            <a:chOff x="1928" y="2976"/>
            <a:chExt cx="272" cy="363"/>
          </a:xfrm>
        </p:grpSpPr>
        <p:sp>
          <p:nvSpPr>
            <p:cNvPr id="119" name="Oval 137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20" name="AutoShape 138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121" name="Group 36"/>
          <p:cNvGrpSpPr>
            <a:grpSpLocks/>
          </p:cNvGrpSpPr>
          <p:nvPr/>
        </p:nvGrpSpPr>
        <p:grpSpPr bwMode="auto">
          <a:xfrm>
            <a:off x="911774" y="2355850"/>
            <a:ext cx="431800" cy="501650"/>
            <a:chOff x="4286" y="2704"/>
            <a:chExt cx="499" cy="679"/>
          </a:xfrm>
        </p:grpSpPr>
        <p:grpSp>
          <p:nvGrpSpPr>
            <p:cNvPr id="122" name="Group 37"/>
            <p:cNvGrpSpPr>
              <a:grpSpLocks/>
            </p:cNvGrpSpPr>
            <p:nvPr/>
          </p:nvGrpSpPr>
          <p:grpSpPr bwMode="auto">
            <a:xfrm>
              <a:off x="4286" y="2704"/>
              <a:ext cx="499" cy="589"/>
              <a:chOff x="1928" y="2976"/>
              <a:chExt cx="272" cy="363"/>
            </a:xfrm>
          </p:grpSpPr>
          <p:sp>
            <p:nvSpPr>
              <p:cNvPr id="126" name="Oval 38"/>
              <p:cNvSpPr>
                <a:spLocks noChangeArrowheads="1"/>
              </p:cNvSpPr>
              <p:nvPr/>
            </p:nvSpPr>
            <p:spPr bwMode="auto">
              <a:xfrm>
                <a:off x="1973" y="2976"/>
                <a:ext cx="181" cy="18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pPr defTabSz="968375"/>
                <a:endParaRPr lang="ja-JP" altLang="en-US"/>
              </a:p>
            </p:txBody>
          </p:sp>
          <p:sp>
            <p:nvSpPr>
              <p:cNvPr id="127" name="AutoShape 39"/>
              <p:cNvSpPr>
                <a:spLocks noChangeArrowheads="1"/>
              </p:cNvSpPr>
              <p:nvPr/>
            </p:nvSpPr>
            <p:spPr bwMode="auto">
              <a:xfrm>
                <a:off x="1928" y="3067"/>
                <a:ext cx="272" cy="272"/>
              </a:xfrm>
              <a:prstGeom prst="triangle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</p:grpSp>
        <p:sp>
          <p:nvSpPr>
            <p:cNvPr id="123" name="AutoShape 40"/>
            <p:cNvSpPr>
              <a:spLocks noChangeArrowheads="1"/>
            </p:cNvSpPr>
            <p:nvPr/>
          </p:nvSpPr>
          <p:spPr bwMode="auto">
            <a:xfrm rot="20404173" flipH="1">
              <a:off x="4330" y="3066"/>
              <a:ext cx="409" cy="316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24" name="AutoShape 41"/>
            <p:cNvSpPr>
              <a:spLocks noChangeArrowheads="1"/>
            </p:cNvSpPr>
            <p:nvPr/>
          </p:nvSpPr>
          <p:spPr bwMode="auto">
            <a:xfrm rot="1195827">
              <a:off x="4331" y="3067"/>
              <a:ext cx="409" cy="316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25" name="Freeform 42"/>
            <p:cNvSpPr>
              <a:spLocks/>
            </p:cNvSpPr>
            <p:nvPr/>
          </p:nvSpPr>
          <p:spPr bwMode="auto">
            <a:xfrm>
              <a:off x="4286" y="3022"/>
              <a:ext cx="499" cy="272"/>
            </a:xfrm>
            <a:custGeom>
              <a:avLst/>
              <a:gdLst>
                <a:gd name="T0" fmla="*/ 136 w 499"/>
                <a:gd name="T1" fmla="*/ 0 h 272"/>
                <a:gd name="T2" fmla="*/ 0 w 499"/>
                <a:gd name="T3" fmla="*/ 272 h 272"/>
                <a:gd name="T4" fmla="*/ 499 w 499"/>
                <a:gd name="T5" fmla="*/ 272 h 272"/>
                <a:gd name="T6" fmla="*/ 363 w 499"/>
                <a:gd name="T7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9" h="272">
                  <a:moveTo>
                    <a:pt x="136" y="0"/>
                  </a:moveTo>
                  <a:lnTo>
                    <a:pt x="0" y="272"/>
                  </a:lnTo>
                  <a:lnTo>
                    <a:pt x="499" y="272"/>
                  </a:lnTo>
                  <a:lnTo>
                    <a:pt x="363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99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128" name="正方形/長方形 127"/>
          <p:cNvSpPr/>
          <p:nvPr/>
        </p:nvSpPr>
        <p:spPr>
          <a:xfrm>
            <a:off x="6896" y="2791747"/>
            <a:ext cx="2265364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規則性</a:t>
            </a:r>
            <a:endParaRPr lang="en-US" altLang="ja-JP" dirty="0" smtClean="0"/>
          </a:p>
          <a:p>
            <a:r>
              <a:rPr lang="ja-JP" altLang="en-US" dirty="0" smtClean="0"/>
              <a:t>（認識しやすさ）</a:t>
            </a:r>
            <a:endParaRPr lang="ja-JP" altLang="en-US" dirty="0"/>
          </a:p>
        </p:txBody>
      </p:sp>
      <p:sp>
        <p:nvSpPr>
          <p:cNvPr id="129" name="正方形/長方形 128"/>
          <p:cNvSpPr/>
          <p:nvPr/>
        </p:nvSpPr>
        <p:spPr>
          <a:xfrm>
            <a:off x="2501371" y="2803945"/>
            <a:ext cx="2428870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偏りのない</a:t>
            </a:r>
            <a:endParaRPr lang="en-US" altLang="ja-JP" dirty="0" smtClean="0"/>
          </a:p>
          <a:p>
            <a:r>
              <a:rPr lang="ja-JP" altLang="en-US" dirty="0" smtClean="0"/>
              <a:t>（機会の均等化）</a:t>
            </a:r>
            <a:endParaRPr lang="ja-JP" altLang="en-US" dirty="0"/>
          </a:p>
        </p:txBody>
      </p:sp>
      <p:pic>
        <p:nvPicPr>
          <p:cNvPr id="130" name="Picture 5" descr="C:\Users\f8025710\AppData\Local\Microsoft\Windows\Temporary Internet Files\Content.IE5\HQ26MUB2\MC9001834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003" y="4085728"/>
            <a:ext cx="1812341" cy="18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" name="正方形/長方形 130"/>
          <p:cNvSpPr/>
          <p:nvPr/>
        </p:nvSpPr>
        <p:spPr>
          <a:xfrm>
            <a:off x="2582433" y="4149205"/>
            <a:ext cx="1787669" cy="86177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 smtClean="0"/>
              <a:t>負荷平準化</a:t>
            </a:r>
            <a:endParaRPr lang="en-US" altLang="ja-JP" dirty="0" smtClean="0"/>
          </a:p>
          <a:p>
            <a:r>
              <a:rPr lang="ja-JP" altLang="en-US" dirty="0" smtClean="0"/>
              <a:t>（効率性）</a:t>
            </a:r>
            <a:endParaRPr lang="ja-JP" altLang="en-US" dirty="0"/>
          </a:p>
        </p:txBody>
      </p:sp>
      <p:sp>
        <p:nvSpPr>
          <p:cNvPr id="132" name="正方形/長方形 131"/>
          <p:cNvSpPr/>
          <p:nvPr/>
        </p:nvSpPr>
        <p:spPr bwMode="auto">
          <a:xfrm>
            <a:off x="1412349" y="5418236"/>
            <a:ext cx="1639995" cy="5572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683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80588" name="Text Box 12"/>
          <p:cNvSpPr txBox="1">
            <a:spLocks noChangeArrowheads="1"/>
          </p:cNvSpPr>
          <p:nvPr/>
        </p:nvSpPr>
        <p:spPr bwMode="auto">
          <a:xfrm>
            <a:off x="496553" y="5701373"/>
            <a:ext cx="7433292" cy="6799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46800" rIns="0" bIns="4680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ja-JP" sz="2500" dirty="0">
                <a:solidFill>
                  <a:srgbClr val="0000FF"/>
                </a:solidFill>
                <a:latin typeface="Arial" charset="0"/>
              </a:rPr>
              <a:t>2</a:t>
            </a:r>
            <a:r>
              <a:rPr lang="ja-JP" altLang="en-US" sz="2500" dirty="0">
                <a:solidFill>
                  <a:srgbClr val="0000FF"/>
                </a:solidFill>
                <a:latin typeface="Arial" charset="0"/>
              </a:rPr>
              <a:t>週間分の患者の治療開始日を変数としてモデル化し，半年分のスケジュール表を生成</a:t>
            </a:r>
          </a:p>
        </p:txBody>
      </p:sp>
    </p:spTree>
    <p:extLst>
      <p:ext uri="{BB962C8B-B14F-4D97-AF65-F5344CB8AC3E}">
        <p14:creationId xmlns:p14="http://schemas.microsoft.com/office/powerpoint/2010/main" val="252615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ja-JP" dirty="0" smtClean="0"/>
              <a:t>認識しやすいスケジュール表の作成</a:t>
            </a:r>
            <a:r>
              <a:rPr lang="ja-JP" altLang="ja-JP" sz="1100" dirty="0" smtClean="0"/>
              <a:t>－重粒子線治療スケジューリングを例として－</a:t>
            </a:r>
            <a:endParaRPr lang="en-US" altLang="ja-JP" dirty="0"/>
          </a:p>
        </p:txBody>
      </p:sp>
      <p:sp>
        <p:nvSpPr>
          <p:cNvPr id="3" name="正方形/長方形 2"/>
          <p:cNvSpPr/>
          <p:nvPr/>
        </p:nvSpPr>
        <p:spPr>
          <a:xfrm>
            <a:off x="-36512" y="4293096"/>
            <a:ext cx="920147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ja-JP" altLang="ja-JP" sz="1800" b="1" dirty="0" smtClean="0"/>
              <a:t>参考文献</a:t>
            </a:r>
            <a:endParaRPr lang="en-US" altLang="ja-JP" sz="1800" b="1" dirty="0" smtClean="0"/>
          </a:p>
          <a:p>
            <a:pPr algn="l"/>
            <a:r>
              <a:rPr lang="en-US" altLang="ja-JP" sz="1600" dirty="0" smtClean="0"/>
              <a:t>[1]</a:t>
            </a:r>
            <a:r>
              <a:rPr lang="ja-JP" altLang="en-US" sz="1600" dirty="0" smtClean="0"/>
              <a:t>　榊原 </a:t>
            </a:r>
            <a:r>
              <a:rPr lang="ja-JP" altLang="en-US" sz="1600" dirty="0"/>
              <a:t>静</a:t>
            </a:r>
            <a:r>
              <a:rPr lang="en-US" altLang="ja-JP" sz="1600" dirty="0"/>
              <a:t>, </a:t>
            </a:r>
            <a:r>
              <a:rPr lang="ja-JP" altLang="en-US" sz="1600" dirty="0"/>
              <a:t>半田 恵一</a:t>
            </a:r>
            <a:r>
              <a:rPr lang="en-US" altLang="ja-JP" sz="1600" dirty="0"/>
              <a:t>, </a:t>
            </a:r>
            <a:r>
              <a:rPr lang="ja-JP" altLang="en-US" sz="1600" dirty="0"/>
              <a:t>三浦 幸雄</a:t>
            </a:r>
            <a:r>
              <a:rPr lang="en-US" altLang="ja-JP" sz="1600" dirty="0"/>
              <a:t>: </a:t>
            </a:r>
            <a:r>
              <a:rPr lang="ja-JP" altLang="en-US" sz="1600" dirty="0"/>
              <a:t>重粒子線がん治療を支える患者スケジューリング技術</a:t>
            </a:r>
            <a:r>
              <a:rPr lang="en-US" altLang="ja-JP" sz="1600" dirty="0"/>
              <a:t>, </a:t>
            </a:r>
            <a:r>
              <a:rPr lang="ja-JP" altLang="en-US" sz="1600" dirty="0"/>
              <a:t>東芝レビュー </a:t>
            </a:r>
            <a:r>
              <a:rPr lang="en-US" altLang="ja-JP" sz="1600" dirty="0"/>
              <a:t>65(11), 25-29, 2010</a:t>
            </a:r>
            <a:r>
              <a:rPr lang="ja-JP" altLang="en-US" sz="1600" dirty="0"/>
              <a:t>年</a:t>
            </a:r>
            <a:r>
              <a:rPr lang="en-US" altLang="ja-JP" sz="1600" dirty="0"/>
              <a:t>11</a:t>
            </a:r>
            <a:r>
              <a:rPr lang="ja-JP" altLang="en-US" sz="1600" dirty="0"/>
              <a:t>月</a:t>
            </a:r>
            <a:r>
              <a:rPr lang="en-US" altLang="ja-JP" sz="1600" dirty="0"/>
              <a:t>.</a:t>
            </a:r>
          </a:p>
          <a:p>
            <a:pPr algn="l"/>
            <a:r>
              <a:rPr lang="en-US" altLang="ja-JP" sz="1600" dirty="0" smtClean="0"/>
              <a:t>[2]</a:t>
            </a:r>
            <a:r>
              <a:rPr lang="ja-JP" altLang="en-US" sz="1600" dirty="0" smtClean="0"/>
              <a:t>　榊原 </a:t>
            </a:r>
            <a:r>
              <a:rPr lang="ja-JP" altLang="en-US" sz="1600" dirty="0"/>
              <a:t>静</a:t>
            </a:r>
            <a:r>
              <a:rPr lang="en-US" altLang="ja-JP" sz="1600" dirty="0"/>
              <a:t>, </a:t>
            </a:r>
            <a:r>
              <a:rPr lang="ja-JP" altLang="en-US" sz="1600" dirty="0"/>
              <a:t>半田 恵一</a:t>
            </a:r>
            <a:r>
              <a:rPr lang="en-US" altLang="ja-JP" sz="1600" dirty="0"/>
              <a:t>, </a:t>
            </a:r>
            <a:r>
              <a:rPr lang="ja-JP" altLang="en-US" sz="1600" dirty="0"/>
              <a:t>中村 昌彦 </a:t>
            </a:r>
            <a:r>
              <a:rPr lang="en-US" altLang="ja-JP" sz="1600" dirty="0"/>
              <a:t>: </a:t>
            </a:r>
            <a:r>
              <a:rPr lang="ja-JP" altLang="en-US" sz="1600" dirty="0"/>
              <a:t>重粒子線患者スケジューリングのモデル化，日本オペレーションズ・リサーチ学会</a:t>
            </a:r>
            <a:r>
              <a:rPr lang="en-US" altLang="ja-JP" sz="1600" dirty="0"/>
              <a:t>2011</a:t>
            </a:r>
            <a:r>
              <a:rPr lang="ja-JP" altLang="en-US" sz="1600" dirty="0"/>
              <a:t>年春季研究発表会アブストラクト集</a:t>
            </a:r>
            <a:r>
              <a:rPr lang="en-US" altLang="ja-JP" sz="1600" dirty="0"/>
              <a:t>, 148-149,  2011</a:t>
            </a:r>
            <a:r>
              <a:rPr lang="ja-JP" altLang="en-US" sz="1600" dirty="0"/>
              <a:t>年</a:t>
            </a:r>
            <a:r>
              <a:rPr lang="en-US" altLang="ja-JP" sz="1600" dirty="0"/>
              <a:t>3</a:t>
            </a:r>
            <a:r>
              <a:rPr lang="ja-JP" altLang="en-US" sz="1600" dirty="0"/>
              <a:t>月</a:t>
            </a:r>
            <a:r>
              <a:rPr lang="en-US" altLang="ja-JP" sz="1600" dirty="0"/>
              <a:t>. </a:t>
            </a:r>
            <a:endParaRPr lang="en-US" altLang="ja-JP" sz="1600" dirty="0" smtClean="0"/>
          </a:p>
          <a:p>
            <a:pPr algn="l"/>
            <a:r>
              <a:rPr lang="en-US" altLang="ja-JP" sz="1600" dirty="0" smtClean="0"/>
              <a:t>[3]</a:t>
            </a:r>
            <a:r>
              <a:rPr lang="ja-JP" altLang="en-US" sz="1600" dirty="0" smtClean="0"/>
              <a:t>　榊原 </a:t>
            </a:r>
            <a:r>
              <a:rPr lang="ja-JP" altLang="en-US" sz="1600" dirty="0"/>
              <a:t>静</a:t>
            </a:r>
            <a:r>
              <a:rPr lang="en-US" altLang="ja-JP" sz="1600" dirty="0"/>
              <a:t>, </a:t>
            </a:r>
            <a:r>
              <a:rPr lang="ja-JP" altLang="en-US" sz="1600" dirty="0"/>
              <a:t>半田 恵一</a:t>
            </a:r>
            <a:r>
              <a:rPr lang="en-US" altLang="ja-JP" sz="1600" dirty="0"/>
              <a:t>, </a:t>
            </a:r>
            <a:r>
              <a:rPr lang="ja-JP" altLang="en-US" sz="1600" dirty="0"/>
              <a:t>中村 昌彦 </a:t>
            </a:r>
            <a:r>
              <a:rPr lang="en-US" altLang="ja-JP" sz="1600" dirty="0" smtClean="0"/>
              <a:t>:</a:t>
            </a:r>
            <a:r>
              <a:rPr lang="ja-JP" altLang="en-US" sz="1600" dirty="0"/>
              <a:t>認識しやすいスケジュール表の</a:t>
            </a:r>
            <a:r>
              <a:rPr lang="ja-JP" altLang="en-US" sz="1600" dirty="0" smtClean="0"/>
              <a:t>作成－</a:t>
            </a:r>
            <a:r>
              <a:rPr lang="ja-JP" altLang="en-US" sz="1600" dirty="0"/>
              <a:t>重粒子線治療スケジューリングを例として</a:t>
            </a:r>
            <a:r>
              <a:rPr lang="ja-JP" altLang="en-US" sz="1600" dirty="0" smtClean="0"/>
              <a:t>－</a:t>
            </a:r>
            <a:r>
              <a:rPr lang="en-US" altLang="ja-JP" sz="1600" dirty="0" smtClean="0"/>
              <a:t>, </a:t>
            </a:r>
            <a:r>
              <a:rPr lang="ja-JP" altLang="en-US" sz="1600" dirty="0" smtClean="0"/>
              <a:t>スケジューリングシンポジウム</a:t>
            </a:r>
            <a:r>
              <a:rPr lang="en-US" altLang="ja-JP" sz="1600" dirty="0" smtClean="0"/>
              <a:t>2011</a:t>
            </a:r>
            <a:r>
              <a:rPr lang="ja-JP" altLang="en-US" sz="1600" dirty="0" smtClean="0"/>
              <a:t>講演論文集</a:t>
            </a:r>
            <a:r>
              <a:rPr lang="en-US" altLang="ja-JP" sz="1600" dirty="0" smtClean="0"/>
              <a:t>, 131-136, 2011</a:t>
            </a:r>
            <a:r>
              <a:rPr lang="ja-JP" altLang="en-US" sz="1600" dirty="0" smtClean="0"/>
              <a:t>年</a:t>
            </a:r>
            <a:r>
              <a:rPr lang="en-US" altLang="ja-JP" sz="1600" dirty="0" smtClean="0"/>
              <a:t>9</a:t>
            </a:r>
            <a:r>
              <a:rPr lang="ja-JP" altLang="en-US" sz="1600" dirty="0" smtClean="0"/>
              <a:t>月</a:t>
            </a:r>
            <a:r>
              <a:rPr lang="en-US" altLang="ja-JP" sz="1600" dirty="0" smtClean="0"/>
              <a:t>. </a:t>
            </a:r>
            <a:endParaRPr lang="en-US" altLang="ja-JP" sz="1600" dirty="0"/>
          </a:p>
          <a:p>
            <a:pPr algn="l"/>
            <a:r>
              <a:rPr lang="en-US" altLang="ja-JP" sz="1600" dirty="0" smtClean="0"/>
              <a:t>[4]</a:t>
            </a:r>
            <a:r>
              <a:rPr lang="ja-JP" altLang="en-US" sz="1600" dirty="0" smtClean="0"/>
              <a:t>　武井</a:t>
            </a:r>
            <a:r>
              <a:rPr lang="ja-JP" altLang="en-US" sz="1600" dirty="0"/>
              <a:t>由佳</a:t>
            </a:r>
            <a:r>
              <a:rPr lang="en-US" altLang="ja-JP" sz="1600" dirty="0"/>
              <a:t>, private communication, </a:t>
            </a:r>
            <a:r>
              <a:rPr lang="ja-JP" altLang="en-US" sz="1600" dirty="0"/>
              <a:t>放射線医学総合研究所物理</a:t>
            </a:r>
            <a:r>
              <a:rPr lang="ja-JP" altLang="en-US" sz="1600" dirty="0" smtClean="0"/>
              <a:t>工学部</a:t>
            </a:r>
            <a:r>
              <a:rPr lang="en-US" altLang="ja-JP" sz="1600" dirty="0" smtClean="0"/>
              <a:t>, </a:t>
            </a:r>
            <a:r>
              <a:rPr lang="en-US" altLang="ja-JP" sz="1600" dirty="0"/>
              <a:t>2009</a:t>
            </a:r>
            <a:r>
              <a:rPr lang="ja-JP" altLang="en-US" sz="1600" dirty="0"/>
              <a:t>年</a:t>
            </a:r>
            <a:r>
              <a:rPr lang="en-US" altLang="ja-JP" sz="1600" dirty="0"/>
              <a:t>.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79413" y="116632"/>
            <a:ext cx="8383587" cy="6207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defTabSz="968375"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 dirty="0">
                <a:latin typeface="Arial" charset="0"/>
                <a:ea typeface="ＭＳ Ｐゴシック" charset="-128"/>
                <a:cs typeface="+mn-cs"/>
              </a:rPr>
              <a:t>6</a:t>
            </a:r>
            <a:r>
              <a:rPr lang="en-US" altLang="ja-JP" sz="3200" kern="1200" dirty="0" smtClean="0">
                <a:latin typeface="Arial" charset="0"/>
                <a:ea typeface="ＭＳ Ｐゴシック" charset="-128"/>
                <a:cs typeface="+mn-cs"/>
              </a:rPr>
              <a:t>. </a:t>
            </a:r>
            <a:r>
              <a:rPr lang="ja-JP" altLang="en-US" sz="3200" kern="1200" dirty="0" smtClean="0">
                <a:latin typeface="Arial" charset="0"/>
                <a:ea typeface="ＭＳ Ｐゴシック" charset="-128"/>
                <a:cs typeface="+mn-cs"/>
              </a:rPr>
              <a:t>まとめ</a:t>
            </a:r>
            <a:endParaRPr lang="ja-JP" altLang="en-US" sz="3200" kern="1200" dirty="0">
              <a:latin typeface="Arial" charset="0"/>
              <a:ea typeface="ＭＳ Ｐゴシック" charset="-128"/>
              <a:cs typeface="+mn-cs"/>
            </a:endParaRPr>
          </a:p>
        </p:txBody>
      </p:sp>
      <p:pic>
        <p:nvPicPr>
          <p:cNvPr id="5" name="Picture 5" descr="C:\Users\f8025710\AppData\Local\Microsoft\Windows\Temporary Internet Files\Content.IE5\HQ26MUB2\MC9004289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42959"/>
            <a:ext cx="121082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C:\Users\f8025710\AppData\Local\Microsoft\Windows\Temporary Internet Files\Content.IE5\HQ26MUB2\MC90005629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00" y="1812096"/>
            <a:ext cx="1819608" cy="174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C:\Users\f8025710\AppData\Local\Microsoft\Windows\Temporary Internet Files\Content.IE5\NJAQT90D\MC90023308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655" y="1772816"/>
            <a:ext cx="1779115" cy="1782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1156857" y="3655719"/>
            <a:ext cx="68286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800" b="1" dirty="0"/>
              <a:t>本研究を進めるにあたり多大なご協力をいただきました，放射線医学総合研究所の関係者各位に感謝の意を表します．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05700" y="984099"/>
            <a:ext cx="8614772" cy="4770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kumimoji="1" lang="ja-JP" altLang="en-US" dirty="0">
                <a:solidFill>
                  <a:srgbClr val="3333FF"/>
                </a:solidFill>
              </a:rPr>
              <a:t>「認識しやすい」</a:t>
            </a:r>
            <a:r>
              <a:rPr kumimoji="1" lang="ja-JP" altLang="en-US" dirty="0" smtClean="0">
                <a:solidFill>
                  <a:srgbClr val="3333FF"/>
                </a:solidFill>
              </a:rPr>
              <a:t>スケジュール表を作るためにモデル化</a:t>
            </a:r>
            <a:r>
              <a:rPr kumimoji="1" lang="ja-JP" altLang="en-US" dirty="0">
                <a:solidFill>
                  <a:srgbClr val="3333FF"/>
                </a:solidFill>
              </a:rPr>
              <a:t>を</a:t>
            </a:r>
            <a:r>
              <a:rPr kumimoji="1" lang="ja-JP" altLang="en-US" dirty="0" smtClean="0">
                <a:solidFill>
                  <a:srgbClr val="3333FF"/>
                </a:solidFill>
              </a:rPr>
              <a:t>工夫．</a:t>
            </a:r>
            <a:endParaRPr kumimoji="1" lang="ja-JP" altLang="en-US" dirty="0">
              <a:solidFill>
                <a:srgbClr val="3333FF"/>
              </a:solidFill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7029797" y="2107327"/>
            <a:ext cx="1851988" cy="1447800"/>
            <a:chOff x="7029797" y="1685608"/>
            <a:chExt cx="1851988" cy="1447800"/>
          </a:xfrm>
        </p:grpSpPr>
        <p:pic>
          <p:nvPicPr>
            <p:cNvPr id="12" name="Picture 16" descr="C:\Users\f8025710\AppData\Local\Microsoft\Windows\Temporary Internet Files\Content.IE5\XIQ0K3OR\MC900441884[1]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9797" y="1685608"/>
              <a:ext cx="1787525" cy="1447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円/楕円 12"/>
            <p:cNvSpPr/>
            <p:nvPr/>
          </p:nvSpPr>
          <p:spPr>
            <a:xfrm rot="19664093">
              <a:off x="8441261" y="2141845"/>
              <a:ext cx="440524" cy="13423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14" name="円/楕円 13"/>
            <p:cNvSpPr/>
            <p:nvPr/>
          </p:nvSpPr>
          <p:spPr>
            <a:xfrm rot="19664093">
              <a:off x="8183694" y="2024053"/>
              <a:ext cx="440524" cy="13423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963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20" name="Picture 4" descr="Toshiba_Tagline_Master(200dpi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492375"/>
            <a:ext cx="4926012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44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ja-JP" dirty="0" smtClean="0"/>
              <a:t>認識しやすいスケジュール表の作成</a:t>
            </a:r>
            <a:r>
              <a:rPr lang="ja-JP" altLang="ja-JP" sz="1100" dirty="0" smtClean="0"/>
              <a:t>－重粒子線治療スケジューリングを例として－</a:t>
            </a:r>
            <a:endParaRPr lang="en-US" altLang="ja-JP" dirty="0"/>
          </a:p>
        </p:txBody>
      </p:sp>
      <p:pic>
        <p:nvPicPr>
          <p:cNvPr id="3077" name="Picture 5" descr="C:\Users\f8025710\AppData\Local\Microsoft\Windows\Temporary Internet Files\Content.IE5\HQ26MUB2\MC9004289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7" y="3140421"/>
            <a:ext cx="1579810" cy="1972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f8025710\AppData\Local\Microsoft\Windows\Temporary Internet Files\Content.IE5\HQ26MUB2\MC90005629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655" y="1700261"/>
            <a:ext cx="2260403" cy="21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f8025710\AppData\Local\Microsoft\Windows\Temporary Internet Files\Content.IE5\NJAQT90D\MC90035606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078" y="4201450"/>
            <a:ext cx="1849831" cy="18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C:\Users\f8025710\AppData\Local\Microsoft\Windows\Temporary Internet Files\Content.IE5\NJAQT90D\MC90023308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869610"/>
            <a:ext cx="2519881" cy="2524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C:\Users\f8025710\AppData\Local\Microsoft\Windows\Temporary Internet Files\Content.IE5\XIQ0K3OR\MC90044188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797" y="1685608"/>
            <a:ext cx="178752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Box 34"/>
          <p:cNvSpPr txBox="1">
            <a:spLocks noChangeArrowheads="1"/>
          </p:cNvSpPr>
          <p:nvPr/>
        </p:nvSpPr>
        <p:spPr bwMode="auto">
          <a:xfrm>
            <a:off x="755650" y="188913"/>
            <a:ext cx="7345363" cy="431800"/>
          </a:xfrm>
          <a:prstGeom prst="rect">
            <a:avLst/>
          </a:prstGeom>
          <a:solidFill>
            <a:schemeClr val="bg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800" rIns="0" bIns="4680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1" lang="en-US" altLang="ja-JP" sz="3200" dirty="0" smtClean="0"/>
              <a:t>1.</a:t>
            </a:r>
            <a:r>
              <a:rPr kumimoji="1" lang="ja-JP" altLang="en-US" sz="3200" dirty="0"/>
              <a:t>認識しやすいスケジュール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107504" y="767026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kumimoji="1" lang="ja-JP" altLang="en-US" sz="2400" dirty="0" smtClean="0">
                <a:solidFill>
                  <a:schemeClr val="hlink"/>
                </a:solidFill>
              </a:rPr>
              <a:t>なぜ，認識しやすさ が</a:t>
            </a:r>
            <a:r>
              <a:rPr kumimoji="1" lang="ja-JP" altLang="en-US" sz="2400" dirty="0">
                <a:solidFill>
                  <a:schemeClr val="hlink"/>
                </a:solidFill>
              </a:rPr>
              <a:t>必要か</a:t>
            </a:r>
            <a:endParaRPr kumimoji="1" lang="en-US" altLang="ja-JP" sz="2400" dirty="0">
              <a:solidFill>
                <a:schemeClr val="hlink"/>
              </a:solidFill>
            </a:endParaRPr>
          </a:p>
          <a:p>
            <a:pPr lvl="0"/>
            <a:r>
              <a:rPr kumimoji="1" lang="ja-JP" altLang="en-US" sz="2400" dirty="0"/>
              <a:t>→せっかく良い計画が立てられても</a:t>
            </a:r>
            <a:r>
              <a:rPr kumimoji="1" lang="ja-JP" altLang="en-US" sz="2400" dirty="0" smtClean="0"/>
              <a:t>，実施しなければ絵</a:t>
            </a:r>
            <a:r>
              <a:rPr kumimoji="1" lang="ja-JP" altLang="en-US" sz="2400" dirty="0"/>
              <a:t>に描いた餅</a:t>
            </a:r>
            <a:endParaRPr kumimoji="1" lang="ja-JP" altLang="en-US" sz="3000" dirty="0"/>
          </a:p>
        </p:txBody>
      </p:sp>
      <p:grpSp>
        <p:nvGrpSpPr>
          <p:cNvPr id="21" name="グループ化 20"/>
          <p:cNvGrpSpPr/>
          <p:nvPr/>
        </p:nvGrpSpPr>
        <p:grpSpPr>
          <a:xfrm>
            <a:off x="7020306" y="5021411"/>
            <a:ext cx="1824038" cy="1431925"/>
            <a:chOff x="7057352" y="4653136"/>
            <a:chExt cx="1824038" cy="1431925"/>
          </a:xfrm>
        </p:grpSpPr>
        <p:pic>
          <p:nvPicPr>
            <p:cNvPr id="22" name="Picture 21" descr="C:\Users\f8025710\AppData\Local\Microsoft\Windows\Temporary Internet Files\Content.IE5\PZLNEXSE\MC900441882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7352" y="4653136"/>
              <a:ext cx="1797050" cy="143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フリーフォーム 2"/>
            <p:cNvSpPr>
              <a:spLocks/>
            </p:cNvSpPr>
            <p:nvPr/>
          </p:nvSpPr>
          <p:spPr bwMode="auto">
            <a:xfrm rot="1441611">
              <a:off x="8444827" y="5068888"/>
              <a:ext cx="436563" cy="285750"/>
            </a:xfrm>
            <a:custGeom>
              <a:avLst/>
              <a:gdLst>
                <a:gd name="T0" fmla="*/ 3993 w 628761"/>
                <a:gd name="T1" fmla="*/ 182162 h 383947"/>
                <a:gd name="T2" fmla="*/ 30223 w 628761"/>
                <a:gd name="T3" fmla="*/ 7424 h 383947"/>
                <a:gd name="T4" fmla="*/ 282029 w 628761"/>
                <a:gd name="T5" fmla="*/ 37552 h 383947"/>
                <a:gd name="T6" fmla="*/ 282029 w 628761"/>
                <a:gd name="T7" fmla="*/ 85755 h 383947"/>
                <a:gd name="T8" fmla="*/ 224323 w 628761"/>
                <a:gd name="T9" fmla="*/ 91780 h 383947"/>
                <a:gd name="T10" fmla="*/ 77436 w 628761"/>
                <a:gd name="T11" fmla="*/ 85755 h 383947"/>
                <a:gd name="T12" fmla="*/ 45961 w 628761"/>
                <a:gd name="T13" fmla="*/ 182162 h 383947"/>
                <a:gd name="T14" fmla="*/ 24977 w 628761"/>
                <a:gd name="T15" fmla="*/ 212289 h 383947"/>
                <a:gd name="T16" fmla="*/ 3993 w 628761"/>
                <a:gd name="T17" fmla="*/ 182162 h 3839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28761" h="383947">
                  <a:moveTo>
                    <a:pt x="8286" y="329098"/>
                  </a:moveTo>
                  <a:cubicBezTo>
                    <a:pt x="10100" y="267412"/>
                    <a:pt x="-33442" y="56955"/>
                    <a:pt x="62715" y="13412"/>
                  </a:cubicBezTo>
                  <a:cubicBezTo>
                    <a:pt x="158872" y="-30131"/>
                    <a:pt x="498144" y="44255"/>
                    <a:pt x="585229" y="67841"/>
                  </a:cubicBezTo>
                  <a:cubicBezTo>
                    <a:pt x="672314" y="91427"/>
                    <a:pt x="605186" y="138598"/>
                    <a:pt x="585229" y="154926"/>
                  </a:cubicBezTo>
                  <a:cubicBezTo>
                    <a:pt x="565272" y="171254"/>
                    <a:pt x="536243" y="165812"/>
                    <a:pt x="465486" y="165812"/>
                  </a:cubicBezTo>
                  <a:cubicBezTo>
                    <a:pt x="394729" y="165812"/>
                    <a:pt x="222371" y="127712"/>
                    <a:pt x="160686" y="154926"/>
                  </a:cubicBezTo>
                  <a:cubicBezTo>
                    <a:pt x="99001" y="182140"/>
                    <a:pt x="113515" y="290998"/>
                    <a:pt x="95372" y="329098"/>
                  </a:cubicBezTo>
                  <a:cubicBezTo>
                    <a:pt x="77229" y="367198"/>
                    <a:pt x="64529" y="387155"/>
                    <a:pt x="51829" y="383526"/>
                  </a:cubicBezTo>
                  <a:cubicBezTo>
                    <a:pt x="39129" y="379897"/>
                    <a:pt x="6472" y="390784"/>
                    <a:pt x="8286" y="32909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/>
            <a:lstStyle/>
            <a:p>
              <a:endParaRPr lang="ja-JP" altLang="en-US"/>
            </a:p>
          </p:txBody>
        </p:sp>
        <p:sp>
          <p:nvSpPr>
            <p:cNvPr id="24" name="フリーフォーム 32"/>
            <p:cNvSpPr>
              <a:spLocks/>
            </p:cNvSpPr>
            <p:nvPr/>
          </p:nvSpPr>
          <p:spPr bwMode="auto">
            <a:xfrm rot="20158389" flipH="1">
              <a:off x="7774902" y="5165726"/>
              <a:ext cx="466725" cy="285750"/>
            </a:xfrm>
            <a:custGeom>
              <a:avLst/>
              <a:gdLst>
                <a:gd name="T0" fmla="*/ 4575 w 628761"/>
                <a:gd name="T1" fmla="*/ 182162 h 383947"/>
                <a:gd name="T2" fmla="*/ 34628 w 628761"/>
                <a:gd name="T3" fmla="*/ 7424 h 383947"/>
                <a:gd name="T4" fmla="*/ 323134 w 628761"/>
                <a:gd name="T5" fmla="*/ 37552 h 383947"/>
                <a:gd name="T6" fmla="*/ 323134 w 628761"/>
                <a:gd name="T7" fmla="*/ 85755 h 383947"/>
                <a:gd name="T8" fmla="*/ 257018 w 628761"/>
                <a:gd name="T9" fmla="*/ 91780 h 383947"/>
                <a:gd name="T10" fmla="*/ 88723 w 628761"/>
                <a:gd name="T11" fmla="*/ 85755 h 383947"/>
                <a:gd name="T12" fmla="*/ 52660 w 628761"/>
                <a:gd name="T13" fmla="*/ 182162 h 383947"/>
                <a:gd name="T14" fmla="*/ 28618 w 628761"/>
                <a:gd name="T15" fmla="*/ 212289 h 383947"/>
                <a:gd name="T16" fmla="*/ 4575 w 628761"/>
                <a:gd name="T17" fmla="*/ 182162 h 3839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28761" h="383947">
                  <a:moveTo>
                    <a:pt x="8286" y="329098"/>
                  </a:moveTo>
                  <a:cubicBezTo>
                    <a:pt x="10100" y="267412"/>
                    <a:pt x="-33442" y="56955"/>
                    <a:pt x="62715" y="13412"/>
                  </a:cubicBezTo>
                  <a:cubicBezTo>
                    <a:pt x="158872" y="-30131"/>
                    <a:pt x="498144" y="44255"/>
                    <a:pt x="585229" y="67841"/>
                  </a:cubicBezTo>
                  <a:cubicBezTo>
                    <a:pt x="672314" y="91427"/>
                    <a:pt x="605186" y="138598"/>
                    <a:pt x="585229" y="154926"/>
                  </a:cubicBezTo>
                  <a:cubicBezTo>
                    <a:pt x="565272" y="171254"/>
                    <a:pt x="536243" y="165812"/>
                    <a:pt x="465486" y="165812"/>
                  </a:cubicBezTo>
                  <a:cubicBezTo>
                    <a:pt x="394729" y="165812"/>
                    <a:pt x="222371" y="127712"/>
                    <a:pt x="160686" y="154926"/>
                  </a:cubicBezTo>
                  <a:cubicBezTo>
                    <a:pt x="99001" y="182140"/>
                    <a:pt x="113515" y="290998"/>
                    <a:pt x="95372" y="329098"/>
                  </a:cubicBezTo>
                  <a:cubicBezTo>
                    <a:pt x="77229" y="367198"/>
                    <a:pt x="64529" y="387155"/>
                    <a:pt x="51829" y="383526"/>
                  </a:cubicBezTo>
                  <a:cubicBezTo>
                    <a:pt x="39129" y="379897"/>
                    <a:pt x="6472" y="390784"/>
                    <a:pt x="8286" y="32909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/>
            <a:lstStyle/>
            <a:p>
              <a:endParaRPr lang="ja-JP" altLang="en-US"/>
            </a:p>
          </p:txBody>
        </p:sp>
      </p:grpSp>
      <p:sp>
        <p:nvSpPr>
          <p:cNvPr id="25" name="円/楕円 24"/>
          <p:cNvSpPr/>
          <p:nvPr/>
        </p:nvSpPr>
        <p:spPr>
          <a:xfrm rot="19664093">
            <a:off x="8441261" y="2141845"/>
            <a:ext cx="440524" cy="1342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26" name="円/楕円 25"/>
          <p:cNvSpPr/>
          <p:nvPr/>
        </p:nvSpPr>
        <p:spPr>
          <a:xfrm rot="19664093">
            <a:off x="8183694" y="2024053"/>
            <a:ext cx="440524" cy="1342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05807" y="3744034"/>
            <a:ext cx="25202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スケジューリング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870909" y="5405264"/>
            <a:ext cx="31588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実施</a:t>
            </a:r>
            <a:endParaRPr kumimoji="1" lang="en-US" altLang="ja-JP" dirty="0" smtClean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281973" y="3888388"/>
            <a:ext cx="17998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実際の利益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691680" y="5910720"/>
            <a:ext cx="25202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想定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622708" y="1886979"/>
            <a:ext cx="340708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dirty="0">
                <a:solidFill>
                  <a:srgbClr val="3333FF"/>
                </a:solidFill>
              </a:rPr>
              <a:t>人が使うことを</a:t>
            </a:r>
            <a:r>
              <a:rPr kumimoji="1" lang="ja-JP" altLang="en-US" dirty="0" smtClean="0">
                <a:solidFill>
                  <a:srgbClr val="3333FF"/>
                </a:solidFill>
              </a:rPr>
              <a:t>意識する必要あり </a:t>
            </a:r>
            <a:r>
              <a:rPr kumimoji="1" lang="ja-JP" altLang="en-US" b="1" dirty="0" smtClean="0">
                <a:solidFill>
                  <a:srgbClr val="3333FF"/>
                </a:solidFill>
              </a:rPr>
              <a:t>↓</a:t>
            </a:r>
            <a:endParaRPr kumimoji="1" lang="en-US" altLang="ja-JP" b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28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</p:spPr>
        <p:txBody>
          <a:bodyPr/>
          <a:lstStyle/>
          <a:p>
            <a:r>
              <a:rPr lang="en-US" altLang="ja-JP"/>
              <a:t>認識しやすいスケジュール表の作成</a:t>
            </a:r>
          </a:p>
        </p:txBody>
      </p:sp>
      <p:sp>
        <p:nvSpPr>
          <p:cNvPr id="233637" name="Rectangle 165"/>
          <p:cNvSpPr>
            <a:spLocks noChangeArrowheads="1"/>
          </p:cNvSpPr>
          <p:nvPr/>
        </p:nvSpPr>
        <p:spPr bwMode="auto">
          <a:xfrm>
            <a:off x="2916238" y="1629817"/>
            <a:ext cx="2808287" cy="2447925"/>
          </a:xfrm>
          <a:prstGeom prst="rect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graphicFrame>
        <p:nvGraphicFramePr>
          <p:cNvPr id="233863" name="Group 3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702741"/>
              </p:ext>
            </p:extLst>
          </p:nvPr>
        </p:nvGraphicFramePr>
        <p:xfrm>
          <a:off x="2987675" y="1772692"/>
          <a:ext cx="2665413" cy="2207520"/>
        </p:xfrm>
        <a:graphic>
          <a:graphicData uri="http://schemas.openxmlformats.org/drawingml/2006/table">
            <a:tbl>
              <a:tblPr/>
              <a:tblGrid>
                <a:gridCol w="704850"/>
                <a:gridCol w="1960563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時刻表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・・・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12</a:t>
                      </a: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時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5</a:t>
                      </a: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，</a:t>
                      </a: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17</a:t>
                      </a: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，</a:t>
                      </a: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29</a:t>
                      </a: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，</a:t>
                      </a: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41</a:t>
                      </a: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，</a:t>
                      </a: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53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13</a:t>
                      </a: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時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5</a:t>
                      </a: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，</a:t>
                      </a: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17</a:t>
                      </a: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，</a:t>
                      </a: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29</a:t>
                      </a: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，</a:t>
                      </a: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41</a:t>
                      </a: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，</a:t>
                      </a: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53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14</a:t>
                      </a: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時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5</a:t>
                      </a: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，</a:t>
                      </a: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17</a:t>
                      </a: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，</a:t>
                      </a: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29</a:t>
                      </a: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，</a:t>
                      </a: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41</a:t>
                      </a: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，</a:t>
                      </a: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53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  <a:cs typeface="Times New Roman" pitchFamily="18" charset="0"/>
                        </a:rPr>
                        <a:t>・・・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233477" name="Document"/>
          <p:cNvSpPr>
            <a:spLocks noEditPoints="1" noChangeArrowheads="1"/>
          </p:cNvSpPr>
          <p:nvPr/>
        </p:nvSpPr>
        <p:spPr bwMode="auto">
          <a:xfrm>
            <a:off x="322263" y="1556792"/>
            <a:ext cx="2233612" cy="259238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33864" name="Group 3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495797"/>
              </p:ext>
            </p:extLst>
          </p:nvPr>
        </p:nvGraphicFramePr>
        <p:xfrm>
          <a:off x="538163" y="1988592"/>
          <a:ext cx="1873250" cy="2024640"/>
        </p:xfrm>
        <a:graphic>
          <a:graphicData uri="http://schemas.openxmlformats.org/drawingml/2006/table">
            <a:tbl>
              <a:tblPr/>
              <a:tblGrid>
                <a:gridCol w="374650"/>
                <a:gridCol w="376237"/>
                <a:gridCol w="371475"/>
                <a:gridCol w="376238"/>
                <a:gridCol w="374650"/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月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火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水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木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金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英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理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数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社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理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体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数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社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数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英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英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体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音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数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社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理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英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家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体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美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479" name="Text Box 7"/>
          <p:cNvSpPr txBox="1">
            <a:spLocks noChangeArrowheads="1"/>
          </p:cNvSpPr>
          <p:nvPr/>
        </p:nvSpPr>
        <p:spPr bwMode="auto">
          <a:xfrm>
            <a:off x="755650" y="1556792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ja-JP" altLang="en-US" sz="2000">
                <a:latin typeface="Arial" charset="0"/>
              </a:rPr>
              <a:t>時間割</a:t>
            </a:r>
          </a:p>
        </p:txBody>
      </p:sp>
      <p:sp>
        <p:nvSpPr>
          <p:cNvPr id="233865" name="AutoShape 393"/>
          <p:cNvSpPr>
            <a:spLocks noChangeArrowheads="1"/>
          </p:cNvSpPr>
          <p:nvPr/>
        </p:nvSpPr>
        <p:spPr bwMode="auto">
          <a:xfrm>
            <a:off x="468313" y="3788817"/>
            <a:ext cx="287337" cy="287338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33554" name="AutoShape 82"/>
          <p:cNvSpPr>
            <a:spLocks noChangeArrowheads="1"/>
          </p:cNvSpPr>
          <p:nvPr/>
        </p:nvSpPr>
        <p:spPr bwMode="auto">
          <a:xfrm rot="-10800000">
            <a:off x="323850" y="3645942"/>
            <a:ext cx="574675" cy="576263"/>
          </a:xfrm>
          <a:prstGeom prst="rtTriangle">
            <a:avLst/>
          </a:prstGeom>
          <a:solidFill>
            <a:srgbClr val="9999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33867" name="Rectangle 395"/>
          <p:cNvSpPr>
            <a:spLocks noChangeArrowheads="1"/>
          </p:cNvSpPr>
          <p:nvPr/>
        </p:nvSpPr>
        <p:spPr bwMode="auto">
          <a:xfrm>
            <a:off x="0" y="4536530"/>
            <a:ext cx="91440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800" rIns="0" bIns="46800">
            <a:spAutoFit/>
          </a:bodyPr>
          <a:lstStyle/>
          <a:p>
            <a:pPr defTabSz="968375"/>
            <a:r>
              <a:rPr lang="ja-JP" altLang="en-US" sz="2400" dirty="0"/>
              <a:t>人</a:t>
            </a:r>
            <a:r>
              <a:rPr lang="ja-JP" altLang="en-US" sz="2400" dirty="0" smtClean="0"/>
              <a:t>が使うこと</a:t>
            </a:r>
            <a:r>
              <a:rPr lang="ja-JP" altLang="en-US" sz="2400" dirty="0"/>
              <a:t>を意識した場合，規則性のあるスケジュールが</a:t>
            </a:r>
            <a:r>
              <a:rPr lang="ja-JP" altLang="en-US" sz="2400" dirty="0" smtClean="0"/>
              <a:t>良い</a:t>
            </a:r>
            <a:endParaRPr lang="ja-JP" altLang="en-US" sz="2400" dirty="0"/>
          </a:p>
        </p:txBody>
      </p:sp>
      <p:grpSp>
        <p:nvGrpSpPr>
          <p:cNvPr id="233879" name="Group 407"/>
          <p:cNvGrpSpPr>
            <a:grpSpLocks/>
          </p:cNvGrpSpPr>
          <p:nvPr/>
        </p:nvGrpSpPr>
        <p:grpSpPr bwMode="auto">
          <a:xfrm>
            <a:off x="6072188" y="1629817"/>
            <a:ext cx="2892425" cy="2435225"/>
            <a:chOff x="3825" y="1117"/>
            <a:chExt cx="1822" cy="1451"/>
          </a:xfrm>
        </p:grpSpPr>
        <p:sp>
          <p:nvSpPr>
            <p:cNvPr id="233731" name="Rectangle 259"/>
            <p:cNvSpPr>
              <a:spLocks noChangeArrowheads="1"/>
            </p:cNvSpPr>
            <p:nvPr/>
          </p:nvSpPr>
          <p:spPr bwMode="auto">
            <a:xfrm>
              <a:off x="3825" y="1117"/>
              <a:ext cx="1822" cy="1451"/>
            </a:xfrm>
            <a:prstGeom prst="rect">
              <a:avLst/>
            </a:prstGeom>
            <a:solidFill>
              <a:srgbClr val="FFCCFF"/>
            </a:solidFill>
            <a:ln w="38100" algn="ctr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33876" name="Text Box 404"/>
            <p:cNvSpPr txBox="1">
              <a:spLocks noChangeArrowheads="1"/>
            </p:cNvSpPr>
            <p:nvPr/>
          </p:nvSpPr>
          <p:spPr bwMode="auto">
            <a:xfrm>
              <a:off x="3833" y="1162"/>
              <a:ext cx="1769" cy="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99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800" rIns="0" bIns="46800">
              <a:spAutoFit/>
            </a:bodyPr>
            <a:lstStyle>
              <a:lvl1pPr algn="l" defTabSz="968375">
                <a:defRPr sz="2400">
                  <a:solidFill>
                    <a:schemeClr val="tx1"/>
                  </a:solidFill>
                  <a:latin typeface="Helvetica" pitchFamily="34" charset="0"/>
                </a:defRPr>
              </a:lvl1pPr>
              <a:lvl2pPr algn="l" defTabSz="968375">
                <a:defRPr sz="2400">
                  <a:solidFill>
                    <a:schemeClr val="tx1"/>
                  </a:solidFill>
                  <a:latin typeface="Helvetica" pitchFamily="34" charset="0"/>
                </a:defRPr>
              </a:lvl2pPr>
              <a:lvl3pPr algn="l" defTabSz="968375">
                <a:defRPr sz="2400">
                  <a:solidFill>
                    <a:schemeClr val="tx1"/>
                  </a:solidFill>
                  <a:latin typeface="Helvetica" pitchFamily="34" charset="0"/>
                </a:defRPr>
              </a:lvl3pPr>
              <a:lvl4pPr algn="l" defTabSz="968375">
                <a:defRPr sz="2400">
                  <a:solidFill>
                    <a:schemeClr val="tx1"/>
                  </a:solidFill>
                  <a:latin typeface="Helvetica" pitchFamily="34" charset="0"/>
                </a:defRPr>
              </a:lvl4pPr>
              <a:lvl5pPr algn="l" defTabSz="968375">
                <a:defRPr sz="2400">
                  <a:solidFill>
                    <a:schemeClr val="tx1"/>
                  </a:solidFill>
                  <a:latin typeface="Helvetica" pitchFamily="34" charset="0"/>
                </a:defRPr>
              </a:lvl5pPr>
              <a:lvl6pPr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itchFamily="34" charset="0"/>
                </a:defRPr>
              </a:lvl6pPr>
              <a:lvl7pPr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itchFamily="34" charset="0"/>
                </a:defRPr>
              </a:lvl7pPr>
              <a:lvl8pPr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itchFamily="34" charset="0"/>
                </a:defRPr>
              </a:lvl8pPr>
              <a:lvl9pPr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ja-JP" altLang="en-US" sz="2000">
                  <a:latin typeface="Arial" charset="0"/>
                </a:rPr>
                <a:t>月曜　</a:t>
              </a:r>
              <a:r>
                <a:rPr lang="ja-JP" altLang="en-US" sz="2000">
                  <a:solidFill>
                    <a:schemeClr val="folHlink"/>
                  </a:solidFill>
                  <a:latin typeface="Arial" charset="0"/>
                </a:rPr>
                <a:t>野菜</a:t>
              </a:r>
              <a:r>
                <a:rPr lang="en-US" altLang="ja-JP" sz="2000">
                  <a:solidFill>
                    <a:schemeClr val="folHlink"/>
                  </a:solidFill>
                  <a:latin typeface="Arial" charset="0"/>
                </a:rPr>
                <a:t>100</a:t>
              </a:r>
              <a:r>
                <a:rPr lang="ja-JP" altLang="en-US" sz="2000">
                  <a:solidFill>
                    <a:schemeClr val="folHlink"/>
                  </a:solidFill>
                  <a:latin typeface="Arial" charset="0"/>
                </a:rPr>
                <a:t>円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ja-JP" altLang="en-US" sz="2000">
                  <a:latin typeface="Arial" charset="0"/>
                </a:rPr>
                <a:t>　　　（トマト・きゅうり）</a:t>
              </a:r>
            </a:p>
          </p:txBody>
        </p:sp>
        <p:sp>
          <p:nvSpPr>
            <p:cNvPr id="233877" name="Text Box 405"/>
            <p:cNvSpPr txBox="1">
              <a:spLocks noChangeArrowheads="1"/>
            </p:cNvSpPr>
            <p:nvPr/>
          </p:nvSpPr>
          <p:spPr bwMode="auto">
            <a:xfrm>
              <a:off x="3833" y="1616"/>
              <a:ext cx="1769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99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800" rIns="0" bIns="46800">
              <a:spAutoFit/>
            </a:bodyPr>
            <a:lstStyle>
              <a:lvl1pPr algn="l" defTabSz="968375">
                <a:defRPr sz="2400">
                  <a:solidFill>
                    <a:schemeClr val="tx1"/>
                  </a:solidFill>
                  <a:latin typeface="Helvetica" pitchFamily="34" charset="0"/>
                </a:defRPr>
              </a:lvl1pPr>
              <a:lvl2pPr algn="l" defTabSz="968375">
                <a:defRPr sz="2400">
                  <a:solidFill>
                    <a:schemeClr val="tx1"/>
                  </a:solidFill>
                  <a:latin typeface="Helvetica" pitchFamily="34" charset="0"/>
                </a:defRPr>
              </a:lvl2pPr>
              <a:lvl3pPr algn="l" defTabSz="968375">
                <a:defRPr sz="2400">
                  <a:solidFill>
                    <a:schemeClr val="tx1"/>
                  </a:solidFill>
                  <a:latin typeface="Helvetica" pitchFamily="34" charset="0"/>
                </a:defRPr>
              </a:lvl3pPr>
              <a:lvl4pPr algn="l" defTabSz="968375">
                <a:defRPr sz="2400">
                  <a:solidFill>
                    <a:schemeClr val="tx1"/>
                  </a:solidFill>
                  <a:latin typeface="Helvetica" pitchFamily="34" charset="0"/>
                </a:defRPr>
              </a:lvl4pPr>
              <a:lvl5pPr algn="l" defTabSz="968375">
                <a:defRPr sz="2400">
                  <a:solidFill>
                    <a:schemeClr val="tx1"/>
                  </a:solidFill>
                  <a:latin typeface="Helvetica" pitchFamily="34" charset="0"/>
                </a:defRPr>
              </a:lvl5pPr>
              <a:lvl6pPr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itchFamily="34" charset="0"/>
                </a:defRPr>
              </a:lvl6pPr>
              <a:lvl7pPr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itchFamily="34" charset="0"/>
                </a:defRPr>
              </a:lvl7pPr>
              <a:lvl8pPr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itchFamily="34" charset="0"/>
                </a:defRPr>
              </a:lvl8pPr>
              <a:lvl9pPr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ja-JP" altLang="en-US" sz="2000">
                  <a:latin typeface="Arial" charset="0"/>
                </a:rPr>
                <a:t>水曜　</a:t>
              </a:r>
              <a:r>
                <a:rPr lang="ja-JP" altLang="en-US" sz="2000">
                  <a:solidFill>
                    <a:schemeClr val="folHlink"/>
                  </a:solidFill>
                  <a:latin typeface="Arial" charset="0"/>
                </a:rPr>
                <a:t>冷凍食品</a:t>
              </a:r>
              <a:r>
                <a:rPr lang="en-US" altLang="ja-JP" sz="2000">
                  <a:solidFill>
                    <a:schemeClr val="folHlink"/>
                  </a:solidFill>
                  <a:latin typeface="Arial" charset="0"/>
                </a:rPr>
                <a:t>3</a:t>
              </a:r>
              <a:r>
                <a:rPr lang="ja-JP" altLang="en-US" sz="2000">
                  <a:solidFill>
                    <a:schemeClr val="folHlink"/>
                  </a:solidFill>
                  <a:latin typeface="Arial" charset="0"/>
                </a:rPr>
                <a:t>割引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ja-JP" altLang="en-US" sz="2000">
                  <a:latin typeface="Arial" charset="0"/>
                </a:rPr>
                <a:t>　　　（一部の商品を除く）</a:t>
              </a:r>
            </a:p>
          </p:txBody>
        </p:sp>
        <p:sp>
          <p:nvSpPr>
            <p:cNvPr id="233878" name="Text Box 406"/>
            <p:cNvSpPr txBox="1">
              <a:spLocks noChangeArrowheads="1"/>
            </p:cNvSpPr>
            <p:nvPr/>
          </p:nvSpPr>
          <p:spPr bwMode="auto">
            <a:xfrm>
              <a:off x="3833" y="2115"/>
              <a:ext cx="1769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99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46800" rIns="0" bIns="46800">
              <a:spAutoFit/>
            </a:bodyPr>
            <a:lstStyle>
              <a:lvl1pPr algn="l" defTabSz="968375">
                <a:defRPr sz="2400">
                  <a:solidFill>
                    <a:schemeClr val="tx1"/>
                  </a:solidFill>
                  <a:latin typeface="Helvetica" pitchFamily="34" charset="0"/>
                </a:defRPr>
              </a:lvl1pPr>
              <a:lvl2pPr algn="l" defTabSz="968375">
                <a:defRPr sz="2400">
                  <a:solidFill>
                    <a:schemeClr val="tx1"/>
                  </a:solidFill>
                  <a:latin typeface="Helvetica" pitchFamily="34" charset="0"/>
                </a:defRPr>
              </a:lvl2pPr>
              <a:lvl3pPr algn="l" defTabSz="968375">
                <a:defRPr sz="2400">
                  <a:solidFill>
                    <a:schemeClr val="tx1"/>
                  </a:solidFill>
                  <a:latin typeface="Helvetica" pitchFamily="34" charset="0"/>
                </a:defRPr>
              </a:lvl3pPr>
              <a:lvl4pPr algn="l" defTabSz="968375">
                <a:defRPr sz="2400">
                  <a:solidFill>
                    <a:schemeClr val="tx1"/>
                  </a:solidFill>
                  <a:latin typeface="Helvetica" pitchFamily="34" charset="0"/>
                </a:defRPr>
              </a:lvl4pPr>
              <a:lvl5pPr algn="l" defTabSz="968375">
                <a:defRPr sz="2400">
                  <a:solidFill>
                    <a:schemeClr val="tx1"/>
                  </a:solidFill>
                  <a:latin typeface="Helvetica" pitchFamily="34" charset="0"/>
                </a:defRPr>
              </a:lvl5pPr>
              <a:lvl6pPr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itchFamily="34" charset="0"/>
                </a:defRPr>
              </a:lvl6pPr>
              <a:lvl7pPr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itchFamily="34" charset="0"/>
                </a:defRPr>
              </a:lvl7pPr>
              <a:lvl8pPr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itchFamily="34" charset="0"/>
                </a:defRPr>
              </a:lvl8pPr>
              <a:lvl9pPr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ja-JP" altLang="en-US" sz="2000">
                  <a:latin typeface="Arial" charset="0"/>
                </a:rPr>
                <a:t>日曜　</a:t>
              </a:r>
              <a:r>
                <a:rPr lang="ja-JP" altLang="en-US" sz="2000">
                  <a:solidFill>
                    <a:schemeClr val="folHlink"/>
                  </a:solidFill>
                  <a:latin typeface="Arial" charset="0"/>
                </a:rPr>
                <a:t>会員様ポイント</a:t>
              </a:r>
              <a:r>
                <a:rPr lang="en-US" altLang="ja-JP" sz="2000">
                  <a:solidFill>
                    <a:schemeClr val="folHlink"/>
                  </a:solidFill>
                  <a:latin typeface="Arial" charset="0"/>
                </a:rPr>
                <a:t>2</a:t>
              </a:r>
              <a:r>
                <a:rPr lang="ja-JP" altLang="en-US" sz="2000">
                  <a:solidFill>
                    <a:schemeClr val="folHlink"/>
                  </a:solidFill>
                  <a:latin typeface="Arial" charset="0"/>
                </a:rPr>
                <a:t>倍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ja-JP" altLang="en-US" sz="2000">
                  <a:latin typeface="Arial" charset="0"/>
                </a:rPr>
                <a:t>　　　（割引品を除く）</a:t>
              </a:r>
            </a:p>
          </p:txBody>
        </p:sp>
      </p:grpSp>
      <p:sp>
        <p:nvSpPr>
          <p:cNvPr id="233883" name="Rectangle 411"/>
          <p:cNvSpPr>
            <a:spLocks noChangeArrowheads="1"/>
          </p:cNvSpPr>
          <p:nvPr/>
        </p:nvSpPr>
        <p:spPr bwMode="auto">
          <a:xfrm>
            <a:off x="136858" y="765174"/>
            <a:ext cx="1335921" cy="556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defTabSz="968375"/>
            <a:r>
              <a:rPr kumimoji="1" lang="ja-JP" altLang="en-US" sz="3000" dirty="0">
                <a:solidFill>
                  <a:schemeClr val="hlink"/>
                </a:solidFill>
              </a:rPr>
              <a:t>規則性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7198060" y="5363634"/>
            <a:ext cx="1262372" cy="1002657"/>
            <a:chOff x="6794371" y="5363634"/>
            <a:chExt cx="1262372" cy="1002657"/>
          </a:xfrm>
        </p:grpSpPr>
        <p:sp>
          <p:nvSpPr>
            <p:cNvPr id="25" name="円/楕円 24"/>
            <p:cNvSpPr/>
            <p:nvPr/>
          </p:nvSpPr>
          <p:spPr>
            <a:xfrm rot="19664093">
              <a:off x="7592271" y="5487996"/>
              <a:ext cx="464472" cy="1191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26" name="円/楕円 25"/>
            <p:cNvSpPr/>
            <p:nvPr/>
          </p:nvSpPr>
          <p:spPr>
            <a:xfrm rot="19664093">
              <a:off x="7374735" y="5363634"/>
              <a:ext cx="464472" cy="1191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  <p:grpSp>
          <p:nvGrpSpPr>
            <p:cNvPr id="5" name="グループ化 4"/>
            <p:cNvGrpSpPr/>
            <p:nvPr/>
          </p:nvGrpSpPr>
          <p:grpSpPr>
            <a:xfrm>
              <a:off x="6794371" y="5373216"/>
              <a:ext cx="1146969" cy="993075"/>
              <a:chOff x="6794371" y="5373216"/>
              <a:chExt cx="1146969" cy="993075"/>
            </a:xfrm>
          </p:grpSpPr>
          <p:pic>
            <p:nvPicPr>
              <p:cNvPr id="4098" name="Picture 2" descr="C:\Users\f8025710\AppData\Local\Microsoft\Windows\Temporary Internet Files\Content.IE5\DNB73VEA\MC900441898[1].wmf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16261" y="5373216"/>
                <a:ext cx="1125079" cy="9930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" name="二等辺三角形 2"/>
              <p:cNvSpPr/>
              <p:nvPr/>
            </p:nvSpPr>
            <p:spPr bwMode="auto">
              <a:xfrm>
                <a:off x="6794371" y="5573712"/>
                <a:ext cx="348027" cy="375567"/>
              </a:xfrm>
              <a:prstGeom prst="triangl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683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4" name="正方形/長方形 3"/>
              <p:cNvSpPr/>
              <p:nvPr/>
            </p:nvSpPr>
            <p:spPr bwMode="auto">
              <a:xfrm>
                <a:off x="6876256" y="5949279"/>
                <a:ext cx="174014" cy="21602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6837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</p:grp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755650" y="188913"/>
            <a:ext cx="7345363" cy="431800"/>
          </a:xfrm>
          <a:prstGeom prst="rect">
            <a:avLst/>
          </a:prstGeom>
          <a:solidFill>
            <a:schemeClr val="bg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800" rIns="0" bIns="4680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kumimoji="1" lang="en-US" altLang="ja-JP" sz="3200" dirty="0" smtClean="0"/>
              <a:t>1.</a:t>
            </a:r>
            <a:r>
              <a:rPr kumimoji="1" lang="ja-JP" altLang="en-US" sz="3200" dirty="0"/>
              <a:t>認識しやすいスケジュール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1283262" y="5387127"/>
            <a:ext cx="631951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ja-JP" altLang="en-US" dirty="0">
                <a:solidFill>
                  <a:srgbClr val="3333FF"/>
                </a:solidFill>
              </a:rPr>
              <a:t>「認識しやすい」</a:t>
            </a:r>
            <a:r>
              <a:rPr kumimoji="1" lang="ja-JP" altLang="en-US" dirty="0" smtClean="0">
                <a:solidFill>
                  <a:srgbClr val="3333FF"/>
                </a:solidFill>
              </a:rPr>
              <a:t>スケジュール表を作るためにモデル化</a:t>
            </a:r>
            <a:r>
              <a:rPr kumimoji="1" lang="ja-JP" altLang="en-US" dirty="0">
                <a:solidFill>
                  <a:srgbClr val="3333FF"/>
                </a:solidFill>
              </a:rPr>
              <a:t>を</a:t>
            </a:r>
            <a:r>
              <a:rPr kumimoji="1" lang="ja-JP" altLang="en-US" dirty="0" smtClean="0">
                <a:solidFill>
                  <a:srgbClr val="3333FF"/>
                </a:solidFill>
              </a:rPr>
              <a:t>工夫．</a:t>
            </a:r>
            <a:endParaRPr kumimoji="1" lang="ja-JP" altLang="en-US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14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</p:spPr>
        <p:txBody>
          <a:bodyPr/>
          <a:lstStyle/>
          <a:p>
            <a:r>
              <a:rPr lang="en-US" altLang="ja-JP"/>
              <a:t>認識しやすいスケジュール表の作成</a:t>
            </a:r>
          </a:p>
        </p:txBody>
      </p:sp>
      <p:sp>
        <p:nvSpPr>
          <p:cNvPr id="246786" name="AutoShape 2"/>
          <p:cNvSpPr>
            <a:spLocks noChangeArrowheads="1"/>
          </p:cNvSpPr>
          <p:nvPr/>
        </p:nvSpPr>
        <p:spPr bwMode="auto">
          <a:xfrm>
            <a:off x="6840538" y="2420938"/>
            <a:ext cx="576262" cy="360362"/>
          </a:xfrm>
          <a:prstGeom prst="roundRect">
            <a:avLst>
              <a:gd name="adj" fmla="val 16667"/>
            </a:avLst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46788" name="Text Box 4"/>
          <p:cNvSpPr txBox="1">
            <a:spLocks noChangeArrowheads="1"/>
          </p:cNvSpPr>
          <p:nvPr/>
        </p:nvSpPr>
        <p:spPr bwMode="auto">
          <a:xfrm>
            <a:off x="107950" y="692150"/>
            <a:ext cx="2665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3200" dirty="0">
                <a:solidFill>
                  <a:schemeClr val="hlink"/>
                </a:solidFill>
                <a:latin typeface="Times New Roman" pitchFamily="18" charset="0"/>
              </a:rPr>
              <a:t>重粒子線治療</a:t>
            </a:r>
          </a:p>
        </p:txBody>
      </p:sp>
      <p:sp>
        <p:nvSpPr>
          <p:cNvPr id="246789" name="Oval 5" descr="みかげ石"/>
          <p:cNvSpPr>
            <a:spLocks noChangeArrowheads="1"/>
          </p:cNvSpPr>
          <p:nvPr/>
        </p:nvSpPr>
        <p:spPr bwMode="auto">
          <a:xfrm>
            <a:off x="2016125" y="1484313"/>
            <a:ext cx="288925" cy="287337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46790" name="Text Box 6"/>
          <p:cNvSpPr txBox="1">
            <a:spLocks noChangeArrowheads="1"/>
          </p:cNvSpPr>
          <p:nvPr/>
        </p:nvSpPr>
        <p:spPr bwMode="auto">
          <a:xfrm>
            <a:off x="576263" y="1412875"/>
            <a:ext cx="143986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b="1">
                <a:latin typeface="Times New Roman" pitchFamily="18" charset="0"/>
              </a:rPr>
              <a:t>炭素イオン</a:t>
            </a:r>
          </a:p>
        </p:txBody>
      </p:sp>
      <p:sp>
        <p:nvSpPr>
          <p:cNvPr id="246791" name="Text Box 7"/>
          <p:cNvSpPr txBox="1">
            <a:spLocks noChangeArrowheads="1"/>
          </p:cNvSpPr>
          <p:nvPr/>
        </p:nvSpPr>
        <p:spPr bwMode="auto">
          <a:xfrm>
            <a:off x="2881313" y="2420938"/>
            <a:ext cx="15113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b="1">
                <a:latin typeface="Times New Roman" pitchFamily="18" charset="0"/>
              </a:rPr>
              <a:t>主加速器</a:t>
            </a:r>
          </a:p>
        </p:txBody>
      </p:sp>
      <p:sp>
        <p:nvSpPr>
          <p:cNvPr id="246792" name="Rectangle 8"/>
          <p:cNvSpPr>
            <a:spLocks noChangeArrowheads="1"/>
          </p:cNvSpPr>
          <p:nvPr/>
        </p:nvSpPr>
        <p:spPr bwMode="auto">
          <a:xfrm>
            <a:off x="5545138" y="981075"/>
            <a:ext cx="3311525" cy="18002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46793" name="AutoShape 9"/>
          <p:cNvSpPr>
            <a:spLocks noChangeArrowheads="1"/>
          </p:cNvSpPr>
          <p:nvPr/>
        </p:nvSpPr>
        <p:spPr bwMode="auto">
          <a:xfrm>
            <a:off x="5903913" y="2278063"/>
            <a:ext cx="2449512" cy="215900"/>
          </a:xfrm>
          <a:prstGeom prst="roundRect">
            <a:avLst>
              <a:gd name="adj" fmla="val 16667"/>
            </a:avLst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46794" name="Oval 10"/>
          <p:cNvSpPr>
            <a:spLocks noChangeArrowheads="1"/>
          </p:cNvSpPr>
          <p:nvPr/>
        </p:nvSpPr>
        <p:spPr bwMode="auto">
          <a:xfrm>
            <a:off x="5976938" y="1844675"/>
            <a:ext cx="647700" cy="576263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46795" name="AutoShape 11"/>
          <p:cNvSpPr>
            <a:spLocks noChangeArrowheads="1"/>
          </p:cNvSpPr>
          <p:nvPr/>
        </p:nvSpPr>
        <p:spPr bwMode="auto">
          <a:xfrm flipH="1">
            <a:off x="6553200" y="1773238"/>
            <a:ext cx="1439863" cy="647700"/>
          </a:xfrm>
          <a:prstGeom prst="homePlate">
            <a:avLst>
              <a:gd name="adj" fmla="val 55576"/>
            </a:avLst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46796" name="AutoShape 12"/>
          <p:cNvSpPr>
            <a:spLocks noChangeArrowheads="1"/>
          </p:cNvSpPr>
          <p:nvPr/>
        </p:nvSpPr>
        <p:spPr bwMode="auto">
          <a:xfrm>
            <a:off x="6624638" y="1701800"/>
            <a:ext cx="1225550" cy="790575"/>
          </a:xfrm>
          <a:prstGeom prst="irregularSeal1">
            <a:avLst/>
          </a:prstGeom>
          <a:solidFill>
            <a:srgbClr val="FF9933"/>
          </a:solidFill>
          <a:ln w="1905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defTabSz="968375"/>
            <a:r>
              <a:rPr lang="ja-JP" altLang="en-US" sz="2400">
                <a:latin typeface="Times New Roman" pitchFamily="18" charset="0"/>
              </a:rPr>
              <a:t>がん</a:t>
            </a:r>
          </a:p>
        </p:txBody>
      </p:sp>
      <p:sp>
        <p:nvSpPr>
          <p:cNvPr id="246797" name="Freeform 13"/>
          <p:cNvSpPr>
            <a:spLocks/>
          </p:cNvSpPr>
          <p:nvPr/>
        </p:nvSpPr>
        <p:spPr bwMode="auto">
          <a:xfrm>
            <a:off x="1511300" y="1917700"/>
            <a:ext cx="2711450" cy="1609725"/>
          </a:xfrm>
          <a:custGeom>
            <a:avLst/>
            <a:gdLst>
              <a:gd name="T0" fmla="*/ 0 w 1682"/>
              <a:gd name="T1" fmla="*/ 0 h 1001"/>
              <a:gd name="T2" fmla="*/ 83 w 1682"/>
              <a:gd name="T3" fmla="*/ 280 h 1001"/>
              <a:gd name="T4" fmla="*/ 181 w 1682"/>
              <a:gd name="T5" fmla="*/ 538 h 1001"/>
              <a:gd name="T6" fmla="*/ 318 w 1682"/>
              <a:gd name="T7" fmla="*/ 826 h 1001"/>
              <a:gd name="T8" fmla="*/ 564 w 1682"/>
              <a:gd name="T9" fmla="*/ 939 h 1001"/>
              <a:gd name="T10" fmla="*/ 836 w 1682"/>
              <a:gd name="T11" fmla="*/ 985 h 1001"/>
              <a:gd name="T12" fmla="*/ 1349 w 1682"/>
              <a:gd name="T13" fmla="*/ 977 h 1001"/>
              <a:gd name="T14" fmla="*/ 1682 w 1682"/>
              <a:gd name="T15" fmla="*/ 841 h 1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82" h="1001">
                <a:moveTo>
                  <a:pt x="0" y="0"/>
                </a:moveTo>
                <a:cubicBezTo>
                  <a:pt x="13" y="47"/>
                  <a:pt x="53" y="190"/>
                  <a:pt x="83" y="280"/>
                </a:cubicBezTo>
                <a:cubicBezTo>
                  <a:pt x="113" y="370"/>
                  <a:pt x="142" y="447"/>
                  <a:pt x="181" y="538"/>
                </a:cubicBezTo>
                <a:cubicBezTo>
                  <a:pt x="220" y="629"/>
                  <a:pt x="254" y="759"/>
                  <a:pt x="318" y="826"/>
                </a:cubicBezTo>
                <a:cubicBezTo>
                  <a:pt x="382" y="893"/>
                  <a:pt x="478" y="912"/>
                  <a:pt x="564" y="939"/>
                </a:cubicBezTo>
                <a:cubicBezTo>
                  <a:pt x="650" y="966"/>
                  <a:pt x="705" y="979"/>
                  <a:pt x="836" y="985"/>
                </a:cubicBezTo>
                <a:cubicBezTo>
                  <a:pt x="967" y="991"/>
                  <a:pt x="1208" y="1001"/>
                  <a:pt x="1349" y="977"/>
                </a:cubicBezTo>
                <a:cubicBezTo>
                  <a:pt x="1490" y="953"/>
                  <a:pt x="1613" y="869"/>
                  <a:pt x="1682" y="841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46798" name="Oval 14"/>
          <p:cNvSpPr>
            <a:spLocks noChangeArrowheads="1"/>
          </p:cNvSpPr>
          <p:nvPr/>
        </p:nvSpPr>
        <p:spPr bwMode="auto">
          <a:xfrm>
            <a:off x="2520950" y="1701800"/>
            <a:ext cx="2016125" cy="1800225"/>
          </a:xfrm>
          <a:prstGeom prst="ellipse">
            <a:avLst/>
          </a:prstGeom>
          <a:noFill/>
          <a:ln w="38100" algn="ctr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46799" name="Rectangle 15"/>
          <p:cNvSpPr>
            <a:spLocks noChangeArrowheads="1"/>
          </p:cNvSpPr>
          <p:nvPr/>
        </p:nvSpPr>
        <p:spPr bwMode="auto">
          <a:xfrm>
            <a:off x="4537075" y="2565400"/>
            <a:ext cx="71438" cy="288925"/>
          </a:xfrm>
          <a:prstGeom prst="rect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46800" name="Rectangle 16"/>
          <p:cNvSpPr>
            <a:spLocks noChangeArrowheads="1"/>
          </p:cNvSpPr>
          <p:nvPr/>
        </p:nvSpPr>
        <p:spPr bwMode="auto">
          <a:xfrm rot="-886297">
            <a:off x="4464050" y="2205038"/>
            <a:ext cx="71438" cy="288925"/>
          </a:xfrm>
          <a:prstGeom prst="rect">
            <a:avLst/>
          </a:pr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46801" name="Text Box 17"/>
          <p:cNvSpPr txBox="1">
            <a:spLocks noChangeArrowheads="1"/>
          </p:cNvSpPr>
          <p:nvPr/>
        </p:nvSpPr>
        <p:spPr bwMode="auto">
          <a:xfrm>
            <a:off x="5616575" y="1270000"/>
            <a:ext cx="15843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b="1">
                <a:latin typeface="Times New Roman" pitchFamily="18" charset="0"/>
              </a:rPr>
              <a:t>重粒子線</a:t>
            </a:r>
          </a:p>
        </p:txBody>
      </p:sp>
      <p:sp>
        <p:nvSpPr>
          <p:cNvPr id="246802" name="Text Box 18"/>
          <p:cNvSpPr txBox="1">
            <a:spLocks noChangeArrowheads="1"/>
          </p:cNvSpPr>
          <p:nvPr/>
        </p:nvSpPr>
        <p:spPr bwMode="auto">
          <a:xfrm>
            <a:off x="7920038" y="981075"/>
            <a:ext cx="9366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b="1">
                <a:latin typeface="Times New Roman" pitchFamily="18" charset="0"/>
              </a:rPr>
              <a:t>治療室</a:t>
            </a:r>
          </a:p>
        </p:txBody>
      </p:sp>
      <p:sp>
        <p:nvSpPr>
          <p:cNvPr id="246803" name="Freeform 19"/>
          <p:cNvSpPr>
            <a:spLocks/>
          </p:cNvSpPr>
          <p:nvPr/>
        </p:nvSpPr>
        <p:spPr bwMode="auto">
          <a:xfrm>
            <a:off x="4318000" y="1233488"/>
            <a:ext cx="3014663" cy="957262"/>
          </a:xfrm>
          <a:custGeom>
            <a:avLst/>
            <a:gdLst>
              <a:gd name="T0" fmla="*/ 84 w 1899"/>
              <a:gd name="T1" fmla="*/ 603 h 603"/>
              <a:gd name="T2" fmla="*/ 1 w 1899"/>
              <a:gd name="T3" fmla="*/ 295 h 603"/>
              <a:gd name="T4" fmla="*/ 92 w 1899"/>
              <a:gd name="T5" fmla="*/ 68 h 603"/>
              <a:gd name="T6" fmla="*/ 500 w 1899"/>
              <a:gd name="T7" fmla="*/ 23 h 603"/>
              <a:gd name="T8" fmla="*/ 1680 w 1899"/>
              <a:gd name="T9" fmla="*/ 23 h 603"/>
              <a:gd name="T10" fmla="*/ 1816 w 1899"/>
              <a:gd name="T11" fmla="*/ 68 h 603"/>
              <a:gd name="T12" fmla="*/ 1816 w 1899"/>
              <a:gd name="T13" fmla="*/ 431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99" h="603">
                <a:moveTo>
                  <a:pt x="84" y="603"/>
                </a:moveTo>
                <a:cubicBezTo>
                  <a:pt x="70" y="553"/>
                  <a:pt x="0" y="384"/>
                  <a:pt x="1" y="295"/>
                </a:cubicBezTo>
                <a:cubicBezTo>
                  <a:pt x="2" y="206"/>
                  <a:pt x="9" y="113"/>
                  <a:pt x="92" y="68"/>
                </a:cubicBezTo>
                <a:cubicBezTo>
                  <a:pt x="175" y="23"/>
                  <a:pt x="235" y="30"/>
                  <a:pt x="500" y="23"/>
                </a:cubicBezTo>
                <a:cubicBezTo>
                  <a:pt x="765" y="16"/>
                  <a:pt x="1461" y="16"/>
                  <a:pt x="1680" y="23"/>
                </a:cubicBezTo>
                <a:cubicBezTo>
                  <a:pt x="1899" y="30"/>
                  <a:pt x="1793" y="0"/>
                  <a:pt x="1816" y="68"/>
                </a:cubicBezTo>
                <a:cubicBezTo>
                  <a:pt x="1839" y="136"/>
                  <a:pt x="1816" y="371"/>
                  <a:pt x="1816" y="431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46804" name="Text Box 20"/>
          <p:cNvSpPr txBox="1">
            <a:spLocks noChangeArrowheads="1"/>
          </p:cNvSpPr>
          <p:nvPr/>
        </p:nvSpPr>
        <p:spPr bwMode="auto">
          <a:xfrm>
            <a:off x="5472113" y="3146425"/>
            <a:ext cx="3492500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/>
          <a:lstStyle>
            <a:lvl1pPr algn="l" defTabSz="127952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127952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127952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127952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127952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1279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1279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1279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1279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1" lang="ja-JP" altLang="en-US">
                <a:solidFill>
                  <a:srgbClr val="0033CC"/>
                </a:solidFill>
                <a:latin typeface="ＭＳ Ｐゴシック" charset="-128"/>
              </a:rPr>
              <a:t>施設が大規模　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1" lang="ja-JP" altLang="en-US" sz="2000">
                <a:solidFill>
                  <a:srgbClr val="0033CC"/>
                </a:solidFill>
                <a:latin typeface="ＭＳ Ｐゴシック" charset="-128"/>
              </a:rPr>
              <a:t>建設費　約</a:t>
            </a:r>
            <a:r>
              <a:rPr kumimoji="1" lang="en-US" altLang="ja-JP" sz="2000">
                <a:solidFill>
                  <a:srgbClr val="0033CC"/>
                </a:solidFill>
                <a:latin typeface="ＭＳ Ｐゴシック" charset="-128"/>
              </a:rPr>
              <a:t>125</a:t>
            </a:r>
            <a:r>
              <a:rPr kumimoji="1" lang="ja-JP" altLang="en-US" sz="2000">
                <a:solidFill>
                  <a:srgbClr val="0033CC"/>
                </a:solidFill>
                <a:latin typeface="ＭＳ Ｐゴシック" charset="-128"/>
              </a:rPr>
              <a:t>億円（小型普及機）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1" lang="zh-TW" altLang="en-US" sz="2000">
                <a:solidFill>
                  <a:srgbClr val="0033CC"/>
                </a:solidFill>
                <a:latin typeface="ＭＳ Ｐゴシック" charset="-128"/>
              </a:rPr>
              <a:t>治療費</a:t>
            </a:r>
            <a:r>
              <a:rPr kumimoji="1" lang="ja-JP" altLang="en-US" sz="2000">
                <a:solidFill>
                  <a:srgbClr val="0033CC"/>
                </a:solidFill>
                <a:latin typeface="ＭＳ Ｐゴシック" charset="-128"/>
              </a:rPr>
              <a:t>　約</a:t>
            </a:r>
            <a:r>
              <a:rPr kumimoji="1" lang="en-US" altLang="zh-TW" sz="2000">
                <a:solidFill>
                  <a:srgbClr val="0033CC"/>
                </a:solidFill>
                <a:latin typeface="ＭＳ Ｐゴシック" charset="-128"/>
              </a:rPr>
              <a:t>300</a:t>
            </a:r>
            <a:r>
              <a:rPr kumimoji="1" lang="zh-TW" altLang="en-US" sz="2000">
                <a:solidFill>
                  <a:srgbClr val="0033CC"/>
                </a:solidFill>
                <a:latin typeface="ＭＳ Ｐゴシック" charset="-128"/>
              </a:rPr>
              <a:t>万円</a:t>
            </a:r>
            <a:r>
              <a:rPr kumimoji="1" lang="ja-JP" altLang="en-US" sz="2000">
                <a:solidFill>
                  <a:srgbClr val="0033CC"/>
                </a:solidFill>
                <a:latin typeface="ＭＳ Ｐゴシック" charset="-128"/>
              </a:rPr>
              <a:t>／人</a:t>
            </a:r>
          </a:p>
        </p:txBody>
      </p:sp>
      <p:sp>
        <p:nvSpPr>
          <p:cNvPr id="246805" name="Rectangle 21"/>
          <p:cNvSpPr>
            <a:spLocks noChangeArrowheads="1"/>
          </p:cNvSpPr>
          <p:nvPr/>
        </p:nvSpPr>
        <p:spPr bwMode="auto">
          <a:xfrm>
            <a:off x="250825" y="5300663"/>
            <a:ext cx="8748713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46800" rIns="0" bIns="46800"/>
          <a:lstStyle/>
          <a:p>
            <a:pPr algn="l" defTabSz="968375">
              <a:lnSpc>
                <a:spcPct val="80000"/>
              </a:lnSpc>
              <a:spcBef>
                <a:spcPct val="50000"/>
              </a:spcBef>
            </a:pPr>
            <a:r>
              <a:rPr lang="ja-JP" altLang="en-US" sz="2000" dirty="0">
                <a:latin typeface="Times New Roman" pitchFamily="18" charset="0"/>
              </a:rPr>
              <a:t>重粒子線治療機関 　　独立行政法人放射線医学総合研究所 （</a:t>
            </a:r>
            <a:r>
              <a:rPr lang="en-US" altLang="ja-JP" sz="2000" dirty="0">
                <a:latin typeface="Times New Roman" pitchFamily="18" charset="0"/>
              </a:rPr>
              <a:t>HIMAC</a:t>
            </a:r>
            <a:r>
              <a:rPr lang="ja-JP" altLang="en-US" sz="2000" dirty="0">
                <a:latin typeface="Times New Roman" pitchFamily="18" charset="0"/>
              </a:rPr>
              <a:t>・新治療棟）</a:t>
            </a:r>
          </a:p>
          <a:p>
            <a:pPr algn="l" defTabSz="968375">
              <a:lnSpc>
                <a:spcPct val="70000"/>
              </a:lnSpc>
              <a:spcBef>
                <a:spcPct val="50000"/>
              </a:spcBef>
            </a:pPr>
            <a:r>
              <a:rPr lang="ja-JP" altLang="en-US" sz="2000" dirty="0">
                <a:latin typeface="Times New Roman" pitchFamily="18" charset="0"/>
              </a:rPr>
              <a:t>　		　　  群馬大学重粒子線医学研究センター</a:t>
            </a:r>
          </a:p>
          <a:p>
            <a:pPr algn="l" defTabSz="968375">
              <a:lnSpc>
                <a:spcPct val="70000"/>
              </a:lnSpc>
              <a:spcBef>
                <a:spcPct val="50000"/>
              </a:spcBef>
            </a:pPr>
            <a:r>
              <a:rPr lang="ja-JP" altLang="en-US" sz="2000" dirty="0">
                <a:latin typeface="Times New Roman" pitchFamily="18" charset="0"/>
              </a:rPr>
              <a:t>　		　　</a:t>
            </a:r>
            <a:r>
              <a:rPr lang="ja-JP" altLang="en-US" sz="2000">
                <a:latin typeface="Times New Roman" pitchFamily="18" charset="0"/>
              </a:rPr>
              <a:t>  </a:t>
            </a:r>
            <a:r>
              <a:rPr lang="ja-JP" altLang="en-US" sz="2000" smtClean="0">
                <a:latin typeface="Times New Roman" pitchFamily="18" charset="0"/>
              </a:rPr>
              <a:t>神奈川県立がんセンター（建設中）</a:t>
            </a:r>
            <a:endParaRPr lang="ja-JP" altLang="en-US" sz="2000" dirty="0">
              <a:latin typeface="Times New Roman" pitchFamily="18" charset="0"/>
            </a:endParaRPr>
          </a:p>
        </p:txBody>
      </p:sp>
      <p:sp>
        <p:nvSpPr>
          <p:cNvPr id="246806" name="AutoShape 22"/>
          <p:cNvSpPr>
            <a:spLocks noChangeArrowheads="1"/>
          </p:cNvSpPr>
          <p:nvPr/>
        </p:nvSpPr>
        <p:spPr bwMode="auto">
          <a:xfrm>
            <a:off x="0" y="3716338"/>
            <a:ext cx="5364163" cy="129698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l" defTabSz="968375">
              <a:lnSpc>
                <a:spcPct val="90000"/>
              </a:lnSpc>
              <a:spcBef>
                <a:spcPct val="50000"/>
              </a:spcBef>
            </a:pPr>
            <a:r>
              <a:rPr lang="ja-JP" altLang="en-US" sz="2000">
                <a:latin typeface="Times New Roman" pitchFamily="18" charset="0"/>
              </a:rPr>
              <a:t>　　体の欠損，痛み，精神的負担などが少ない</a:t>
            </a:r>
          </a:p>
          <a:p>
            <a:pPr algn="l" defTabSz="968375">
              <a:lnSpc>
                <a:spcPct val="90000"/>
              </a:lnSpc>
              <a:spcBef>
                <a:spcPct val="50000"/>
              </a:spcBef>
            </a:pPr>
            <a:r>
              <a:rPr lang="ja-JP" altLang="en-US" sz="2000">
                <a:latin typeface="Times New Roman" pitchFamily="18" charset="0"/>
              </a:rPr>
              <a:t>　　病巣部を集中的に治療できる</a:t>
            </a:r>
          </a:p>
          <a:p>
            <a:pPr algn="l" defTabSz="968375">
              <a:lnSpc>
                <a:spcPct val="90000"/>
              </a:lnSpc>
              <a:spcBef>
                <a:spcPct val="50000"/>
              </a:spcBef>
            </a:pPr>
            <a:r>
              <a:rPr lang="ja-JP" altLang="en-US" sz="2000">
                <a:latin typeface="Times New Roman" pitchFamily="18" charset="0"/>
              </a:rPr>
              <a:t>　　先進医療として認定されている</a:t>
            </a:r>
          </a:p>
        </p:txBody>
      </p:sp>
      <p:grpSp>
        <p:nvGrpSpPr>
          <p:cNvPr id="246807" name="Group 23"/>
          <p:cNvGrpSpPr>
            <a:grpSpLocks/>
          </p:cNvGrpSpPr>
          <p:nvPr/>
        </p:nvGrpSpPr>
        <p:grpSpPr bwMode="auto">
          <a:xfrm>
            <a:off x="1439863" y="1914525"/>
            <a:ext cx="968375" cy="1543050"/>
            <a:chOff x="748" y="1251"/>
            <a:chExt cx="610" cy="972"/>
          </a:xfrm>
        </p:grpSpPr>
        <p:sp>
          <p:nvSpPr>
            <p:cNvPr id="246808" name="Rectangle 24"/>
            <p:cNvSpPr>
              <a:spLocks noChangeArrowheads="1"/>
            </p:cNvSpPr>
            <p:nvPr/>
          </p:nvSpPr>
          <p:spPr bwMode="auto">
            <a:xfrm rot="-1205714">
              <a:off x="748" y="1251"/>
              <a:ext cx="159" cy="27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6809" name="Rectangle 25"/>
            <p:cNvSpPr>
              <a:spLocks noChangeArrowheads="1"/>
            </p:cNvSpPr>
            <p:nvPr/>
          </p:nvSpPr>
          <p:spPr bwMode="auto">
            <a:xfrm rot="-1205714">
              <a:off x="888" y="1598"/>
              <a:ext cx="91" cy="181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6810" name="Rectangle 26"/>
            <p:cNvSpPr>
              <a:spLocks noChangeArrowheads="1"/>
            </p:cNvSpPr>
            <p:nvPr/>
          </p:nvSpPr>
          <p:spPr bwMode="auto">
            <a:xfrm rot="-1205714">
              <a:off x="965" y="1810"/>
              <a:ext cx="91" cy="181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6811" name="Oval 27"/>
            <p:cNvSpPr>
              <a:spLocks noChangeArrowheads="1"/>
            </p:cNvSpPr>
            <p:nvPr/>
          </p:nvSpPr>
          <p:spPr bwMode="auto">
            <a:xfrm rot="-1205714">
              <a:off x="1078" y="2054"/>
              <a:ext cx="91" cy="4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6812" name="Oval 28"/>
            <p:cNvSpPr>
              <a:spLocks noChangeArrowheads="1"/>
            </p:cNvSpPr>
            <p:nvPr/>
          </p:nvSpPr>
          <p:spPr bwMode="auto">
            <a:xfrm rot="-1205714">
              <a:off x="1151" y="2123"/>
              <a:ext cx="91" cy="4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46813" name="Oval 29"/>
            <p:cNvSpPr>
              <a:spLocks noChangeArrowheads="1"/>
            </p:cNvSpPr>
            <p:nvPr/>
          </p:nvSpPr>
          <p:spPr bwMode="auto">
            <a:xfrm rot="-1205714">
              <a:off x="1267" y="2177"/>
              <a:ext cx="91" cy="4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755650" y="188913"/>
            <a:ext cx="7345363" cy="431800"/>
          </a:xfrm>
          <a:prstGeom prst="rect">
            <a:avLst/>
          </a:prstGeom>
          <a:solidFill>
            <a:schemeClr val="bg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800" rIns="0" bIns="4680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 dirty="0" smtClean="0">
                <a:latin typeface="Arial" charset="0"/>
              </a:rPr>
              <a:t>2. </a:t>
            </a:r>
            <a:r>
              <a:rPr lang="ja-JP" altLang="en-US" sz="3200" dirty="0" smtClean="0">
                <a:latin typeface="Arial" charset="0"/>
              </a:rPr>
              <a:t>治療スケジュール表</a:t>
            </a:r>
            <a:r>
              <a:rPr lang="ja-JP" altLang="en-US" sz="3200" dirty="0"/>
              <a:t>の</a:t>
            </a:r>
            <a:r>
              <a:rPr lang="ja-JP" altLang="en-US" sz="3200" dirty="0" smtClean="0"/>
              <a:t>作成</a:t>
            </a:r>
            <a:endParaRPr lang="en-US" altLang="ja-JP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27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</p:spPr>
        <p:txBody>
          <a:bodyPr/>
          <a:lstStyle/>
          <a:p>
            <a:r>
              <a:rPr lang="en-US" altLang="ja-JP"/>
              <a:t>認識しやすいスケジュール表の作成</a:t>
            </a:r>
          </a:p>
        </p:txBody>
      </p:sp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250825" y="4335895"/>
            <a:ext cx="8782050" cy="204543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34925" y="2520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245765" name="Text Box 5"/>
          <p:cNvSpPr txBox="1">
            <a:spLocks noChangeArrowheads="1"/>
          </p:cNvSpPr>
          <p:nvPr/>
        </p:nvSpPr>
        <p:spPr bwMode="auto">
          <a:xfrm>
            <a:off x="0" y="692150"/>
            <a:ext cx="4032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3200" dirty="0">
                <a:solidFill>
                  <a:schemeClr val="hlink"/>
                </a:solidFill>
                <a:latin typeface="Times New Roman" pitchFamily="18" charset="0"/>
              </a:rPr>
              <a:t>治療の流れ</a:t>
            </a:r>
          </a:p>
        </p:txBody>
      </p:sp>
      <p:sp>
        <p:nvSpPr>
          <p:cNvPr id="245766" name="Text Box 6"/>
          <p:cNvSpPr txBox="1">
            <a:spLocks noChangeArrowheads="1"/>
          </p:cNvSpPr>
          <p:nvPr/>
        </p:nvSpPr>
        <p:spPr bwMode="auto">
          <a:xfrm>
            <a:off x="1293813" y="1697038"/>
            <a:ext cx="431800" cy="17160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治療方針決定</a:t>
            </a:r>
          </a:p>
        </p:txBody>
      </p:sp>
      <p:sp>
        <p:nvSpPr>
          <p:cNvPr id="245767" name="Text Box 7"/>
          <p:cNvSpPr txBox="1">
            <a:spLocks noChangeArrowheads="1"/>
          </p:cNvSpPr>
          <p:nvPr/>
        </p:nvSpPr>
        <p:spPr bwMode="auto">
          <a:xfrm>
            <a:off x="2165350" y="1833563"/>
            <a:ext cx="425450" cy="1439862"/>
          </a:xfrm>
          <a:prstGeom prst="rect">
            <a:avLst/>
          </a:prstGeom>
          <a:solidFill>
            <a:srgbClr val="99CC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固定具作成</a:t>
            </a:r>
          </a:p>
        </p:txBody>
      </p:sp>
      <p:sp>
        <p:nvSpPr>
          <p:cNvPr id="245768" name="Text Box 8"/>
          <p:cNvSpPr txBox="1">
            <a:spLocks noChangeArrowheads="1"/>
          </p:cNvSpPr>
          <p:nvPr/>
        </p:nvSpPr>
        <p:spPr bwMode="auto">
          <a:xfrm>
            <a:off x="3021013" y="1330325"/>
            <a:ext cx="431800" cy="2447925"/>
          </a:xfrm>
          <a:prstGeom prst="rect">
            <a:avLst/>
          </a:prstGeom>
          <a:solidFill>
            <a:srgbClr val="99CC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ＣＴシミュレーション</a:t>
            </a:r>
          </a:p>
        </p:txBody>
      </p:sp>
      <p:sp>
        <p:nvSpPr>
          <p:cNvPr id="245769" name="Text Box 9"/>
          <p:cNvSpPr txBox="1">
            <a:spLocks noChangeArrowheads="1"/>
          </p:cNvSpPr>
          <p:nvPr/>
        </p:nvSpPr>
        <p:spPr bwMode="auto">
          <a:xfrm>
            <a:off x="3886200" y="1689100"/>
            <a:ext cx="431800" cy="17287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詳細治療計画</a:t>
            </a:r>
          </a:p>
        </p:txBody>
      </p:sp>
      <p:sp>
        <p:nvSpPr>
          <p:cNvPr id="245770" name="Text Box 10"/>
          <p:cNvSpPr txBox="1">
            <a:spLocks noChangeArrowheads="1"/>
          </p:cNvSpPr>
          <p:nvPr/>
        </p:nvSpPr>
        <p:spPr bwMode="auto">
          <a:xfrm>
            <a:off x="4678363" y="1833563"/>
            <a:ext cx="368300" cy="14414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症例検討会</a:t>
            </a:r>
          </a:p>
        </p:txBody>
      </p:sp>
      <p:sp>
        <p:nvSpPr>
          <p:cNvPr id="245771" name="Text Box 11"/>
          <p:cNvSpPr txBox="1">
            <a:spLocks noChangeArrowheads="1"/>
          </p:cNvSpPr>
          <p:nvPr/>
        </p:nvSpPr>
        <p:spPr bwMode="auto">
          <a:xfrm>
            <a:off x="5343525" y="1617663"/>
            <a:ext cx="1608138" cy="3778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ボーラス発注</a:t>
            </a:r>
          </a:p>
        </p:txBody>
      </p:sp>
      <p:sp>
        <p:nvSpPr>
          <p:cNvPr id="245772" name="Text Box 12"/>
          <p:cNvSpPr txBox="1">
            <a:spLocks noChangeArrowheads="1"/>
          </p:cNvSpPr>
          <p:nvPr/>
        </p:nvSpPr>
        <p:spPr bwMode="auto">
          <a:xfrm>
            <a:off x="5486400" y="2986088"/>
            <a:ext cx="1420813" cy="368300"/>
          </a:xfrm>
          <a:prstGeom prst="rect">
            <a:avLst/>
          </a:prstGeom>
          <a:solidFill>
            <a:srgbClr val="99CC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リハーサル</a:t>
            </a:r>
          </a:p>
        </p:txBody>
      </p:sp>
      <p:sp>
        <p:nvSpPr>
          <p:cNvPr id="245773" name="Text Box 13"/>
          <p:cNvSpPr txBox="1">
            <a:spLocks noChangeArrowheads="1"/>
          </p:cNvSpPr>
          <p:nvPr/>
        </p:nvSpPr>
        <p:spPr bwMode="auto">
          <a:xfrm>
            <a:off x="7185025" y="2130425"/>
            <a:ext cx="374650" cy="792163"/>
          </a:xfrm>
          <a:prstGeom prst="rect">
            <a:avLst/>
          </a:prstGeom>
          <a:solidFill>
            <a:srgbClr val="99CC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sp>
        <p:nvSpPr>
          <p:cNvPr id="245774" name="Text Box 14"/>
          <p:cNvSpPr txBox="1">
            <a:spLocks noChangeArrowheads="1"/>
          </p:cNvSpPr>
          <p:nvPr/>
        </p:nvSpPr>
        <p:spPr bwMode="auto">
          <a:xfrm>
            <a:off x="8486775" y="1976438"/>
            <a:ext cx="441325" cy="10795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経過観察</a:t>
            </a:r>
          </a:p>
        </p:txBody>
      </p:sp>
      <p:cxnSp>
        <p:nvCxnSpPr>
          <p:cNvPr id="245775" name="AutoShape 15"/>
          <p:cNvCxnSpPr>
            <a:cxnSpLocks noChangeShapeType="1"/>
            <a:stCxn id="245788" idx="3"/>
            <a:endCxn id="245766" idx="1"/>
          </p:cNvCxnSpPr>
          <p:nvPr/>
        </p:nvCxnSpPr>
        <p:spPr bwMode="auto">
          <a:xfrm>
            <a:off x="938213" y="2554288"/>
            <a:ext cx="355600" cy="1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776" name="AutoShape 16"/>
          <p:cNvCxnSpPr>
            <a:cxnSpLocks noChangeShapeType="1"/>
            <a:stCxn id="245766" idx="3"/>
            <a:endCxn id="245767" idx="1"/>
          </p:cNvCxnSpPr>
          <p:nvPr/>
        </p:nvCxnSpPr>
        <p:spPr bwMode="auto">
          <a:xfrm flipV="1">
            <a:off x="1725613" y="2554288"/>
            <a:ext cx="420687" cy="1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777" name="AutoShape 17"/>
          <p:cNvCxnSpPr>
            <a:cxnSpLocks noChangeShapeType="1"/>
            <a:stCxn id="245767" idx="3"/>
            <a:endCxn id="245768" idx="1"/>
          </p:cNvCxnSpPr>
          <p:nvPr/>
        </p:nvCxnSpPr>
        <p:spPr bwMode="auto">
          <a:xfrm>
            <a:off x="2609850" y="2554288"/>
            <a:ext cx="39211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778" name="AutoShape 18"/>
          <p:cNvCxnSpPr>
            <a:cxnSpLocks noChangeShapeType="1"/>
            <a:stCxn id="245768" idx="3"/>
            <a:endCxn id="245769" idx="1"/>
          </p:cNvCxnSpPr>
          <p:nvPr/>
        </p:nvCxnSpPr>
        <p:spPr bwMode="auto">
          <a:xfrm>
            <a:off x="3471863" y="2554288"/>
            <a:ext cx="414337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779" name="AutoShape 19"/>
          <p:cNvCxnSpPr>
            <a:cxnSpLocks noChangeShapeType="1"/>
            <a:stCxn id="245769" idx="3"/>
            <a:endCxn id="245770" idx="1"/>
          </p:cNvCxnSpPr>
          <p:nvPr/>
        </p:nvCxnSpPr>
        <p:spPr bwMode="auto">
          <a:xfrm>
            <a:off x="4318000" y="2554288"/>
            <a:ext cx="36036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780" name="AutoShape 20"/>
          <p:cNvCxnSpPr>
            <a:cxnSpLocks noChangeShapeType="1"/>
            <a:stCxn id="245770" idx="3"/>
            <a:endCxn id="245771" idx="1"/>
          </p:cNvCxnSpPr>
          <p:nvPr/>
        </p:nvCxnSpPr>
        <p:spPr bwMode="auto">
          <a:xfrm flipV="1">
            <a:off x="5046663" y="1806575"/>
            <a:ext cx="296862" cy="7477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781" name="AutoShape 21"/>
          <p:cNvCxnSpPr>
            <a:cxnSpLocks noChangeShapeType="1"/>
            <a:stCxn id="245770" idx="3"/>
            <a:endCxn id="245772" idx="1"/>
          </p:cNvCxnSpPr>
          <p:nvPr/>
        </p:nvCxnSpPr>
        <p:spPr bwMode="auto">
          <a:xfrm>
            <a:off x="5046663" y="2554288"/>
            <a:ext cx="420687" cy="6159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782" name="AutoShape 22"/>
          <p:cNvCxnSpPr>
            <a:cxnSpLocks noChangeShapeType="1"/>
            <a:stCxn id="245771" idx="3"/>
            <a:endCxn id="245773" idx="1"/>
          </p:cNvCxnSpPr>
          <p:nvPr/>
        </p:nvCxnSpPr>
        <p:spPr bwMode="auto">
          <a:xfrm>
            <a:off x="6951663" y="1806575"/>
            <a:ext cx="214312" cy="7207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783" name="AutoShape 23"/>
          <p:cNvCxnSpPr>
            <a:cxnSpLocks noChangeShapeType="1"/>
            <a:stCxn id="245772" idx="3"/>
            <a:endCxn id="245773" idx="1"/>
          </p:cNvCxnSpPr>
          <p:nvPr/>
        </p:nvCxnSpPr>
        <p:spPr bwMode="auto">
          <a:xfrm flipV="1">
            <a:off x="6926263" y="2527300"/>
            <a:ext cx="239712" cy="6429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784" name="AutoShape 24"/>
          <p:cNvCxnSpPr>
            <a:cxnSpLocks noChangeShapeType="1"/>
            <a:stCxn id="245789" idx="3"/>
            <a:endCxn id="245774" idx="1"/>
          </p:cNvCxnSpPr>
          <p:nvPr/>
        </p:nvCxnSpPr>
        <p:spPr bwMode="auto">
          <a:xfrm flipV="1">
            <a:off x="8169275" y="2516188"/>
            <a:ext cx="317500" cy="31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785" name="Text Box 25"/>
          <p:cNvSpPr txBox="1">
            <a:spLocks noChangeArrowheads="1"/>
          </p:cNvSpPr>
          <p:nvPr/>
        </p:nvSpPr>
        <p:spPr bwMode="auto">
          <a:xfrm>
            <a:off x="5559425" y="2338388"/>
            <a:ext cx="1150938" cy="3683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 dirty="0">
                <a:latin typeface="Times New Roman" pitchFamily="18" charset="0"/>
              </a:rPr>
              <a:t>新患測定</a:t>
            </a:r>
          </a:p>
        </p:txBody>
      </p:sp>
      <p:cxnSp>
        <p:nvCxnSpPr>
          <p:cNvPr id="245786" name="AutoShape 26"/>
          <p:cNvCxnSpPr>
            <a:cxnSpLocks noChangeShapeType="1"/>
            <a:stCxn id="245770" idx="3"/>
            <a:endCxn id="245785" idx="1"/>
          </p:cNvCxnSpPr>
          <p:nvPr/>
        </p:nvCxnSpPr>
        <p:spPr bwMode="auto">
          <a:xfrm flipV="1">
            <a:off x="5046663" y="2522538"/>
            <a:ext cx="512762" cy="317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787" name="AutoShape 27"/>
          <p:cNvCxnSpPr>
            <a:cxnSpLocks noChangeShapeType="1"/>
            <a:stCxn id="245785" idx="3"/>
            <a:endCxn id="245773" idx="1"/>
          </p:cNvCxnSpPr>
          <p:nvPr/>
        </p:nvCxnSpPr>
        <p:spPr bwMode="auto">
          <a:xfrm>
            <a:off x="6710363" y="2522538"/>
            <a:ext cx="455612" cy="47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788" name="Text Box 28"/>
          <p:cNvSpPr txBox="1">
            <a:spLocks noChangeArrowheads="1"/>
          </p:cNvSpPr>
          <p:nvPr/>
        </p:nvSpPr>
        <p:spPr bwMode="auto">
          <a:xfrm>
            <a:off x="285750" y="1833563"/>
            <a:ext cx="652463" cy="143986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r>
              <a:rPr lang="ja-JP" altLang="en-US" sz="2000">
                <a:solidFill>
                  <a:srgbClr val="000000"/>
                </a:solidFill>
                <a:latin typeface="ＭＳ Ｐゴシック" charset="-128"/>
              </a:rPr>
              <a:t>外来診察</a:t>
            </a:r>
            <a:endParaRPr lang="ja-JP" altLang="en-US" sz="2000">
              <a:latin typeface="ＭＳ Ｐゴシック" charset="-128"/>
            </a:endParaRPr>
          </a:p>
          <a:p>
            <a:r>
              <a:rPr lang="ja-JP" altLang="en-US" sz="2000">
                <a:solidFill>
                  <a:srgbClr val="000000"/>
                </a:solidFill>
                <a:latin typeface="ＭＳ Ｐゴシック" charset="-128"/>
              </a:rPr>
              <a:t>適応判断</a:t>
            </a:r>
            <a:endParaRPr lang="ja-JP" altLang="en-US" sz="2000">
              <a:latin typeface="ＭＳ Ｐゴシック" charset="-128"/>
            </a:endParaRPr>
          </a:p>
        </p:txBody>
      </p:sp>
      <p:sp>
        <p:nvSpPr>
          <p:cNvPr id="245789" name="Text Box 29"/>
          <p:cNvSpPr txBox="1">
            <a:spLocks noChangeArrowheads="1"/>
          </p:cNvSpPr>
          <p:nvPr/>
        </p:nvSpPr>
        <p:spPr bwMode="auto">
          <a:xfrm>
            <a:off x="7775575" y="2122488"/>
            <a:ext cx="374650" cy="792162"/>
          </a:xfrm>
          <a:prstGeom prst="rect">
            <a:avLst/>
          </a:prstGeom>
          <a:solidFill>
            <a:srgbClr val="99CC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/>
          <a:lstStyle/>
          <a:p>
            <a:pPr eaLnBrk="1" hangingPunct="1">
              <a:spcBef>
                <a:spcPct val="50000"/>
              </a:spcBef>
            </a:pPr>
            <a:r>
              <a:rPr kumimoji="1" lang="ja-JP" altLang="en-US" sz="2000">
                <a:latin typeface="Times New Roman" pitchFamily="18" charset="0"/>
              </a:rPr>
              <a:t>照射</a:t>
            </a:r>
          </a:p>
        </p:txBody>
      </p:sp>
      <p:cxnSp>
        <p:nvCxnSpPr>
          <p:cNvPr id="245790" name="AutoShape 30"/>
          <p:cNvCxnSpPr>
            <a:cxnSpLocks noChangeShapeType="1"/>
            <a:stCxn id="245773" idx="3"/>
            <a:endCxn id="245789" idx="1"/>
          </p:cNvCxnSpPr>
          <p:nvPr/>
        </p:nvCxnSpPr>
        <p:spPr bwMode="auto">
          <a:xfrm flipV="1">
            <a:off x="7578725" y="2519363"/>
            <a:ext cx="177800" cy="7937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45791" name="AutoShape 31"/>
          <p:cNvSpPr>
            <a:spLocks/>
          </p:cNvSpPr>
          <p:nvPr/>
        </p:nvSpPr>
        <p:spPr bwMode="auto">
          <a:xfrm rot="-5400000">
            <a:off x="7659688" y="2511425"/>
            <a:ext cx="158750" cy="1079500"/>
          </a:xfrm>
          <a:prstGeom prst="leftBrace">
            <a:avLst>
              <a:gd name="adj1" fmla="val 56667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245792" name="Text Box 32"/>
          <p:cNvSpPr txBox="1">
            <a:spLocks noChangeArrowheads="1"/>
          </p:cNvSpPr>
          <p:nvPr/>
        </p:nvSpPr>
        <p:spPr bwMode="auto">
          <a:xfrm>
            <a:off x="1077913" y="3562350"/>
            <a:ext cx="1800225" cy="360363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  <p:txBody>
          <a:bodyPr lIns="0" tIns="0" rIns="0" bIns="0"/>
          <a:lstStyle/>
          <a:p>
            <a:r>
              <a:rPr lang="ja-JP" altLang="en-US" sz="2000">
                <a:latin typeface="ＭＳ Ｐゴシック" charset="-128"/>
              </a:rPr>
              <a:t>固定具作成室</a:t>
            </a:r>
          </a:p>
        </p:txBody>
      </p:sp>
      <p:cxnSp>
        <p:nvCxnSpPr>
          <p:cNvPr id="245793" name="AutoShape 33"/>
          <p:cNvCxnSpPr>
            <a:cxnSpLocks noChangeShapeType="1"/>
            <a:stCxn id="245767" idx="2"/>
            <a:endCxn id="245792" idx="0"/>
          </p:cNvCxnSpPr>
          <p:nvPr/>
        </p:nvCxnSpPr>
        <p:spPr bwMode="auto">
          <a:xfrm flipH="1">
            <a:off x="1978025" y="3292475"/>
            <a:ext cx="400050" cy="26987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45794" name="Text Box 34"/>
          <p:cNvSpPr txBox="1">
            <a:spLocks noChangeArrowheads="1"/>
          </p:cNvSpPr>
          <p:nvPr/>
        </p:nvSpPr>
        <p:spPr bwMode="auto">
          <a:xfrm>
            <a:off x="3598863" y="3778250"/>
            <a:ext cx="1471612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ja-JP" altLang="en-US" sz="2000">
                <a:latin typeface="ＭＳ Ｐゴシック" charset="-128"/>
              </a:rPr>
              <a:t>ＣＴ撮影室</a:t>
            </a:r>
          </a:p>
        </p:txBody>
      </p:sp>
      <p:cxnSp>
        <p:nvCxnSpPr>
          <p:cNvPr id="245795" name="AutoShape 35"/>
          <p:cNvCxnSpPr>
            <a:cxnSpLocks noChangeShapeType="1"/>
            <a:stCxn id="245768" idx="2"/>
            <a:endCxn id="245794" idx="1"/>
          </p:cNvCxnSpPr>
          <p:nvPr/>
        </p:nvCxnSpPr>
        <p:spPr bwMode="auto">
          <a:xfrm>
            <a:off x="3236913" y="3797300"/>
            <a:ext cx="361950" cy="16192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45796" name="Text Box 36"/>
          <p:cNvSpPr txBox="1">
            <a:spLocks noChangeArrowheads="1"/>
          </p:cNvSpPr>
          <p:nvPr/>
        </p:nvSpPr>
        <p:spPr bwMode="auto">
          <a:xfrm>
            <a:off x="7991475" y="3273425"/>
            <a:ext cx="1041400" cy="315913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  <p:txBody>
          <a:bodyPr lIns="0" tIns="0" rIns="0" bIns="0"/>
          <a:lstStyle/>
          <a:p>
            <a:r>
              <a:rPr lang="ja-JP" altLang="en-US" sz="2000">
                <a:latin typeface="ＭＳ Ｐゴシック" charset="-128"/>
              </a:rPr>
              <a:t>治療室</a:t>
            </a:r>
            <a:r>
              <a:rPr lang="en-US" altLang="ja-JP" sz="2000">
                <a:latin typeface="ＭＳ Ｐゴシック" charset="-128"/>
                <a:cs typeface="Arial" charset="0"/>
              </a:rPr>
              <a:t>A</a:t>
            </a:r>
            <a:endParaRPr lang="en-US" altLang="ja-JP" sz="2000">
              <a:latin typeface="ＭＳ Ｐゴシック" charset="-128"/>
            </a:endParaRPr>
          </a:p>
        </p:txBody>
      </p:sp>
      <p:sp>
        <p:nvSpPr>
          <p:cNvPr id="245797" name="Text Box 37"/>
          <p:cNvSpPr txBox="1">
            <a:spLocks noChangeArrowheads="1"/>
          </p:cNvSpPr>
          <p:nvPr/>
        </p:nvSpPr>
        <p:spPr bwMode="auto">
          <a:xfrm>
            <a:off x="7991475" y="3589338"/>
            <a:ext cx="1041400" cy="315912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  <p:txBody>
          <a:bodyPr lIns="0" tIns="0" rIns="0" bIns="0"/>
          <a:lstStyle/>
          <a:p>
            <a:r>
              <a:rPr lang="ja-JP" altLang="en-US" sz="2000">
                <a:latin typeface="ＭＳ Ｐゴシック" charset="-128"/>
              </a:rPr>
              <a:t>治療室</a:t>
            </a:r>
            <a:r>
              <a:rPr lang="en-US" altLang="ja-JP" sz="2000">
                <a:latin typeface="ＭＳ Ｐゴシック" charset="-128"/>
                <a:cs typeface="Arial" charset="0"/>
              </a:rPr>
              <a:t>B</a:t>
            </a:r>
            <a:endParaRPr lang="en-US" altLang="ja-JP" sz="2000">
              <a:latin typeface="ＭＳ Ｐゴシック" charset="-128"/>
            </a:endParaRPr>
          </a:p>
        </p:txBody>
      </p:sp>
      <p:sp>
        <p:nvSpPr>
          <p:cNvPr id="245798" name="Text Box 38"/>
          <p:cNvSpPr txBox="1">
            <a:spLocks noChangeArrowheads="1"/>
          </p:cNvSpPr>
          <p:nvPr/>
        </p:nvSpPr>
        <p:spPr bwMode="auto">
          <a:xfrm>
            <a:off x="7991475" y="3905250"/>
            <a:ext cx="1041400" cy="315913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  <p:txBody>
          <a:bodyPr lIns="0" tIns="0" rIns="0" bIns="0"/>
          <a:lstStyle/>
          <a:p>
            <a:r>
              <a:rPr lang="ja-JP" altLang="en-US" sz="2000">
                <a:latin typeface="ＭＳ Ｐゴシック" charset="-128"/>
              </a:rPr>
              <a:t>治療室</a:t>
            </a:r>
            <a:r>
              <a:rPr lang="en-US" altLang="ja-JP" sz="2000">
                <a:latin typeface="ＭＳ Ｐゴシック" charset="-128"/>
                <a:cs typeface="Arial" charset="0"/>
              </a:rPr>
              <a:t>C</a:t>
            </a:r>
            <a:endParaRPr lang="en-US" altLang="ja-JP" sz="2000">
              <a:latin typeface="ＭＳ Ｐゴシック" charset="-128"/>
            </a:endParaRPr>
          </a:p>
        </p:txBody>
      </p:sp>
      <p:cxnSp>
        <p:nvCxnSpPr>
          <p:cNvPr id="245799" name="AutoShape 39"/>
          <p:cNvCxnSpPr>
            <a:cxnSpLocks noChangeShapeType="1"/>
            <a:stCxn id="245791" idx="1"/>
            <a:endCxn id="245796" idx="1"/>
          </p:cNvCxnSpPr>
          <p:nvPr/>
        </p:nvCxnSpPr>
        <p:spPr bwMode="auto">
          <a:xfrm>
            <a:off x="7739063" y="3144838"/>
            <a:ext cx="252412" cy="28733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5800" name="AutoShape 40"/>
          <p:cNvCxnSpPr>
            <a:cxnSpLocks noChangeShapeType="1"/>
            <a:stCxn id="245791" idx="1"/>
            <a:endCxn id="245797" idx="1"/>
          </p:cNvCxnSpPr>
          <p:nvPr/>
        </p:nvCxnSpPr>
        <p:spPr bwMode="auto">
          <a:xfrm>
            <a:off x="7739063" y="3144838"/>
            <a:ext cx="252412" cy="6032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5801" name="AutoShape 41"/>
          <p:cNvCxnSpPr>
            <a:cxnSpLocks noChangeShapeType="1"/>
            <a:stCxn id="245791" idx="1"/>
            <a:endCxn id="245798" idx="1"/>
          </p:cNvCxnSpPr>
          <p:nvPr/>
        </p:nvCxnSpPr>
        <p:spPr bwMode="auto">
          <a:xfrm>
            <a:off x="7739063" y="3144838"/>
            <a:ext cx="252412" cy="919162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45802" name="Text Box 42"/>
          <p:cNvSpPr txBox="1">
            <a:spLocks noChangeArrowheads="1"/>
          </p:cNvSpPr>
          <p:nvPr/>
        </p:nvSpPr>
        <p:spPr bwMode="auto">
          <a:xfrm>
            <a:off x="7054850" y="3130550"/>
            <a:ext cx="903288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ja-JP" altLang="en-US" sz="2000">
                <a:latin typeface="ＭＳ Ｐゴシック" charset="-128"/>
                <a:cs typeface="Times New Roman" pitchFamily="18" charset="0"/>
              </a:rPr>
              <a:t>複数回</a:t>
            </a:r>
          </a:p>
        </p:txBody>
      </p:sp>
      <p:sp>
        <p:nvSpPr>
          <p:cNvPr id="245805" name="Text Box 45"/>
          <p:cNvSpPr txBox="1">
            <a:spLocks noChangeArrowheads="1"/>
          </p:cNvSpPr>
          <p:nvPr/>
        </p:nvSpPr>
        <p:spPr bwMode="auto">
          <a:xfrm>
            <a:off x="382177" y="4365104"/>
            <a:ext cx="8582311" cy="209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ts val="1200"/>
              </a:spcBef>
            </a:pPr>
            <a:r>
              <a:rPr lang="ja-JP" altLang="en-US" dirty="0" smtClean="0">
                <a:latin typeface="Times New Roman" pitchFamily="18" charset="0"/>
              </a:rPr>
              <a:t>種別により，治療計画（照射回数，照射期間，間に空ける日数）が決まっているため，上記の予定をすべて確保できないと，各患者の治療が開始できない．</a:t>
            </a:r>
            <a:endParaRPr lang="en-US" altLang="ja-JP" dirty="0" smtClean="0">
              <a:latin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ja-JP" altLang="en-US" dirty="0" smtClean="0">
                <a:latin typeface="Times New Roman" pitchFamily="18" charset="0"/>
              </a:rPr>
              <a:t>→</a:t>
            </a:r>
            <a:r>
              <a:rPr lang="ja-JP" altLang="ja-JP" dirty="0"/>
              <a:t>半期分のスケジュール（治療枠）を予め作成しておき</a:t>
            </a:r>
            <a:r>
              <a:rPr lang="ja-JP" altLang="ja-JP" dirty="0" smtClean="0"/>
              <a:t>，予約</a:t>
            </a:r>
            <a:r>
              <a:rPr lang="ja-JP" altLang="ja-JP" dirty="0"/>
              <a:t>時に枠を埋めて</a:t>
            </a:r>
            <a:r>
              <a:rPr lang="ja-JP" altLang="ja-JP" dirty="0" smtClean="0"/>
              <a:t>いく</a:t>
            </a:r>
            <a:r>
              <a:rPr lang="en-US" altLang="ja-JP" baseline="30000" dirty="0" smtClean="0"/>
              <a:t>[4]</a:t>
            </a:r>
            <a:endParaRPr lang="ja-JP" altLang="en-US" baseline="30000" dirty="0">
              <a:latin typeface="Times New Roman" pitchFamily="18" charset="0"/>
            </a:endParaRPr>
          </a:p>
        </p:txBody>
      </p:sp>
      <p:sp>
        <p:nvSpPr>
          <p:cNvPr id="245807" name="Text Box 47"/>
          <p:cNvSpPr txBox="1">
            <a:spLocks noChangeArrowheads="1"/>
          </p:cNvSpPr>
          <p:nvPr/>
        </p:nvSpPr>
        <p:spPr bwMode="auto">
          <a:xfrm>
            <a:off x="3001963" y="908050"/>
            <a:ext cx="614203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dirty="0" smtClean="0">
                <a:solidFill>
                  <a:srgbClr val="0033CC"/>
                </a:solidFill>
                <a:latin typeface="Times New Roman" pitchFamily="18" charset="0"/>
              </a:rPr>
              <a:t>病状の種別</a:t>
            </a:r>
            <a:r>
              <a:rPr lang="ja-JP" altLang="en-US" dirty="0">
                <a:solidFill>
                  <a:srgbClr val="0033CC"/>
                </a:solidFill>
                <a:latin typeface="Times New Roman" pitchFamily="18" charset="0"/>
              </a:rPr>
              <a:t>（</a:t>
            </a:r>
            <a:r>
              <a:rPr lang="ja-JP" altLang="en-US" dirty="0" smtClean="0">
                <a:solidFill>
                  <a:srgbClr val="0033CC"/>
                </a:solidFill>
                <a:latin typeface="Times New Roman" pitchFamily="18" charset="0"/>
              </a:rPr>
              <a:t>プロトコール</a:t>
            </a:r>
            <a:r>
              <a:rPr lang="ja-JP" altLang="en-US" dirty="0">
                <a:solidFill>
                  <a:srgbClr val="0033CC"/>
                </a:solidFill>
                <a:latin typeface="Times New Roman" pitchFamily="18" charset="0"/>
              </a:rPr>
              <a:t>）によって回数が違う</a:t>
            </a:r>
          </a:p>
        </p:txBody>
      </p:sp>
      <p:sp>
        <p:nvSpPr>
          <p:cNvPr id="245808" name="AutoShape 48"/>
          <p:cNvSpPr>
            <a:spLocks noChangeArrowheads="1"/>
          </p:cNvSpPr>
          <p:nvPr/>
        </p:nvSpPr>
        <p:spPr bwMode="auto">
          <a:xfrm>
            <a:off x="7343775" y="1341438"/>
            <a:ext cx="503238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51" name="Text Box 34"/>
          <p:cNvSpPr txBox="1">
            <a:spLocks noChangeArrowheads="1"/>
          </p:cNvSpPr>
          <p:nvPr/>
        </p:nvSpPr>
        <p:spPr bwMode="auto">
          <a:xfrm>
            <a:off x="755650" y="188913"/>
            <a:ext cx="7345363" cy="431800"/>
          </a:xfrm>
          <a:prstGeom prst="rect">
            <a:avLst/>
          </a:prstGeom>
          <a:solidFill>
            <a:schemeClr val="bg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800" rIns="0" bIns="4680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 dirty="0" smtClean="0">
                <a:latin typeface="Arial" charset="0"/>
              </a:rPr>
              <a:t>2. </a:t>
            </a:r>
            <a:r>
              <a:rPr lang="ja-JP" altLang="en-US" sz="3200" dirty="0" smtClean="0">
                <a:latin typeface="Arial" charset="0"/>
              </a:rPr>
              <a:t>治療スケジュール表</a:t>
            </a:r>
            <a:r>
              <a:rPr lang="ja-JP" altLang="en-US" sz="3200" dirty="0"/>
              <a:t>の</a:t>
            </a:r>
            <a:r>
              <a:rPr lang="ja-JP" altLang="en-US" sz="3200" dirty="0" smtClean="0"/>
              <a:t>作成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410289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</p:spPr>
        <p:txBody>
          <a:bodyPr/>
          <a:lstStyle/>
          <a:p>
            <a:r>
              <a:rPr lang="en-US" altLang="ja-JP"/>
              <a:t>認識しやすいスケジュール表の作成</a:t>
            </a:r>
          </a:p>
        </p:txBody>
      </p:sp>
      <p:sp>
        <p:nvSpPr>
          <p:cNvPr id="174114" name="Text Box 34"/>
          <p:cNvSpPr txBox="1">
            <a:spLocks noChangeArrowheads="1"/>
          </p:cNvSpPr>
          <p:nvPr/>
        </p:nvSpPr>
        <p:spPr bwMode="auto">
          <a:xfrm>
            <a:off x="755650" y="188913"/>
            <a:ext cx="7345363" cy="431800"/>
          </a:xfrm>
          <a:prstGeom prst="rect">
            <a:avLst/>
          </a:prstGeom>
          <a:solidFill>
            <a:schemeClr val="bg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800" rIns="0" bIns="4680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 dirty="0" smtClean="0">
                <a:latin typeface="Arial" charset="0"/>
              </a:rPr>
              <a:t>2. </a:t>
            </a:r>
            <a:r>
              <a:rPr lang="ja-JP" altLang="en-US" sz="3200" dirty="0" smtClean="0">
                <a:latin typeface="Arial" charset="0"/>
              </a:rPr>
              <a:t>治療スケジュール表</a:t>
            </a:r>
            <a:r>
              <a:rPr lang="ja-JP" altLang="en-US" sz="3200" dirty="0"/>
              <a:t>の</a:t>
            </a:r>
            <a:r>
              <a:rPr lang="ja-JP" altLang="en-US" sz="3200" dirty="0" smtClean="0"/>
              <a:t>作成</a:t>
            </a:r>
            <a:endParaRPr lang="en-US" altLang="ja-JP" sz="3200" dirty="0"/>
          </a:p>
        </p:txBody>
      </p:sp>
      <p:sp>
        <p:nvSpPr>
          <p:cNvPr id="174115" name="Text Box 35"/>
          <p:cNvSpPr txBox="1">
            <a:spLocks noChangeArrowheads="1"/>
          </p:cNvSpPr>
          <p:nvPr/>
        </p:nvSpPr>
        <p:spPr bwMode="auto">
          <a:xfrm>
            <a:off x="1042988" y="765175"/>
            <a:ext cx="7056437" cy="1366838"/>
          </a:xfrm>
          <a:prstGeom prst="rect">
            <a:avLst/>
          </a:prstGeom>
          <a:solidFill>
            <a:schemeClr val="bg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800" rIns="0" bIns="4680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ja-JP" altLang="en-US" sz="2500" dirty="0">
                <a:latin typeface="Arial" charset="0"/>
              </a:rPr>
              <a:t>病院の半年分の稼動日カレンダーと，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ja-JP" altLang="en-US" sz="2500" dirty="0" smtClean="0">
                <a:latin typeface="Arial" charset="0"/>
              </a:rPr>
              <a:t>患者</a:t>
            </a:r>
            <a:r>
              <a:rPr lang="ja-JP" altLang="en-US" sz="2500" dirty="0">
                <a:latin typeface="Arial" charset="0"/>
              </a:rPr>
              <a:t>来訪予定（種別毎）に合わせて，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ja-JP" altLang="en-US" sz="2500" dirty="0">
                <a:latin typeface="Arial" charset="0"/>
              </a:rPr>
              <a:t>日毎の患者数（負荷）の平準化を</a:t>
            </a:r>
            <a:r>
              <a:rPr lang="ja-JP" altLang="en-US" sz="2500" dirty="0" smtClean="0">
                <a:latin typeface="Arial" charset="0"/>
              </a:rPr>
              <a:t>したい</a:t>
            </a:r>
            <a:r>
              <a:rPr lang="en-US" altLang="ja-JP" sz="2500" baseline="30000" dirty="0" smtClean="0">
                <a:latin typeface="Arial" charset="0"/>
              </a:rPr>
              <a:t>[4]</a:t>
            </a:r>
            <a:endParaRPr lang="ja-JP" altLang="en-US" sz="2500" dirty="0">
              <a:latin typeface="Arial" charset="0"/>
            </a:endParaRPr>
          </a:p>
        </p:txBody>
      </p:sp>
      <p:grpSp>
        <p:nvGrpSpPr>
          <p:cNvPr id="174207" name="Group 127"/>
          <p:cNvGrpSpPr>
            <a:grpSpLocks/>
          </p:cNvGrpSpPr>
          <p:nvPr/>
        </p:nvGrpSpPr>
        <p:grpSpPr bwMode="auto">
          <a:xfrm>
            <a:off x="7812088" y="1268413"/>
            <a:ext cx="287337" cy="287337"/>
            <a:chOff x="1928" y="2976"/>
            <a:chExt cx="272" cy="363"/>
          </a:xfrm>
        </p:grpSpPr>
        <p:sp>
          <p:nvSpPr>
            <p:cNvPr id="174208" name="Oval 128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FF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09" name="AutoShape 129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99FF"/>
            </a:solidFill>
            <a:ln w="9525" algn="ctr">
              <a:solidFill>
                <a:srgbClr val="FF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174210" name="Group 130"/>
          <p:cNvGrpSpPr>
            <a:grpSpLocks/>
          </p:cNvGrpSpPr>
          <p:nvPr/>
        </p:nvGrpSpPr>
        <p:grpSpPr bwMode="auto">
          <a:xfrm>
            <a:off x="8388350" y="1268413"/>
            <a:ext cx="288925" cy="285750"/>
            <a:chOff x="1928" y="2976"/>
            <a:chExt cx="272" cy="363"/>
          </a:xfrm>
        </p:grpSpPr>
        <p:sp>
          <p:nvSpPr>
            <p:cNvPr id="174211" name="Oval 131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12" name="AutoShape 132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174213" name="Group 133"/>
          <p:cNvGrpSpPr>
            <a:grpSpLocks/>
          </p:cNvGrpSpPr>
          <p:nvPr/>
        </p:nvGrpSpPr>
        <p:grpSpPr bwMode="auto">
          <a:xfrm>
            <a:off x="8099425" y="1268413"/>
            <a:ext cx="288925" cy="287337"/>
            <a:chOff x="1928" y="2976"/>
            <a:chExt cx="272" cy="363"/>
          </a:xfrm>
        </p:grpSpPr>
        <p:sp>
          <p:nvSpPr>
            <p:cNvPr id="174214" name="Oval 134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15" name="AutoShape 135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174216" name="Group 136"/>
          <p:cNvGrpSpPr>
            <a:grpSpLocks/>
          </p:cNvGrpSpPr>
          <p:nvPr/>
        </p:nvGrpSpPr>
        <p:grpSpPr bwMode="auto">
          <a:xfrm>
            <a:off x="8675688" y="1268413"/>
            <a:ext cx="288925" cy="285750"/>
            <a:chOff x="1928" y="2976"/>
            <a:chExt cx="272" cy="363"/>
          </a:xfrm>
        </p:grpSpPr>
        <p:sp>
          <p:nvSpPr>
            <p:cNvPr id="174217" name="Oval 137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18" name="AutoShape 138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174275" name="Group 195"/>
          <p:cNvGrpSpPr>
            <a:grpSpLocks/>
          </p:cNvGrpSpPr>
          <p:nvPr/>
        </p:nvGrpSpPr>
        <p:grpSpPr bwMode="auto">
          <a:xfrm>
            <a:off x="5292725" y="1771651"/>
            <a:ext cx="3851275" cy="4105276"/>
            <a:chOff x="65" y="1116"/>
            <a:chExt cx="2426" cy="2586"/>
          </a:xfrm>
        </p:grpSpPr>
        <p:sp>
          <p:nvSpPr>
            <p:cNvPr id="174220" name="Rectangle 140"/>
            <p:cNvSpPr>
              <a:spLocks noChangeArrowheads="1"/>
            </p:cNvSpPr>
            <p:nvPr/>
          </p:nvSpPr>
          <p:spPr bwMode="auto">
            <a:xfrm>
              <a:off x="97" y="1484"/>
              <a:ext cx="1190" cy="176"/>
            </a:xfrm>
            <a:prstGeom prst="rect">
              <a:avLst/>
            </a:prstGeom>
            <a:solidFill>
              <a:srgbClr val="999999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21" name="Rectangle 141"/>
            <p:cNvSpPr>
              <a:spLocks noChangeArrowheads="1"/>
            </p:cNvSpPr>
            <p:nvPr/>
          </p:nvSpPr>
          <p:spPr bwMode="auto">
            <a:xfrm>
              <a:off x="193" y="1665"/>
              <a:ext cx="1383" cy="177"/>
            </a:xfrm>
            <a:prstGeom prst="rect">
              <a:avLst/>
            </a:prstGeom>
            <a:solidFill>
              <a:srgbClr val="999999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22" name="Rectangle 142"/>
            <p:cNvSpPr>
              <a:spLocks noChangeArrowheads="1"/>
            </p:cNvSpPr>
            <p:nvPr/>
          </p:nvSpPr>
          <p:spPr bwMode="auto">
            <a:xfrm>
              <a:off x="321" y="1847"/>
              <a:ext cx="1222" cy="176"/>
            </a:xfrm>
            <a:prstGeom prst="rect">
              <a:avLst/>
            </a:prstGeom>
            <a:solidFill>
              <a:srgbClr val="999999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23" name="Rectangle 143"/>
            <p:cNvSpPr>
              <a:spLocks noChangeArrowheads="1"/>
            </p:cNvSpPr>
            <p:nvPr/>
          </p:nvSpPr>
          <p:spPr bwMode="auto">
            <a:xfrm>
              <a:off x="385" y="2028"/>
              <a:ext cx="1383" cy="177"/>
            </a:xfrm>
            <a:prstGeom prst="rect">
              <a:avLst/>
            </a:prstGeom>
            <a:solidFill>
              <a:srgbClr val="999999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24" name="Rectangle 144"/>
            <p:cNvSpPr>
              <a:spLocks noChangeArrowheads="1"/>
            </p:cNvSpPr>
            <p:nvPr/>
          </p:nvSpPr>
          <p:spPr bwMode="auto">
            <a:xfrm>
              <a:off x="724" y="2390"/>
              <a:ext cx="1382" cy="177"/>
            </a:xfrm>
            <a:prstGeom prst="rect">
              <a:avLst/>
            </a:prstGeom>
            <a:solidFill>
              <a:srgbClr val="999999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25" name="Rectangle 145"/>
            <p:cNvSpPr>
              <a:spLocks noChangeArrowheads="1"/>
            </p:cNvSpPr>
            <p:nvPr/>
          </p:nvSpPr>
          <p:spPr bwMode="auto">
            <a:xfrm>
              <a:off x="917" y="2753"/>
              <a:ext cx="1398" cy="177"/>
            </a:xfrm>
            <a:prstGeom prst="rect">
              <a:avLst/>
            </a:prstGeom>
            <a:solidFill>
              <a:srgbClr val="999999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26" name="Rectangle 146"/>
            <p:cNvSpPr>
              <a:spLocks noChangeArrowheads="1"/>
            </p:cNvSpPr>
            <p:nvPr/>
          </p:nvSpPr>
          <p:spPr bwMode="auto">
            <a:xfrm>
              <a:off x="1285" y="3116"/>
              <a:ext cx="1206" cy="177"/>
            </a:xfrm>
            <a:prstGeom prst="rect">
              <a:avLst/>
            </a:prstGeom>
            <a:solidFill>
              <a:srgbClr val="999999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27" name="Rectangle 147"/>
            <p:cNvSpPr>
              <a:spLocks noChangeArrowheads="1"/>
            </p:cNvSpPr>
            <p:nvPr/>
          </p:nvSpPr>
          <p:spPr bwMode="auto">
            <a:xfrm>
              <a:off x="1413" y="3299"/>
              <a:ext cx="1078" cy="176"/>
            </a:xfrm>
            <a:prstGeom prst="rect">
              <a:avLst/>
            </a:prstGeom>
            <a:solidFill>
              <a:srgbClr val="999999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28" name="Rectangle 148"/>
            <p:cNvSpPr>
              <a:spLocks noChangeArrowheads="1"/>
            </p:cNvSpPr>
            <p:nvPr/>
          </p:nvSpPr>
          <p:spPr bwMode="auto">
            <a:xfrm>
              <a:off x="1477" y="3479"/>
              <a:ext cx="1014" cy="177"/>
            </a:xfrm>
            <a:prstGeom prst="rect">
              <a:avLst/>
            </a:prstGeom>
            <a:solidFill>
              <a:srgbClr val="999999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29" name="Rectangle 149"/>
            <p:cNvSpPr>
              <a:spLocks noChangeArrowheads="1"/>
            </p:cNvSpPr>
            <p:nvPr/>
          </p:nvSpPr>
          <p:spPr bwMode="auto">
            <a:xfrm>
              <a:off x="643" y="2210"/>
              <a:ext cx="1190" cy="176"/>
            </a:xfrm>
            <a:prstGeom prst="rect">
              <a:avLst/>
            </a:prstGeom>
            <a:solidFill>
              <a:srgbClr val="999999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30" name="Rectangle 150"/>
            <p:cNvSpPr>
              <a:spLocks noChangeArrowheads="1"/>
            </p:cNvSpPr>
            <p:nvPr/>
          </p:nvSpPr>
          <p:spPr bwMode="auto">
            <a:xfrm>
              <a:off x="868" y="2573"/>
              <a:ext cx="1222" cy="176"/>
            </a:xfrm>
            <a:prstGeom prst="rect">
              <a:avLst/>
            </a:prstGeom>
            <a:solidFill>
              <a:srgbClr val="999999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31" name="Rectangle 151"/>
            <p:cNvSpPr>
              <a:spLocks noChangeArrowheads="1"/>
            </p:cNvSpPr>
            <p:nvPr/>
          </p:nvSpPr>
          <p:spPr bwMode="auto">
            <a:xfrm>
              <a:off x="1204" y="2936"/>
              <a:ext cx="1190" cy="176"/>
            </a:xfrm>
            <a:prstGeom prst="rect">
              <a:avLst/>
            </a:prstGeom>
            <a:solidFill>
              <a:srgbClr val="999999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32" name="Line 152"/>
            <p:cNvSpPr>
              <a:spLocks noChangeShapeType="1"/>
            </p:cNvSpPr>
            <p:nvPr/>
          </p:nvSpPr>
          <p:spPr bwMode="auto">
            <a:xfrm>
              <a:off x="65" y="1253"/>
              <a:ext cx="0" cy="24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33" name="Line 153"/>
            <p:cNvSpPr>
              <a:spLocks noChangeShapeType="1"/>
            </p:cNvSpPr>
            <p:nvPr/>
          </p:nvSpPr>
          <p:spPr bwMode="auto">
            <a:xfrm>
              <a:off x="2250" y="1253"/>
              <a:ext cx="0" cy="24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34" name="AutoShape 154"/>
            <p:cNvSpPr>
              <a:spLocks/>
            </p:cNvSpPr>
            <p:nvPr/>
          </p:nvSpPr>
          <p:spPr bwMode="auto">
            <a:xfrm rot="16200000" flipV="1">
              <a:off x="1364" y="1092"/>
              <a:ext cx="136" cy="547"/>
            </a:xfrm>
            <a:prstGeom prst="rightBrace">
              <a:avLst>
                <a:gd name="adj1" fmla="val 33517"/>
                <a:gd name="adj2" fmla="val 50000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99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35" name="Text Box 155"/>
            <p:cNvSpPr txBox="1">
              <a:spLocks noChangeArrowheads="1"/>
            </p:cNvSpPr>
            <p:nvPr/>
          </p:nvSpPr>
          <p:spPr bwMode="auto">
            <a:xfrm>
              <a:off x="1177" y="1116"/>
              <a:ext cx="793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99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algn="l" defTabSz="968375">
                <a:defRPr sz="2400">
                  <a:solidFill>
                    <a:schemeClr val="tx1"/>
                  </a:solidFill>
                  <a:latin typeface="Helvetica" pitchFamily="34" charset="0"/>
                </a:defRPr>
              </a:lvl1pPr>
              <a:lvl2pPr algn="l" defTabSz="968375">
                <a:defRPr sz="2400">
                  <a:solidFill>
                    <a:schemeClr val="tx1"/>
                  </a:solidFill>
                  <a:latin typeface="Helvetica" pitchFamily="34" charset="0"/>
                </a:defRPr>
              </a:lvl2pPr>
              <a:lvl3pPr algn="l" defTabSz="968375">
                <a:defRPr sz="2400">
                  <a:solidFill>
                    <a:schemeClr val="tx1"/>
                  </a:solidFill>
                  <a:latin typeface="Helvetica" pitchFamily="34" charset="0"/>
                </a:defRPr>
              </a:lvl3pPr>
              <a:lvl4pPr algn="l" defTabSz="968375">
                <a:defRPr sz="2400">
                  <a:solidFill>
                    <a:schemeClr val="tx1"/>
                  </a:solidFill>
                  <a:latin typeface="Helvetica" pitchFamily="34" charset="0"/>
                </a:defRPr>
              </a:lvl4pPr>
              <a:lvl5pPr algn="l" defTabSz="968375">
                <a:defRPr sz="2400">
                  <a:solidFill>
                    <a:schemeClr val="tx1"/>
                  </a:solidFill>
                  <a:latin typeface="Helvetica" pitchFamily="34" charset="0"/>
                </a:defRPr>
              </a:lvl5pPr>
              <a:lvl6pPr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itchFamily="34" charset="0"/>
                </a:defRPr>
              </a:lvl6pPr>
              <a:lvl7pPr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itchFamily="34" charset="0"/>
                </a:defRPr>
              </a:lvl7pPr>
              <a:lvl8pPr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itchFamily="34" charset="0"/>
                </a:defRPr>
              </a:lvl8pPr>
              <a:lvl9pPr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ja-JP" dirty="0">
                  <a:latin typeface="Times New Roman" pitchFamily="18" charset="0"/>
                </a:rPr>
                <a:t>2</a:t>
              </a:r>
              <a:r>
                <a:rPr lang="ja-JP" altLang="en-US" dirty="0">
                  <a:latin typeface="Times New Roman" pitchFamily="18" charset="0"/>
                </a:rPr>
                <a:t>週間</a:t>
              </a:r>
            </a:p>
          </p:txBody>
        </p:sp>
        <p:grpSp>
          <p:nvGrpSpPr>
            <p:cNvPr id="174236" name="Group 156"/>
            <p:cNvGrpSpPr>
              <a:grpSpLocks/>
            </p:cNvGrpSpPr>
            <p:nvPr/>
          </p:nvGrpSpPr>
          <p:grpSpPr bwMode="auto">
            <a:xfrm>
              <a:off x="98" y="1479"/>
              <a:ext cx="128" cy="181"/>
              <a:chOff x="1928" y="2976"/>
              <a:chExt cx="272" cy="363"/>
            </a:xfrm>
          </p:grpSpPr>
          <p:sp>
            <p:nvSpPr>
              <p:cNvPr id="174237" name="Oval 157"/>
              <p:cNvSpPr>
                <a:spLocks noChangeArrowheads="1"/>
              </p:cNvSpPr>
              <p:nvPr/>
            </p:nvSpPr>
            <p:spPr bwMode="auto">
              <a:xfrm>
                <a:off x="1973" y="2976"/>
                <a:ext cx="181" cy="182"/>
              </a:xfrm>
              <a:prstGeom prst="ellipse">
                <a:avLst/>
              </a:prstGeom>
              <a:solidFill>
                <a:srgbClr val="FF99FF"/>
              </a:solidFill>
              <a:ln w="9525" algn="ctr">
                <a:solidFill>
                  <a:srgbClr val="FF99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  <p:sp>
            <p:nvSpPr>
              <p:cNvPr id="174238" name="AutoShape 158"/>
              <p:cNvSpPr>
                <a:spLocks noChangeArrowheads="1"/>
              </p:cNvSpPr>
              <p:nvPr/>
            </p:nvSpPr>
            <p:spPr bwMode="auto">
              <a:xfrm>
                <a:off x="1928" y="3067"/>
                <a:ext cx="272" cy="272"/>
              </a:xfrm>
              <a:prstGeom prst="triangle">
                <a:avLst>
                  <a:gd name="adj" fmla="val 50000"/>
                </a:avLst>
              </a:prstGeom>
              <a:solidFill>
                <a:srgbClr val="FF99FF"/>
              </a:solidFill>
              <a:ln w="9525" algn="ctr">
                <a:solidFill>
                  <a:srgbClr val="FF99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</p:grpSp>
        <p:grpSp>
          <p:nvGrpSpPr>
            <p:cNvPr id="174239" name="Group 159"/>
            <p:cNvGrpSpPr>
              <a:grpSpLocks/>
            </p:cNvGrpSpPr>
            <p:nvPr/>
          </p:nvGrpSpPr>
          <p:grpSpPr bwMode="auto">
            <a:xfrm>
              <a:off x="193" y="1660"/>
              <a:ext cx="129" cy="180"/>
              <a:chOff x="1928" y="2976"/>
              <a:chExt cx="272" cy="363"/>
            </a:xfrm>
          </p:grpSpPr>
          <p:sp>
            <p:nvSpPr>
              <p:cNvPr id="174240" name="Oval 160"/>
              <p:cNvSpPr>
                <a:spLocks noChangeArrowheads="1"/>
              </p:cNvSpPr>
              <p:nvPr/>
            </p:nvSpPr>
            <p:spPr bwMode="auto">
              <a:xfrm>
                <a:off x="1973" y="2976"/>
                <a:ext cx="181" cy="18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  <p:sp>
            <p:nvSpPr>
              <p:cNvPr id="174241" name="AutoShape 161"/>
              <p:cNvSpPr>
                <a:spLocks noChangeArrowheads="1"/>
              </p:cNvSpPr>
              <p:nvPr/>
            </p:nvSpPr>
            <p:spPr bwMode="auto">
              <a:xfrm>
                <a:off x="1928" y="3067"/>
                <a:ext cx="272" cy="272"/>
              </a:xfrm>
              <a:prstGeom prst="triangle">
                <a:avLst>
                  <a:gd name="adj" fmla="val 50000"/>
                </a:avLst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</p:grpSp>
        <p:grpSp>
          <p:nvGrpSpPr>
            <p:cNvPr id="174242" name="Group 162"/>
            <p:cNvGrpSpPr>
              <a:grpSpLocks/>
            </p:cNvGrpSpPr>
            <p:nvPr/>
          </p:nvGrpSpPr>
          <p:grpSpPr bwMode="auto">
            <a:xfrm>
              <a:off x="917" y="2751"/>
              <a:ext cx="129" cy="180"/>
              <a:chOff x="1928" y="2976"/>
              <a:chExt cx="272" cy="363"/>
            </a:xfrm>
          </p:grpSpPr>
          <p:sp>
            <p:nvSpPr>
              <p:cNvPr id="174243" name="Oval 163"/>
              <p:cNvSpPr>
                <a:spLocks noChangeArrowheads="1"/>
              </p:cNvSpPr>
              <p:nvPr/>
            </p:nvSpPr>
            <p:spPr bwMode="auto">
              <a:xfrm>
                <a:off x="1973" y="2976"/>
                <a:ext cx="181" cy="18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  <p:sp>
            <p:nvSpPr>
              <p:cNvPr id="174244" name="AutoShape 164"/>
              <p:cNvSpPr>
                <a:spLocks noChangeArrowheads="1"/>
              </p:cNvSpPr>
              <p:nvPr/>
            </p:nvSpPr>
            <p:spPr bwMode="auto">
              <a:xfrm>
                <a:off x="1928" y="3067"/>
                <a:ext cx="272" cy="272"/>
              </a:xfrm>
              <a:prstGeom prst="triangle">
                <a:avLst>
                  <a:gd name="adj" fmla="val 50000"/>
                </a:avLst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</p:grpSp>
        <p:grpSp>
          <p:nvGrpSpPr>
            <p:cNvPr id="174245" name="Group 165"/>
            <p:cNvGrpSpPr>
              <a:grpSpLocks/>
            </p:cNvGrpSpPr>
            <p:nvPr/>
          </p:nvGrpSpPr>
          <p:grpSpPr bwMode="auto">
            <a:xfrm>
              <a:off x="1285" y="3111"/>
              <a:ext cx="129" cy="180"/>
              <a:chOff x="1928" y="2976"/>
              <a:chExt cx="272" cy="363"/>
            </a:xfrm>
          </p:grpSpPr>
          <p:sp>
            <p:nvSpPr>
              <p:cNvPr id="174246" name="Oval 166"/>
              <p:cNvSpPr>
                <a:spLocks noChangeArrowheads="1"/>
              </p:cNvSpPr>
              <p:nvPr/>
            </p:nvSpPr>
            <p:spPr bwMode="auto">
              <a:xfrm>
                <a:off x="1973" y="2976"/>
                <a:ext cx="181" cy="18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  <p:sp>
            <p:nvSpPr>
              <p:cNvPr id="174247" name="AutoShape 167"/>
              <p:cNvSpPr>
                <a:spLocks noChangeArrowheads="1"/>
              </p:cNvSpPr>
              <p:nvPr/>
            </p:nvSpPr>
            <p:spPr bwMode="auto">
              <a:xfrm>
                <a:off x="1928" y="3067"/>
                <a:ext cx="272" cy="272"/>
              </a:xfrm>
              <a:prstGeom prst="triangle">
                <a:avLst>
                  <a:gd name="adj" fmla="val 50000"/>
                </a:avLst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</p:grpSp>
        <p:grpSp>
          <p:nvGrpSpPr>
            <p:cNvPr id="174248" name="Group 168"/>
            <p:cNvGrpSpPr>
              <a:grpSpLocks/>
            </p:cNvGrpSpPr>
            <p:nvPr/>
          </p:nvGrpSpPr>
          <p:grpSpPr bwMode="auto">
            <a:xfrm>
              <a:off x="1477" y="3476"/>
              <a:ext cx="129" cy="180"/>
              <a:chOff x="1928" y="2976"/>
              <a:chExt cx="272" cy="363"/>
            </a:xfrm>
          </p:grpSpPr>
          <p:sp>
            <p:nvSpPr>
              <p:cNvPr id="174249" name="Oval 169"/>
              <p:cNvSpPr>
                <a:spLocks noChangeArrowheads="1"/>
              </p:cNvSpPr>
              <p:nvPr/>
            </p:nvSpPr>
            <p:spPr bwMode="auto">
              <a:xfrm>
                <a:off x="1973" y="2976"/>
                <a:ext cx="181" cy="18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  <p:sp>
            <p:nvSpPr>
              <p:cNvPr id="174250" name="AutoShape 170"/>
              <p:cNvSpPr>
                <a:spLocks noChangeArrowheads="1"/>
              </p:cNvSpPr>
              <p:nvPr/>
            </p:nvSpPr>
            <p:spPr bwMode="auto">
              <a:xfrm>
                <a:off x="1928" y="3067"/>
                <a:ext cx="272" cy="272"/>
              </a:xfrm>
              <a:prstGeom prst="triangle">
                <a:avLst>
                  <a:gd name="adj" fmla="val 50000"/>
                </a:avLst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</p:grpSp>
        <p:grpSp>
          <p:nvGrpSpPr>
            <p:cNvPr id="174251" name="Group 171"/>
            <p:cNvGrpSpPr>
              <a:grpSpLocks/>
            </p:cNvGrpSpPr>
            <p:nvPr/>
          </p:nvGrpSpPr>
          <p:grpSpPr bwMode="auto">
            <a:xfrm>
              <a:off x="1413" y="3293"/>
              <a:ext cx="129" cy="181"/>
              <a:chOff x="1928" y="2976"/>
              <a:chExt cx="272" cy="363"/>
            </a:xfrm>
          </p:grpSpPr>
          <p:sp>
            <p:nvSpPr>
              <p:cNvPr id="174252" name="Oval 172"/>
              <p:cNvSpPr>
                <a:spLocks noChangeArrowheads="1"/>
              </p:cNvSpPr>
              <p:nvPr/>
            </p:nvSpPr>
            <p:spPr bwMode="auto">
              <a:xfrm>
                <a:off x="1973" y="2976"/>
                <a:ext cx="181" cy="182"/>
              </a:xfrm>
              <a:prstGeom prst="ellipse">
                <a:avLst/>
              </a:prstGeom>
              <a:solidFill>
                <a:srgbClr val="FFCC00"/>
              </a:solidFill>
              <a:ln w="9525" algn="ctr">
                <a:solidFill>
                  <a:srgbClr val="FFCC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  <p:sp>
            <p:nvSpPr>
              <p:cNvPr id="174253" name="AutoShape 173"/>
              <p:cNvSpPr>
                <a:spLocks noChangeArrowheads="1"/>
              </p:cNvSpPr>
              <p:nvPr/>
            </p:nvSpPr>
            <p:spPr bwMode="auto">
              <a:xfrm>
                <a:off x="1928" y="3067"/>
                <a:ext cx="272" cy="272"/>
              </a:xfrm>
              <a:prstGeom prst="triangle">
                <a:avLst>
                  <a:gd name="adj" fmla="val 50000"/>
                </a:avLst>
              </a:prstGeom>
              <a:solidFill>
                <a:srgbClr val="FFCC00"/>
              </a:solidFill>
              <a:ln w="9525" algn="ctr">
                <a:solidFill>
                  <a:srgbClr val="FFCC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</p:grpSp>
        <p:grpSp>
          <p:nvGrpSpPr>
            <p:cNvPr id="174254" name="Group 174"/>
            <p:cNvGrpSpPr>
              <a:grpSpLocks/>
            </p:cNvGrpSpPr>
            <p:nvPr/>
          </p:nvGrpSpPr>
          <p:grpSpPr bwMode="auto">
            <a:xfrm>
              <a:off x="1189" y="2930"/>
              <a:ext cx="129" cy="181"/>
              <a:chOff x="1928" y="2976"/>
              <a:chExt cx="272" cy="363"/>
            </a:xfrm>
          </p:grpSpPr>
          <p:sp>
            <p:nvSpPr>
              <p:cNvPr id="174255" name="Oval 175"/>
              <p:cNvSpPr>
                <a:spLocks noChangeArrowheads="1"/>
              </p:cNvSpPr>
              <p:nvPr/>
            </p:nvSpPr>
            <p:spPr bwMode="auto">
              <a:xfrm>
                <a:off x="1973" y="2976"/>
                <a:ext cx="181" cy="182"/>
              </a:xfrm>
              <a:prstGeom prst="ellipse">
                <a:avLst/>
              </a:prstGeom>
              <a:solidFill>
                <a:srgbClr val="FF99FF"/>
              </a:solidFill>
              <a:ln w="9525" algn="ctr">
                <a:solidFill>
                  <a:srgbClr val="FF99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  <p:sp>
            <p:nvSpPr>
              <p:cNvPr id="174256" name="AutoShape 176"/>
              <p:cNvSpPr>
                <a:spLocks noChangeArrowheads="1"/>
              </p:cNvSpPr>
              <p:nvPr/>
            </p:nvSpPr>
            <p:spPr bwMode="auto">
              <a:xfrm>
                <a:off x="1928" y="3067"/>
                <a:ext cx="272" cy="272"/>
              </a:xfrm>
              <a:prstGeom prst="triangle">
                <a:avLst>
                  <a:gd name="adj" fmla="val 50000"/>
                </a:avLst>
              </a:prstGeom>
              <a:solidFill>
                <a:srgbClr val="FF99FF"/>
              </a:solidFill>
              <a:ln w="9525" algn="ctr">
                <a:solidFill>
                  <a:srgbClr val="FF99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</p:grpSp>
        <p:grpSp>
          <p:nvGrpSpPr>
            <p:cNvPr id="174257" name="Group 177"/>
            <p:cNvGrpSpPr>
              <a:grpSpLocks/>
            </p:cNvGrpSpPr>
            <p:nvPr/>
          </p:nvGrpSpPr>
          <p:grpSpPr bwMode="auto">
            <a:xfrm>
              <a:off x="628" y="2205"/>
              <a:ext cx="129" cy="181"/>
              <a:chOff x="1928" y="2976"/>
              <a:chExt cx="272" cy="363"/>
            </a:xfrm>
          </p:grpSpPr>
          <p:sp>
            <p:nvSpPr>
              <p:cNvPr id="174258" name="Oval 178"/>
              <p:cNvSpPr>
                <a:spLocks noChangeArrowheads="1"/>
              </p:cNvSpPr>
              <p:nvPr/>
            </p:nvSpPr>
            <p:spPr bwMode="auto">
              <a:xfrm>
                <a:off x="1973" y="2976"/>
                <a:ext cx="181" cy="182"/>
              </a:xfrm>
              <a:prstGeom prst="ellipse">
                <a:avLst/>
              </a:prstGeom>
              <a:solidFill>
                <a:srgbClr val="FF99FF"/>
              </a:solidFill>
              <a:ln w="9525" algn="ctr">
                <a:solidFill>
                  <a:srgbClr val="FF99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  <p:sp>
            <p:nvSpPr>
              <p:cNvPr id="174259" name="AutoShape 179"/>
              <p:cNvSpPr>
                <a:spLocks noChangeArrowheads="1"/>
              </p:cNvSpPr>
              <p:nvPr/>
            </p:nvSpPr>
            <p:spPr bwMode="auto">
              <a:xfrm>
                <a:off x="1928" y="3067"/>
                <a:ext cx="272" cy="272"/>
              </a:xfrm>
              <a:prstGeom prst="triangle">
                <a:avLst>
                  <a:gd name="adj" fmla="val 50000"/>
                </a:avLst>
              </a:prstGeom>
              <a:solidFill>
                <a:srgbClr val="FF99FF"/>
              </a:solidFill>
              <a:ln w="9525" algn="ctr">
                <a:solidFill>
                  <a:srgbClr val="FF99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</p:grpSp>
        <p:sp>
          <p:nvSpPr>
            <p:cNvPr id="174260" name="Line 180"/>
            <p:cNvSpPr>
              <a:spLocks noChangeShapeType="1"/>
            </p:cNvSpPr>
            <p:nvPr/>
          </p:nvSpPr>
          <p:spPr bwMode="auto">
            <a:xfrm>
              <a:off x="611" y="1253"/>
              <a:ext cx="0" cy="24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61" name="Line 181"/>
            <p:cNvSpPr>
              <a:spLocks noChangeShapeType="1"/>
            </p:cNvSpPr>
            <p:nvPr/>
          </p:nvSpPr>
          <p:spPr bwMode="auto">
            <a:xfrm>
              <a:off x="1158" y="1253"/>
              <a:ext cx="0" cy="24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74262" name="Line 182"/>
            <p:cNvSpPr>
              <a:spLocks noChangeShapeType="1"/>
            </p:cNvSpPr>
            <p:nvPr/>
          </p:nvSpPr>
          <p:spPr bwMode="auto">
            <a:xfrm>
              <a:off x="1704" y="1253"/>
              <a:ext cx="0" cy="24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grpSp>
          <p:nvGrpSpPr>
            <p:cNvPr id="174263" name="Group 183"/>
            <p:cNvGrpSpPr>
              <a:grpSpLocks/>
            </p:cNvGrpSpPr>
            <p:nvPr/>
          </p:nvGrpSpPr>
          <p:grpSpPr bwMode="auto">
            <a:xfrm>
              <a:off x="724" y="2386"/>
              <a:ext cx="129" cy="180"/>
              <a:chOff x="1928" y="2976"/>
              <a:chExt cx="272" cy="363"/>
            </a:xfrm>
          </p:grpSpPr>
          <p:sp>
            <p:nvSpPr>
              <p:cNvPr id="174264" name="Oval 184"/>
              <p:cNvSpPr>
                <a:spLocks noChangeArrowheads="1"/>
              </p:cNvSpPr>
              <p:nvPr/>
            </p:nvSpPr>
            <p:spPr bwMode="auto">
              <a:xfrm>
                <a:off x="1973" y="2976"/>
                <a:ext cx="181" cy="18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  <p:sp>
            <p:nvSpPr>
              <p:cNvPr id="174265" name="AutoShape 185"/>
              <p:cNvSpPr>
                <a:spLocks noChangeArrowheads="1"/>
              </p:cNvSpPr>
              <p:nvPr/>
            </p:nvSpPr>
            <p:spPr bwMode="auto">
              <a:xfrm>
                <a:off x="1928" y="3067"/>
                <a:ext cx="272" cy="272"/>
              </a:xfrm>
              <a:prstGeom prst="triangle">
                <a:avLst>
                  <a:gd name="adj" fmla="val 50000"/>
                </a:avLst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</p:grpSp>
        <p:grpSp>
          <p:nvGrpSpPr>
            <p:cNvPr id="174266" name="Group 186"/>
            <p:cNvGrpSpPr>
              <a:grpSpLocks/>
            </p:cNvGrpSpPr>
            <p:nvPr/>
          </p:nvGrpSpPr>
          <p:grpSpPr bwMode="auto">
            <a:xfrm>
              <a:off x="385" y="2025"/>
              <a:ext cx="129" cy="180"/>
              <a:chOff x="1928" y="2976"/>
              <a:chExt cx="272" cy="363"/>
            </a:xfrm>
          </p:grpSpPr>
          <p:sp>
            <p:nvSpPr>
              <p:cNvPr id="174267" name="Oval 187"/>
              <p:cNvSpPr>
                <a:spLocks noChangeArrowheads="1"/>
              </p:cNvSpPr>
              <p:nvPr/>
            </p:nvSpPr>
            <p:spPr bwMode="auto">
              <a:xfrm>
                <a:off x="1973" y="2976"/>
                <a:ext cx="181" cy="18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  <p:sp>
            <p:nvSpPr>
              <p:cNvPr id="174268" name="AutoShape 188"/>
              <p:cNvSpPr>
                <a:spLocks noChangeArrowheads="1"/>
              </p:cNvSpPr>
              <p:nvPr/>
            </p:nvSpPr>
            <p:spPr bwMode="auto">
              <a:xfrm>
                <a:off x="1928" y="3067"/>
                <a:ext cx="272" cy="272"/>
              </a:xfrm>
              <a:prstGeom prst="triangle">
                <a:avLst>
                  <a:gd name="adj" fmla="val 50000"/>
                </a:avLst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</p:grpSp>
        <p:grpSp>
          <p:nvGrpSpPr>
            <p:cNvPr id="174269" name="Group 189"/>
            <p:cNvGrpSpPr>
              <a:grpSpLocks/>
            </p:cNvGrpSpPr>
            <p:nvPr/>
          </p:nvGrpSpPr>
          <p:grpSpPr bwMode="auto">
            <a:xfrm>
              <a:off x="321" y="1842"/>
              <a:ext cx="129" cy="181"/>
              <a:chOff x="1928" y="2976"/>
              <a:chExt cx="272" cy="363"/>
            </a:xfrm>
          </p:grpSpPr>
          <p:sp>
            <p:nvSpPr>
              <p:cNvPr id="174270" name="Oval 190"/>
              <p:cNvSpPr>
                <a:spLocks noChangeArrowheads="1"/>
              </p:cNvSpPr>
              <p:nvPr/>
            </p:nvSpPr>
            <p:spPr bwMode="auto">
              <a:xfrm>
                <a:off x="1973" y="2976"/>
                <a:ext cx="181" cy="182"/>
              </a:xfrm>
              <a:prstGeom prst="ellipse">
                <a:avLst/>
              </a:prstGeom>
              <a:solidFill>
                <a:srgbClr val="FFCC00"/>
              </a:solidFill>
              <a:ln w="9525" algn="ctr">
                <a:solidFill>
                  <a:srgbClr val="FFCC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  <p:sp>
            <p:nvSpPr>
              <p:cNvPr id="174271" name="AutoShape 191"/>
              <p:cNvSpPr>
                <a:spLocks noChangeArrowheads="1"/>
              </p:cNvSpPr>
              <p:nvPr/>
            </p:nvSpPr>
            <p:spPr bwMode="auto">
              <a:xfrm>
                <a:off x="1928" y="3067"/>
                <a:ext cx="272" cy="272"/>
              </a:xfrm>
              <a:prstGeom prst="triangle">
                <a:avLst>
                  <a:gd name="adj" fmla="val 50000"/>
                </a:avLst>
              </a:prstGeom>
              <a:solidFill>
                <a:srgbClr val="FFCC00"/>
              </a:solidFill>
              <a:ln w="9525" algn="ctr">
                <a:solidFill>
                  <a:srgbClr val="FFCC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</p:grpSp>
        <p:grpSp>
          <p:nvGrpSpPr>
            <p:cNvPr id="174272" name="Group 192"/>
            <p:cNvGrpSpPr>
              <a:grpSpLocks/>
            </p:cNvGrpSpPr>
            <p:nvPr/>
          </p:nvGrpSpPr>
          <p:grpSpPr bwMode="auto">
            <a:xfrm>
              <a:off x="868" y="2568"/>
              <a:ext cx="129" cy="181"/>
              <a:chOff x="1928" y="2976"/>
              <a:chExt cx="272" cy="363"/>
            </a:xfrm>
          </p:grpSpPr>
          <p:sp>
            <p:nvSpPr>
              <p:cNvPr id="174273" name="Oval 193"/>
              <p:cNvSpPr>
                <a:spLocks noChangeArrowheads="1"/>
              </p:cNvSpPr>
              <p:nvPr/>
            </p:nvSpPr>
            <p:spPr bwMode="auto">
              <a:xfrm>
                <a:off x="1973" y="2976"/>
                <a:ext cx="181" cy="182"/>
              </a:xfrm>
              <a:prstGeom prst="ellipse">
                <a:avLst/>
              </a:prstGeom>
              <a:solidFill>
                <a:srgbClr val="FFCC00"/>
              </a:solidFill>
              <a:ln w="9525" algn="ctr">
                <a:solidFill>
                  <a:srgbClr val="FFCC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  <p:sp>
            <p:nvSpPr>
              <p:cNvPr id="174274" name="AutoShape 194"/>
              <p:cNvSpPr>
                <a:spLocks noChangeArrowheads="1"/>
              </p:cNvSpPr>
              <p:nvPr/>
            </p:nvSpPr>
            <p:spPr bwMode="auto">
              <a:xfrm>
                <a:off x="1928" y="3067"/>
                <a:ext cx="272" cy="272"/>
              </a:xfrm>
              <a:prstGeom prst="triangle">
                <a:avLst>
                  <a:gd name="adj" fmla="val 50000"/>
                </a:avLst>
              </a:prstGeom>
              <a:solidFill>
                <a:srgbClr val="FFCC00"/>
              </a:solidFill>
              <a:ln w="9525" algn="ctr">
                <a:solidFill>
                  <a:srgbClr val="FFCC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2" name="正方形/長方形 1"/>
          <p:cNvSpPr/>
          <p:nvPr/>
        </p:nvSpPr>
        <p:spPr>
          <a:xfrm>
            <a:off x="7010363" y="765175"/>
            <a:ext cx="183896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</a:t>
            </a:r>
            <a:r>
              <a:rPr lang="ja-JP" altLang="en-US" dirty="0"/>
              <a:t>週間</a:t>
            </a:r>
            <a:r>
              <a:rPr lang="ja-JP" altLang="en-US" dirty="0" smtClean="0"/>
              <a:t>あたり</a:t>
            </a:r>
            <a:endParaRPr lang="ja-JP" altLang="en-US" dirty="0"/>
          </a:p>
        </p:txBody>
      </p:sp>
      <p:grpSp>
        <p:nvGrpSpPr>
          <p:cNvPr id="88" name="Group 127"/>
          <p:cNvGrpSpPr>
            <a:grpSpLocks/>
          </p:cNvGrpSpPr>
          <p:nvPr/>
        </p:nvGrpSpPr>
        <p:grpSpPr bwMode="auto">
          <a:xfrm>
            <a:off x="2899481" y="2498670"/>
            <a:ext cx="287337" cy="287337"/>
            <a:chOff x="1928" y="2976"/>
            <a:chExt cx="272" cy="363"/>
          </a:xfrm>
        </p:grpSpPr>
        <p:sp>
          <p:nvSpPr>
            <p:cNvPr id="89" name="Oval 128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FF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90" name="AutoShape 129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99FF"/>
            </a:solidFill>
            <a:ln w="9525" algn="ctr">
              <a:solidFill>
                <a:srgbClr val="FF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91" name="Group 130"/>
          <p:cNvGrpSpPr>
            <a:grpSpLocks/>
          </p:cNvGrpSpPr>
          <p:nvPr/>
        </p:nvGrpSpPr>
        <p:grpSpPr bwMode="auto">
          <a:xfrm>
            <a:off x="3475743" y="2498670"/>
            <a:ext cx="288925" cy="285750"/>
            <a:chOff x="1928" y="2976"/>
            <a:chExt cx="272" cy="363"/>
          </a:xfrm>
        </p:grpSpPr>
        <p:sp>
          <p:nvSpPr>
            <p:cNvPr id="92" name="Oval 131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93" name="AutoShape 132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94" name="Group 133"/>
          <p:cNvGrpSpPr>
            <a:grpSpLocks/>
          </p:cNvGrpSpPr>
          <p:nvPr/>
        </p:nvGrpSpPr>
        <p:grpSpPr bwMode="auto">
          <a:xfrm>
            <a:off x="3186818" y="2498670"/>
            <a:ext cx="288925" cy="287337"/>
            <a:chOff x="1928" y="2976"/>
            <a:chExt cx="272" cy="363"/>
          </a:xfrm>
        </p:grpSpPr>
        <p:sp>
          <p:nvSpPr>
            <p:cNvPr id="95" name="Oval 134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96" name="AutoShape 135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97" name="Group 136"/>
          <p:cNvGrpSpPr>
            <a:grpSpLocks/>
          </p:cNvGrpSpPr>
          <p:nvPr/>
        </p:nvGrpSpPr>
        <p:grpSpPr bwMode="auto">
          <a:xfrm>
            <a:off x="3763081" y="2498670"/>
            <a:ext cx="288925" cy="285750"/>
            <a:chOff x="1928" y="2976"/>
            <a:chExt cx="272" cy="363"/>
          </a:xfrm>
        </p:grpSpPr>
        <p:sp>
          <p:nvSpPr>
            <p:cNvPr id="98" name="Oval 137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99" name="AutoShape 138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100" name="Group 36"/>
          <p:cNvGrpSpPr>
            <a:grpSpLocks/>
          </p:cNvGrpSpPr>
          <p:nvPr/>
        </p:nvGrpSpPr>
        <p:grpSpPr bwMode="auto">
          <a:xfrm>
            <a:off x="911774" y="2355850"/>
            <a:ext cx="431800" cy="501650"/>
            <a:chOff x="4286" y="2704"/>
            <a:chExt cx="499" cy="679"/>
          </a:xfrm>
        </p:grpSpPr>
        <p:grpSp>
          <p:nvGrpSpPr>
            <p:cNvPr id="101" name="Group 37"/>
            <p:cNvGrpSpPr>
              <a:grpSpLocks/>
            </p:cNvGrpSpPr>
            <p:nvPr/>
          </p:nvGrpSpPr>
          <p:grpSpPr bwMode="auto">
            <a:xfrm>
              <a:off x="4286" y="2704"/>
              <a:ext cx="499" cy="589"/>
              <a:chOff x="1928" y="2976"/>
              <a:chExt cx="272" cy="363"/>
            </a:xfrm>
          </p:grpSpPr>
          <p:sp>
            <p:nvSpPr>
              <p:cNvPr id="105" name="Oval 38"/>
              <p:cNvSpPr>
                <a:spLocks noChangeArrowheads="1"/>
              </p:cNvSpPr>
              <p:nvPr/>
            </p:nvSpPr>
            <p:spPr bwMode="auto">
              <a:xfrm>
                <a:off x="1973" y="2976"/>
                <a:ext cx="181" cy="18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pPr defTabSz="968375"/>
                <a:endParaRPr lang="ja-JP" altLang="en-US"/>
              </a:p>
            </p:txBody>
          </p:sp>
          <p:sp>
            <p:nvSpPr>
              <p:cNvPr id="106" name="AutoShape 39"/>
              <p:cNvSpPr>
                <a:spLocks noChangeArrowheads="1"/>
              </p:cNvSpPr>
              <p:nvPr/>
            </p:nvSpPr>
            <p:spPr bwMode="auto">
              <a:xfrm>
                <a:off x="1928" y="3067"/>
                <a:ext cx="272" cy="272"/>
              </a:xfrm>
              <a:prstGeom prst="triangle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</p:grpSp>
        <p:sp>
          <p:nvSpPr>
            <p:cNvPr id="102" name="AutoShape 40"/>
            <p:cNvSpPr>
              <a:spLocks noChangeArrowheads="1"/>
            </p:cNvSpPr>
            <p:nvPr/>
          </p:nvSpPr>
          <p:spPr bwMode="auto">
            <a:xfrm rot="20404173" flipH="1">
              <a:off x="4330" y="3066"/>
              <a:ext cx="409" cy="316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03" name="AutoShape 41"/>
            <p:cNvSpPr>
              <a:spLocks noChangeArrowheads="1"/>
            </p:cNvSpPr>
            <p:nvPr/>
          </p:nvSpPr>
          <p:spPr bwMode="auto">
            <a:xfrm rot="1195827">
              <a:off x="4331" y="3067"/>
              <a:ext cx="409" cy="316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104" name="Freeform 42"/>
            <p:cNvSpPr>
              <a:spLocks/>
            </p:cNvSpPr>
            <p:nvPr/>
          </p:nvSpPr>
          <p:spPr bwMode="auto">
            <a:xfrm>
              <a:off x="4286" y="3022"/>
              <a:ext cx="499" cy="272"/>
            </a:xfrm>
            <a:custGeom>
              <a:avLst/>
              <a:gdLst>
                <a:gd name="T0" fmla="*/ 136 w 499"/>
                <a:gd name="T1" fmla="*/ 0 h 272"/>
                <a:gd name="T2" fmla="*/ 0 w 499"/>
                <a:gd name="T3" fmla="*/ 272 h 272"/>
                <a:gd name="T4" fmla="*/ 499 w 499"/>
                <a:gd name="T5" fmla="*/ 272 h 272"/>
                <a:gd name="T6" fmla="*/ 363 w 499"/>
                <a:gd name="T7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9" h="272">
                  <a:moveTo>
                    <a:pt x="136" y="0"/>
                  </a:moveTo>
                  <a:lnTo>
                    <a:pt x="0" y="272"/>
                  </a:lnTo>
                  <a:lnTo>
                    <a:pt x="499" y="272"/>
                  </a:lnTo>
                  <a:lnTo>
                    <a:pt x="363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99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107" name="正方形/長方形 106"/>
          <p:cNvSpPr/>
          <p:nvPr/>
        </p:nvSpPr>
        <p:spPr>
          <a:xfrm>
            <a:off x="6896" y="2791747"/>
            <a:ext cx="2265364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規則性</a:t>
            </a:r>
            <a:endParaRPr lang="en-US" altLang="ja-JP" dirty="0" smtClean="0"/>
          </a:p>
          <a:p>
            <a:r>
              <a:rPr lang="ja-JP" altLang="en-US" dirty="0" smtClean="0"/>
              <a:t>（認識しやすさ）</a:t>
            </a:r>
            <a:endParaRPr lang="ja-JP" altLang="en-US" dirty="0"/>
          </a:p>
        </p:txBody>
      </p:sp>
      <p:sp>
        <p:nvSpPr>
          <p:cNvPr id="108" name="正方形/長方形 107"/>
          <p:cNvSpPr/>
          <p:nvPr/>
        </p:nvSpPr>
        <p:spPr>
          <a:xfrm>
            <a:off x="2501371" y="2803945"/>
            <a:ext cx="2428870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偏りのない</a:t>
            </a:r>
            <a:endParaRPr lang="en-US" altLang="ja-JP" dirty="0" smtClean="0"/>
          </a:p>
          <a:p>
            <a:r>
              <a:rPr lang="ja-JP" altLang="en-US" dirty="0" smtClean="0"/>
              <a:t>（機会の均等化）</a:t>
            </a:r>
            <a:endParaRPr lang="ja-JP" altLang="en-US" dirty="0"/>
          </a:p>
        </p:txBody>
      </p:sp>
      <p:pic>
        <p:nvPicPr>
          <p:cNvPr id="3077" name="Picture 5" descr="C:\Users\f8025710\AppData\Local\Microsoft\Windows\Temporary Internet Files\Content.IE5\HQ26MUB2\MC90018343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003" y="4085728"/>
            <a:ext cx="1812341" cy="18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" name="正方形/長方形 108"/>
          <p:cNvSpPr/>
          <p:nvPr/>
        </p:nvSpPr>
        <p:spPr>
          <a:xfrm>
            <a:off x="2582433" y="4149205"/>
            <a:ext cx="1787669" cy="86177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 smtClean="0"/>
              <a:t>負荷平準化</a:t>
            </a:r>
            <a:endParaRPr lang="en-US" altLang="ja-JP" dirty="0" smtClean="0"/>
          </a:p>
          <a:p>
            <a:r>
              <a:rPr lang="ja-JP" altLang="en-US" dirty="0" smtClean="0"/>
              <a:t>（効率性）</a:t>
            </a:r>
            <a:endParaRPr lang="ja-JP" altLang="en-US" dirty="0"/>
          </a:p>
        </p:txBody>
      </p:sp>
      <p:sp>
        <p:nvSpPr>
          <p:cNvPr id="3" name="正方形/長方形 2"/>
          <p:cNvSpPr/>
          <p:nvPr/>
        </p:nvSpPr>
        <p:spPr bwMode="auto">
          <a:xfrm>
            <a:off x="1412349" y="5418236"/>
            <a:ext cx="1639995" cy="5572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683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4124" name="Rectangle 44"/>
          <p:cNvSpPr>
            <a:spLocks noChangeArrowheads="1"/>
          </p:cNvSpPr>
          <p:nvPr/>
        </p:nvSpPr>
        <p:spPr bwMode="auto">
          <a:xfrm>
            <a:off x="319088" y="5876925"/>
            <a:ext cx="8612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defTabSz="968375">
              <a:lnSpc>
                <a:spcPct val="80000"/>
              </a:lnSpc>
              <a:spcBef>
                <a:spcPct val="50000"/>
              </a:spcBef>
            </a:pPr>
            <a:r>
              <a:rPr lang="ja-JP" altLang="en-US" dirty="0">
                <a:solidFill>
                  <a:srgbClr val="0000FF"/>
                </a:solidFill>
              </a:rPr>
              <a:t>規則的で，偏りのない，負荷平準化を実現するスケジューリング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141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108" grpId="0"/>
      <p:bldP spid="109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</p:spPr>
        <p:txBody>
          <a:bodyPr/>
          <a:lstStyle/>
          <a:p>
            <a:r>
              <a:rPr lang="en-US" altLang="ja-JP"/>
              <a:t>認識しやすいスケジュール表の作成</a:t>
            </a:r>
          </a:p>
        </p:txBody>
      </p:sp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0" y="5876925"/>
            <a:ext cx="561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>
                <a:solidFill>
                  <a:schemeClr val="hlink"/>
                </a:solidFill>
                <a:latin typeface="Times New Roman" pitchFamily="18" charset="0"/>
              </a:rPr>
              <a:t>どんなに目的関数が良くても，使えない例</a:t>
            </a:r>
          </a:p>
        </p:txBody>
      </p:sp>
      <p:sp>
        <p:nvSpPr>
          <p:cNvPr id="277622" name="Rectangle 118"/>
          <p:cNvSpPr>
            <a:spLocks noChangeArrowheads="1"/>
          </p:cNvSpPr>
          <p:nvPr/>
        </p:nvSpPr>
        <p:spPr bwMode="auto">
          <a:xfrm>
            <a:off x="2770188" y="1412875"/>
            <a:ext cx="2665412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7623" name="Rectangle 119"/>
          <p:cNvSpPr>
            <a:spLocks noChangeArrowheads="1"/>
          </p:cNvSpPr>
          <p:nvPr/>
        </p:nvSpPr>
        <p:spPr bwMode="auto">
          <a:xfrm>
            <a:off x="5292725" y="4011613"/>
            <a:ext cx="3097213" cy="280987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7624" name="Rectangle 120"/>
          <p:cNvSpPr>
            <a:spLocks noChangeArrowheads="1"/>
          </p:cNvSpPr>
          <p:nvPr/>
        </p:nvSpPr>
        <p:spPr bwMode="auto">
          <a:xfrm>
            <a:off x="4067175" y="2862263"/>
            <a:ext cx="2736850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7625" name="Rectangle 121"/>
          <p:cNvSpPr>
            <a:spLocks noChangeArrowheads="1"/>
          </p:cNvSpPr>
          <p:nvPr/>
        </p:nvSpPr>
        <p:spPr bwMode="auto">
          <a:xfrm>
            <a:off x="5292725" y="4300538"/>
            <a:ext cx="3097213" cy="280987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7638" name="Rectangle 134"/>
          <p:cNvSpPr>
            <a:spLocks noChangeArrowheads="1"/>
          </p:cNvSpPr>
          <p:nvPr/>
        </p:nvSpPr>
        <p:spPr bwMode="auto">
          <a:xfrm>
            <a:off x="2770188" y="1709738"/>
            <a:ext cx="2665412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grpSp>
        <p:nvGrpSpPr>
          <p:cNvPr id="277639" name="Group 135"/>
          <p:cNvGrpSpPr>
            <a:grpSpLocks/>
          </p:cNvGrpSpPr>
          <p:nvPr/>
        </p:nvGrpSpPr>
        <p:grpSpPr bwMode="auto">
          <a:xfrm>
            <a:off x="2771775" y="1701800"/>
            <a:ext cx="287338" cy="287338"/>
            <a:chOff x="1928" y="2976"/>
            <a:chExt cx="272" cy="363"/>
          </a:xfrm>
        </p:grpSpPr>
        <p:sp>
          <p:nvSpPr>
            <p:cNvPr id="277640" name="Oval 136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FF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641" name="AutoShape 137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99FF"/>
            </a:solidFill>
            <a:ln w="9525" algn="ctr">
              <a:solidFill>
                <a:srgbClr val="FF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277642" name="Rectangle 138"/>
          <p:cNvSpPr>
            <a:spLocks noChangeArrowheads="1"/>
          </p:cNvSpPr>
          <p:nvPr/>
        </p:nvSpPr>
        <p:spPr bwMode="auto">
          <a:xfrm>
            <a:off x="2770188" y="1989138"/>
            <a:ext cx="2665412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grpSp>
        <p:nvGrpSpPr>
          <p:cNvPr id="277643" name="Group 139"/>
          <p:cNvGrpSpPr>
            <a:grpSpLocks/>
          </p:cNvGrpSpPr>
          <p:nvPr/>
        </p:nvGrpSpPr>
        <p:grpSpPr bwMode="auto">
          <a:xfrm>
            <a:off x="2771775" y="1981200"/>
            <a:ext cx="287338" cy="287338"/>
            <a:chOff x="1928" y="2976"/>
            <a:chExt cx="272" cy="363"/>
          </a:xfrm>
        </p:grpSpPr>
        <p:sp>
          <p:nvSpPr>
            <p:cNvPr id="277644" name="Oval 140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FF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645" name="AutoShape 141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99FF"/>
            </a:solidFill>
            <a:ln w="9525" algn="ctr">
              <a:solidFill>
                <a:srgbClr val="FF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277646" name="Rectangle 142"/>
          <p:cNvSpPr>
            <a:spLocks noChangeArrowheads="1"/>
          </p:cNvSpPr>
          <p:nvPr/>
        </p:nvSpPr>
        <p:spPr bwMode="auto">
          <a:xfrm>
            <a:off x="2770188" y="2284413"/>
            <a:ext cx="2665412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grpSp>
        <p:nvGrpSpPr>
          <p:cNvPr id="277647" name="Group 143"/>
          <p:cNvGrpSpPr>
            <a:grpSpLocks/>
          </p:cNvGrpSpPr>
          <p:nvPr/>
        </p:nvGrpSpPr>
        <p:grpSpPr bwMode="auto">
          <a:xfrm>
            <a:off x="2771775" y="2276475"/>
            <a:ext cx="287338" cy="287338"/>
            <a:chOff x="1928" y="2976"/>
            <a:chExt cx="272" cy="363"/>
          </a:xfrm>
        </p:grpSpPr>
        <p:sp>
          <p:nvSpPr>
            <p:cNvPr id="277648" name="Oval 144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FF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649" name="AutoShape 145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99FF"/>
            </a:solidFill>
            <a:ln w="9525" algn="ctr">
              <a:solidFill>
                <a:srgbClr val="FF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277650" name="Rectangle 146"/>
          <p:cNvSpPr>
            <a:spLocks noChangeArrowheads="1"/>
          </p:cNvSpPr>
          <p:nvPr/>
        </p:nvSpPr>
        <p:spPr bwMode="auto">
          <a:xfrm>
            <a:off x="3779838" y="2565400"/>
            <a:ext cx="2736850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7654" name="Rectangle 150"/>
          <p:cNvSpPr>
            <a:spLocks noChangeArrowheads="1"/>
          </p:cNvSpPr>
          <p:nvPr/>
        </p:nvSpPr>
        <p:spPr bwMode="auto">
          <a:xfrm>
            <a:off x="4356100" y="3149600"/>
            <a:ext cx="2736850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7658" name="Rectangle 154"/>
          <p:cNvSpPr>
            <a:spLocks noChangeArrowheads="1"/>
          </p:cNvSpPr>
          <p:nvPr/>
        </p:nvSpPr>
        <p:spPr bwMode="auto">
          <a:xfrm>
            <a:off x="4643438" y="3436938"/>
            <a:ext cx="2736850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7662" name="Rectangle 158"/>
          <p:cNvSpPr>
            <a:spLocks noChangeArrowheads="1"/>
          </p:cNvSpPr>
          <p:nvPr/>
        </p:nvSpPr>
        <p:spPr bwMode="auto">
          <a:xfrm>
            <a:off x="5292725" y="3724275"/>
            <a:ext cx="3097213" cy="280988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7666" name="Rectangle 162"/>
          <p:cNvSpPr>
            <a:spLocks noChangeArrowheads="1"/>
          </p:cNvSpPr>
          <p:nvPr/>
        </p:nvSpPr>
        <p:spPr bwMode="auto">
          <a:xfrm>
            <a:off x="5651500" y="4876800"/>
            <a:ext cx="3097213" cy="280988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7667" name="Rectangle 163"/>
          <p:cNvSpPr>
            <a:spLocks noChangeArrowheads="1"/>
          </p:cNvSpPr>
          <p:nvPr/>
        </p:nvSpPr>
        <p:spPr bwMode="auto">
          <a:xfrm>
            <a:off x="5651500" y="5162550"/>
            <a:ext cx="3097213" cy="280988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7674" name="Rectangle 170"/>
          <p:cNvSpPr>
            <a:spLocks noChangeArrowheads="1"/>
          </p:cNvSpPr>
          <p:nvPr/>
        </p:nvSpPr>
        <p:spPr bwMode="auto">
          <a:xfrm>
            <a:off x="5651500" y="4589463"/>
            <a:ext cx="3097213" cy="280987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7678" name="Rectangle 174"/>
          <p:cNvSpPr>
            <a:spLocks noChangeArrowheads="1"/>
          </p:cNvSpPr>
          <p:nvPr/>
        </p:nvSpPr>
        <p:spPr bwMode="auto">
          <a:xfrm>
            <a:off x="6370638" y="5449888"/>
            <a:ext cx="2773362" cy="280987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7679" name="Rectangle 175"/>
          <p:cNvSpPr>
            <a:spLocks noChangeArrowheads="1"/>
          </p:cNvSpPr>
          <p:nvPr/>
        </p:nvSpPr>
        <p:spPr bwMode="auto">
          <a:xfrm>
            <a:off x="6370638" y="5730875"/>
            <a:ext cx="2773362" cy="280988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grpSp>
        <p:nvGrpSpPr>
          <p:cNvPr id="277686" name="Group 182"/>
          <p:cNvGrpSpPr>
            <a:grpSpLocks/>
          </p:cNvGrpSpPr>
          <p:nvPr/>
        </p:nvGrpSpPr>
        <p:grpSpPr bwMode="auto">
          <a:xfrm>
            <a:off x="1474788" y="1412875"/>
            <a:ext cx="430212" cy="430213"/>
            <a:chOff x="1928" y="2976"/>
            <a:chExt cx="272" cy="363"/>
          </a:xfrm>
        </p:grpSpPr>
        <p:sp>
          <p:nvSpPr>
            <p:cNvPr id="277687" name="Oval 183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FF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688" name="AutoShape 184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99FF"/>
            </a:solidFill>
            <a:ln w="9525" algn="ctr">
              <a:solidFill>
                <a:srgbClr val="FF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77689" name="Group 185"/>
          <p:cNvGrpSpPr>
            <a:grpSpLocks/>
          </p:cNvGrpSpPr>
          <p:nvPr/>
        </p:nvGrpSpPr>
        <p:grpSpPr bwMode="auto">
          <a:xfrm>
            <a:off x="1978025" y="1412875"/>
            <a:ext cx="433388" cy="428625"/>
            <a:chOff x="1928" y="2976"/>
            <a:chExt cx="272" cy="363"/>
          </a:xfrm>
        </p:grpSpPr>
        <p:sp>
          <p:nvSpPr>
            <p:cNvPr id="277690" name="Oval 186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691" name="AutoShape 187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77692" name="Group 188"/>
          <p:cNvGrpSpPr>
            <a:grpSpLocks/>
          </p:cNvGrpSpPr>
          <p:nvPr/>
        </p:nvGrpSpPr>
        <p:grpSpPr bwMode="auto">
          <a:xfrm>
            <a:off x="1042988" y="1412875"/>
            <a:ext cx="433387" cy="428625"/>
            <a:chOff x="1928" y="2976"/>
            <a:chExt cx="272" cy="363"/>
          </a:xfrm>
        </p:grpSpPr>
        <p:sp>
          <p:nvSpPr>
            <p:cNvPr id="277693" name="Oval 189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694" name="AutoShape 190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77695" name="Group 191"/>
          <p:cNvGrpSpPr>
            <a:grpSpLocks/>
          </p:cNvGrpSpPr>
          <p:nvPr/>
        </p:nvGrpSpPr>
        <p:grpSpPr bwMode="auto">
          <a:xfrm>
            <a:off x="538163" y="1412875"/>
            <a:ext cx="433387" cy="430213"/>
            <a:chOff x="1928" y="2976"/>
            <a:chExt cx="272" cy="363"/>
          </a:xfrm>
        </p:grpSpPr>
        <p:sp>
          <p:nvSpPr>
            <p:cNvPr id="277696" name="Oval 192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697" name="AutoShape 193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277699" name="Line 195"/>
          <p:cNvSpPr>
            <a:spLocks noChangeShapeType="1"/>
          </p:cNvSpPr>
          <p:nvPr/>
        </p:nvSpPr>
        <p:spPr bwMode="auto">
          <a:xfrm flipV="1">
            <a:off x="1619250" y="1557338"/>
            <a:ext cx="1296988" cy="215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7700" name="Line 196"/>
          <p:cNvSpPr>
            <a:spLocks noChangeShapeType="1"/>
          </p:cNvSpPr>
          <p:nvPr/>
        </p:nvSpPr>
        <p:spPr bwMode="auto">
          <a:xfrm>
            <a:off x="1258888" y="1773238"/>
            <a:ext cx="4033837" cy="23764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7701" name="Line 197"/>
          <p:cNvSpPr>
            <a:spLocks noChangeShapeType="1"/>
          </p:cNvSpPr>
          <p:nvPr/>
        </p:nvSpPr>
        <p:spPr bwMode="auto">
          <a:xfrm>
            <a:off x="827088" y="1773238"/>
            <a:ext cx="3240087" cy="12239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7702" name="Rectangle 198"/>
          <p:cNvSpPr>
            <a:spLocks noChangeArrowheads="1"/>
          </p:cNvSpPr>
          <p:nvPr/>
        </p:nvSpPr>
        <p:spPr bwMode="auto">
          <a:xfrm>
            <a:off x="5291138" y="3716338"/>
            <a:ext cx="3097212" cy="2809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grpSp>
        <p:nvGrpSpPr>
          <p:cNvPr id="277632" name="Group 128"/>
          <p:cNvGrpSpPr>
            <a:grpSpLocks/>
          </p:cNvGrpSpPr>
          <p:nvPr/>
        </p:nvGrpSpPr>
        <p:grpSpPr bwMode="auto">
          <a:xfrm>
            <a:off x="5292725" y="4295775"/>
            <a:ext cx="288925" cy="285750"/>
            <a:chOff x="1928" y="2976"/>
            <a:chExt cx="272" cy="363"/>
          </a:xfrm>
        </p:grpSpPr>
        <p:sp>
          <p:nvSpPr>
            <p:cNvPr id="277633" name="Oval 129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634" name="AutoShape 130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77659" name="Group 155"/>
          <p:cNvGrpSpPr>
            <a:grpSpLocks/>
          </p:cNvGrpSpPr>
          <p:nvPr/>
        </p:nvGrpSpPr>
        <p:grpSpPr bwMode="auto">
          <a:xfrm>
            <a:off x="4643438" y="3429000"/>
            <a:ext cx="288925" cy="287338"/>
            <a:chOff x="1928" y="2976"/>
            <a:chExt cx="272" cy="363"/>
          </a:xfrm>
        </p:grpSpPr>
        <p:sp>
          <p:nvSpPr>
            <p:cNvPr id="277660" name="Oval 156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661" name="AutoShape 157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77663" name="Group 159"/>
          <p:cNvGrpSpPr>
            <a:grpSpLocks/>
          </p:cNvGrpSpPr>
          <p:nvPr/>
        </p:nvGrpSpPr>
        <p:grpSpPr bwMode="auto">
          <a:xfrm>
            <a:off x="5292725" y="3716338"/>
            <a:ext cx="288925" cy="285750"/>
            <a:chOff x="1928" y="2976"/>
            <a:chExt cx="272" cy="363"/>
          </a:xfrm>
        </p:grpSpPr>
        <p:sp>
          <p:nvSpPr>
            <p:cNvPr id="277664" name="Oval 160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665" name="AutoShape 161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77668" name="Group 164"/>
          <p:cNvGrpSpPr>
            <a:grpSpLocks/>
          </p:cNvGrpSpPr>
          <p:nvPr/>
        </p:nvGrpSpPr>
        <p:grpSpPr bwMode="auto">
          <a:xfrm>
            <a:off x="5651500" y="4868863"/>
            <a:ext cx="288925" cy="285750"/>
            <a:chOff x="1928" y="2976"/>
            <a:chExt cx="272" cy="363"/>
          </a:xfrm>
        </p:grpSpPr>
        <p:sp>
          <p:nvSpPr>
            <p:cNvPr id="277669" name="Oval 165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670" name="AutoShape 166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77671" name="Group 167"/>
          <p:cNvGrpSpPr>
            <a:grpSpLocks/>
          </p:cNvGrpSpPr>
          <p:nvPr/>
        </p:nvGrpSpPr>
        <p:grpSpPr bwMode="auto">
          <a:xfrm>
            <a:off x="5651500" y="5157788"/>
            <a:ext cx="288925" cy="285750"/>
            <a:chOff x="1928" y="2976"/>
            <a:chExt cx="272" cy="363"/>
          </a:xfrm>
        </p:grpSpPr>
        <p:sp>
          <p:nvSpPr>
            <p:cNvPr id="277672" name="Oval 168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673" name="AutoShape 169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77675" name="Group 171"/>
          <p:cNvGrpSpPr>
            <a:grpSpLocks/>
          </p:cNvGrpSpPr>
          <p:nvPr/>
        </p:nvGrpSpPr>
        <p:grpSpPr bwMode="auto">
          <a:xfrm>
            <a:off x="5651500" y="4581525"/>
            <a:ext cx="288925" cy="285750"/>
            <a:chOff x="1928" y="2976"/>
            <a:chExt cx="272" cy="363"/>
          </a:xfrm>
        </p:grpSpPr>
        <p:sp>
          <p:nvSpPr>
            <p:cNvPr id="277676" name="Oval 172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677" name="AutoShape 173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77680" name="Group 176"/>
          <p:cNvGrpSpPr>
            <a:grpSpLocks/>
          </p:cNvGrpSpPr>
          <p:nvPr/>
        </p:nvGrpSpPr>
        <p:grpSpPr bwMode="auto">
          <a:xfrm>
            <a:off x="6370638" y="5441950"/>
            <a:ext cx="288925" cy="285750"/>
            <a:chOff x="1928" y="2976"/>
            <a:chExt cx="272" cy="363"/>
          </a:xfrm>
        </p:grpSpPr>
        <p:sp>
          <p:nvSpPr>
            <p:cNvPr id="277681" name="Oval 177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682" name="AutoShape 178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77683" name="Group 179"/>
          <p:cNvGrpSpPr>
            <a:grpSpLocks/>
          </p:cNvGrpSpPr>
          <p:nvPr/>
        </p:nvGrpSpPr>
        <p:grpSpPr bwMode="auto">
          <a:xfrm>
            <a:off x="6370638" y="5734050"/>
            <a:ext cx="288925" cy="285750"/>
            <a:chOff x="1928" y="2976"/>
            <a:chExt cx="272" cy="363"/>
          </a:xfrm>
        </p:grpSpPr>
        <p:sp>
          <p:nvSpPr>
            <p:cNvPr id="277684" name="Oval 180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685" name="AutoShape 181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77703" name="Group 199"/>
          <p:cNvGrpSpPr>
            <a:grpSpLocks/>
          </p:cNvGrpSpPr>
          <p:nvPr/>
        </p:nvGrpSpPr>
        <p:grpSpPr bwMode="auto">
          <a:xfrm>
            <a:off x="106363" y="1412875"/>
            <a:ext cx="430212" cy="430213"/>
            <a:chOff x="1928" y="2976"/>
            <a:chExt cx="272" cy="363"/>
          </a:xfrm>
        </p:grpSpPr>
        <p:sp>
          <p:nvSpPr>
            <p:cNvPr id="277704" name="Oval 200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FF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705" name="AutoShape 201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99FF"/>
            </a:solidFill>
            <a:ln w="9525" algn="ctr">
              <a:solidFill>
                <a:srgbClr val="FF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277706" name="Line 202"/>
          <p:cNvSpPr>
            <a:spLocks noChangeShapeType="1"/>
          </p:cNvSpPr>
          <p:nvPr/>
        </p:nvSpPr>
        <p:spPr bwMode="auto">
          <a:xfrm>
            <a:off x="323850" y="1773238"/>
            <a:ext cx="5688013" cy="4535487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7707" name="Text Box 203"/>
          <p:cNvSpPr txBox="1">
            <a:spLocks noChangeArrowheads="1"/>
          </p:cNvSpPr>
          <p:nvPr/>
        </p:nvSpPr>
        <p:spPr bwMode="auto">
          <a:xfrm>
            <a:off x="6011863" y="6092825"/>
            <a:ext cx="31321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>
                <a:latin typeface="Times New Roman" pitchFamily="18" charset="0"/>
              </a:rPr>
              <a:t>来年まで待ってください</a:t>
            </a:r>
          </a:p>
        </p:txBody>
      </p:sp>
      <p:sp>
        <p:nvSpPr>
          <p:cNvPr id="277708" name="Rectangle 204"/>
          <p:cNvSpPr>
            <a:spLocks noChangeArrowheads="1"/>
          </p:cNvSpPr>
          <p:nvPr/>
        </p:nvSpPr>
        <p:spPr bwMode="auto">
          <a:xfrm>
            <a:off x="2770188" y="1412875"/>
            <a:ext cx="2663825" cy="2873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grpSp>
        <p:nvGrpSpPr>
          <p:cNvPr id="277626" name="Group 122"/>
          <p:cNvGrpSpPr>
            <a:grpSpLocks/>
          </p:cNvGrpSpPr>
          <p:nvPr/>
        </p:nvGrpSpPr>
        <p:grpSpPr bwMode="auto">
          <a:xfrm>
            <a:off x="2771775" y="1404938"/>
            <a:ext cx="287338" cy="287337"/>
            <a:chOff x="1928" y="2976"/>
            <a:chExt cx="272" cy="363"/>
          </a:xfrm>
        </p:grpSpPr>
        <p:sp>
          <p:nvSpPr>
            <p:cNvPr id="277627" name="Oval 123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FF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628" name="AutoShape 124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99FF"/>
            </a:solidFill>
            <a:ln w="9525" algn="ctr">
              <a:solidFill>
                <a:srgbClr val="FF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277709" name="Rectangle 205"/>
          <p:cNvSpPr>
            <a:spLocks noChangeArrowheads="1"/>
          </p:cNvSpPr>
          <p:nvPr/>
        </p:nvSpPr>
        <p:spPr bwMode="auto">
          <a:xfrm>
            <a:off x="4065588" y="2852738"/>
            <a:ext cx="2736850" cy="2873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grpSp>
        <p:nvGrpSpPr>
          <p:cNvPr id="277651" name="Group 147"/>
          <p:cNvGrpSpPr>
            <a:grpSpLocks/>
          </p:cNvGrpSpPr>
          <p:nvPr/>
        </p:nvGrpSpPr>
        <p:grpSpPr bwMode="auto">
          <a:xfrm>
            <a:off x="3779838" y="2557463"/>
            <a:ext cx="288925" cy="287337"/>
            <a:chOff x="1928" y="2976"/>
            <a:chExt cx="272" cy="363"/>
          </a:xfrm>
        </p:grpSpPr>
        <p:sp>
          <p:nvSpPr>
            <p:cNvPr id="277652" name="Oval 148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653" name="AutoShape 149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277710" name="Rectangle 206"/>
          <p:cNvSpPr>
            <a:spLocks noChangeArrowheads="1"/>
          </p:cNvSpPr>
          <p:nvPr/>
        </p:nvSpPr>
        <p:spPr bwMode="auto">
          <a:xfrm>
            <a:off x="5291138" y="4011613"/>
            <a:ext cx="3097212" cy="2809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grpSp>
        <p:nvGrpSpPr>
          <p:cNvPr id="277629" name="Group 125"/>
          <p:cNvGrpSpPr>
            <a:grpSpLocks/>
          </p:cNvGrpSpPr>
          <p:nvPr/>
        </p:nvGrpSpPr>
        <p:grpSpPr bwMode="auto">
          <a:xfrm>
            <a:off x="5292725" y="4003675"/>
            <a:ext cx="288925" cy="285750"/>
            <a:chOff x="1928" y="2976"/>
            <a:chExt cx="272" cy="363"/>
          </a:xfrm>
        </p:grpSpPr>
        <p:sp>
          <p:nvSpPr>
            <p:cNvPr id="277630" name="Oval 126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631" name="AutoShape 127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277711" name="Text Box 207"/>
          <p:cNvSpPr txBox="1">
            <a:spLocks noChangeArrowheads="1"/>
          </p:cNvSpPr>
          <p:nvPr/>
        </p:nvSpPr>
        <p:spPr bwMode="auto">
          <a:xfrm>
            <a:off x="5940425" y="1484313"/>
            <a:ext cx="27368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>
                <a:latin typeface="Times New Roman" pitchFamily="18" charset="0"/>
              </a:rPr>
              <a:t>開始日が過ぎたので使用不可</a:t>
            </a:r>
          </a:p>
        </p:txBody>
      </p:sp>
      <p:grpSp>
        <p:nvGrpSpPr>
          <p:cNvPr id="277712" name="Group 208"/>
          <p:cNvGrpSpPr>
            <a:grpSpLocks/>
          </p:cNvGrpSpPr>
          <p:nvPr/>
        </p:nvGrpSpPr>
        <p:grpSpPr bwMode="auto">
          <a:xfrm>
            <a:off x="3203575" y="1700213"/>
            <a:ext cx="2303463" cy="1081087"/>
            <a:chOff x="2381" y="1570"/>
            <a:chExt cx="499" cy="181"/>
          </a:xfrm>
        </p:grpSpPr>
        <p:sp>
          <p:nvSpPr>
            <p:cNvPr id="277713" name="Line 209"/>
            <p:cNvSpPr>
              <a:spLocks noChangeShapeType="1"/>
            </p:cNvSpPr>
            <p:nvPr/>
          </p:nvSpPr>
          <p:spPr bwMode="auto">
            <a:xfrm>
              <a:off x="2381" y="1570"/>
              <a:ext cx="499" cy="181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714" name="Line 210"/>
            <p:cNvSpPr>
              <a:spLocks noChangeShapeType="1"/>
            </p:cNvSpPr>
            <p:nvPr/>
          </p:nvSpPr>
          <p:spPr bwMode="auto">
            <a:xfrm flipH="1">
              <a:off x="2381" y="1570"/>
              <a:ext cx="499" cy="181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77635" name="Group 131"/>
          <p:cNvGrpSpPr>
            <a:grpSpLocks/>
          </p:cNvGrpSpPr>
          <p:nvPr/>
        </p:nvGrpSpPr>
        <p:grpSpPr bwMode="auto">
          <a:xfrm>
            <a:off x="4067175" y="2854325"/>
            <a:ext cx="288925" cy="287338"/>
            <a:chOff x="1928" y="2976"/>
            <a:chExt cx="272" cy="363"/>
          </a:xfrm>
        </p:grpSpPr>
        <p:sp>
          <p:nvSpPr>
            <p:cNvPr id="277636" name="Oval 132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637" name="AutoShape 133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77655" name="Group 151"/>
          <p:cNvGrpSpPr>
            <a:grpSpLocks/>
          </p:cNvGrpSpPr>
          <p:nvPr/>
        </p:nvGrpSpPr>
        <p:grpSpPr bwMode="auto">
          <a:xfrm>
            <a:off x="4356100" y="3141663"/>
            <a:ext cx="288925" cy="287337"/>
            <a:chOff x="1928" y="2976"/>
            <a:chExt cx="272" cy="363"/>
          </a:xfrm>
        </p:grpSpPr>
        <p:sp>
          <p:nvSpPr>
            <p:cNvPr id="277656" name="Oval 152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77657" name="AutoShape 153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277698" name="Line 194"/>
          <p:cNvSpPr>
            <a:spLocks noChangeShapeType="1"/>
          </p:cNvSpPr>
          <p:nvPr/>
        </p:nvSpPr>
        <p:spPr bwMode="auto">
          <a:xfrm>
            <a:off x="2051050" y="1773238"/>
            <a:ext cx="3241675" cy="21605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77717" name="Rectangle 213"/>
          <p:cNvSpPr>
            <a:spLocks noChangeArrowheads="1"/>
          </p:cNvSpPr>
          <p:nvPr/>
        </p:nvSpPr>
        <p:spPr bwMode="auto">
          <a:xfrm>
            <a:off x="107950" y="765175"/>
            <a:ext cx="40306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defTabSz="968375"/>
            <a:r>
              <a:rPr kumimoji="1" lang="ja-JP" altLang="en-US" sz="3000">
                <a:solidFill>
                  <a:schemeClr val="hlink"/>
                </a:solidFill>
              </a:rPr>
              <a:t>偏りのないスケジュール</a:t>
            </a:r>
          </a:p>
        </p:txBody>
      </p:sp>
      <p:sp>
        <p:nvSpPr>
          <p:cNvPr id="99" name="Text Box 34"/>
          <p:cNvSpPr txBox="1">
            <a:spLocks noChangeArrowheads="1"/>
          </p:cNvSpPr>
          <p:nvPr/>
        </p:nvSpPr>
        <p:spPr bwMode="auto">
          <a:xfrm>
            <a:off x="755650" y="188913"/>
            <a:ext cx="7345363" cy="431800"/>
          </a:xfrm>
          <a:prstGeom prst="rect">
            <a:avLst/>
          </a:prstGeom>
          <a:solidFill>
            <a:schemeClr val="bg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800" rIns="0" bIns="4680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 dirty="0" smtClean="0">
                <a:latin typeface="Arial" charset="0"/>
              </a:rPr>
              <a:t>2. </a:t>
            </a:r>
            <a:r>
              <a:rPr lang="ja-JP" altLang="en-US" sz="3200" dirty="0" smtClean="0">
                <a:latin typeface="Arial" charset="0"/>
              </a:rPr>
              <a:t>治療スケジュール表</a:t>
            </a:r>
            <a:r>
              <a:rPr lang="ja-JP" altLang="en-US" sz="3200" dirty="0"/>
              <a:t>の</a:t>
            </a:r>
            <a:r>
              <a:rPr lang="ja-JP" altLang="en-US" sz="3200" dirty="0" smtClean="0"/>
              <a:t>作成</a:t>
            </a:r>
            <a:endParaRPr lang="en-US" altLang="ja-JP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20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7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7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7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7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7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7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7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7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7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7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2777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2777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699" grpId="0" animBg="1"/>
      <p:bldP spid="277700" grpId="0" animBg="1"/>
      <p:bldP spid="277701" grpId="0" animBg="1"/>
      <p:bldP spid="277702" grpId="0" animBg="1"/>
      <p:bldP spid="277706" grpId="0" animBg="1"/>
      <p:bldP spid="277707" grpId="0"/>
      <p:bldP spid="277708" grpId="0" animBg="1"/>
      <p:bldP spid="277709" grpId="0" animBg="1"/>
      <p:bldP spid="277710" grpId="0" animBg="1"/>
      <p:bldP spid="277711" grpId="0"/>
      <p:bldP spid="27769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524000" y="6477000"/>
            <a:ext cx="5254625" cy="303213"/>
          </a:xfrm>
        </p:spPr>
        <p:txBody>
          <a:bodyPr/>
          <a:lstStyle/>
          <a:p>
            <a:r>
              <a:rPr lang="en-US" altLang="ja-JP"/>
              <a:t>認識しやすいスケジュール表の作成</a:t>
            </a:r>
          </a:p>
        </p:txBody>
      </p:sp>
      <p:grpSp>
        <p:nvGrpSpPr>
          <p:cNvPr id="256008" name="Group 8"/>
          <p:cNvGrpSpPr>
            <a:grpSpLocks/>
          </p:cNvGrpSpPr>
          <p:nvPr/>
        </p:nvGrpSpPr>
        <p:grpSpPr bwMode="auto">
          <a:xfrm>
            <a:off x="1835150" y="2564656"/>
            <a:ext cx="431800" cy="430212"/>
            <a:chOff x="1928" y="2976"/>
            <a:chExt cx="272" cy="363"/>
          </a:xfrm>
        </p:grpSpPr>
        <p:sp>
          <p:nvSpPr>
            <p:cNvPr id="256009" name="Oval 9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FF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010" name="AutoShape 10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99FF"/>
            </a:solidFill>
            <a:ln w="9525" algn="ctr">
              <a:solidFill>
                <a:srgbClr val="FF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56012" name="Group 12"/>
          <p:cNvGrpSpPr>
            <a:grpSpLocks/>
          </p:cNvGrpSpPr>
          <p:nvPr/>
        </p:nvGrpSpPr>
        <p:grpSpPr bwMode="auto">
          <a:xfrm>
            <a:off x="1187450" y="2564656"/>
            <a:ext cx="431800" cy="430212"/>
            <a:chOff x="1928" y="2976"/>
            <a:chExt cx="272" cy="363"/>
          </a:xfrm>
        </p:grpSpPr>
        <p:sp>
          <p:nvSpPr>
            <p:cNvPr id="256013" name="Oval 13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014" name="AutoShape 14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56016" name="Group 16"/>
          <p:cNvGrpSpPr>
            <a:grpSpLocks/>
          </p:cNvGrpSpPr>
          <p:nvPr/>
        </p:nvGrpSpPr>
        <p:grpSpPr bwMode="auto">
          <a:xfrm>
            <a:off x="250825" y="2564656"/>
            <a:ext cx="431800" cy="430212"/>
            <a:chOff x="1928" y="2976"/>
            <a:chExt cx="272" cy="363"/>
          </a:xfrm>
        </p:grpSpPr>
        <p:sp>
          <p:nvSpPr>
            <p:cNvPr id="256017" name="Oval 17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018" name="AutoShape 18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56021" name="Group 21"/>
          <p:cNvGrpSpPr>
            <a:grpSpLocks/>
          </p:cNvGrpSpPr>
          <p:nvPr/>
        </p:nvGrpSpPr>
        <p:grpSpPr bwMode="auto">
          <a:xfrm>
            <a:off x="3203575" y="2348756"/>
            <a:ext cx="431800" cy="501650"/>
            <a:chOff x="4286" y="2704"/>
            <a:chExt cx="499" cy="679"/>
          </a:xfrm>
        </p:grpSpPr>
        <p:grpSp>
          <p:nvGrpSpPr>
            <p:cNvPr id="256022" name="Group 22"/>
            <p:cNvGrpSpPr>
              <a:grpSpLocks/>
            </p:cNvGrpSpPr>
            <p:nvPr/>
          </p:nvGrpSpPr>
          <p:grpSpPr bwMode="auto">
            <a:xfrm>
              <a:off x="4286" y="2704"/>
              <a:ext cx="499" cy="589"/>
              <a:chOff x="1928" y="2976"/>
              <a:chExt cx="272" cy="363"/>
            </a:xfrm>
          </p:grpSpPr>
          <p:sp>
            <p:nvSpPr>
              <p:cNvPr id="256023" name="Oval 23"/>
              <p:cNvSpPr>
                <a:spLocks noChangeArrowheads="1"/>
              </p:cNvSpPr>
              <p:nvPr/>
            </p:nvSpPr>
            <p:spPr bwMode="auto">
              <a:xfrm>
                <a:off x="1973" y="2976"/>
                <a:ext cx="181" cy="18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pPr defTabSz="968375"/>
                <a:endParaRPr lang="ja-JP" altLang="en-US"/>
              </a:p>
            </p:txBody>
          </p:sp>
          <p:sp>
            <p:nvSpPr>
              <p:cNvPr id="256024" name="AutoShape 24"/>
              <p:cNvSpPr>
                <a:spLocks noChangeArrowheads="1"/>
              </p:cNvSpPr>
              <p:nvPr/>
            </p:nvSpPr>
            <p:spPr bwMode="auto">
              <a:xfrm>
                <a:off x="1928" y="3067"/>
                <a:ext cx="272" cy="272"/>
              </a:xfrm>
              <a:prstGeom prst="triangle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/>
              </a:p>
            </p:txBody>
          </p:sp>
        </p:grpSp>
        <p:sp>
          <p:nvSpPr>
            <p:cNvPr id="256025" name="AutoShape 25"/>
            <p:cNvSpPr>
              <a:spLocks noChangeArrowheads="1"/>
            </p:cNvSpPr>
            <p:nvPr/>
          </p:nvSpPr>
          <p:spPr bwMode="auto">
            <a:xfrm rot="20404173" flipH="1">
              <a:off x="4330" y="3066"/>
              <a:ext cx="409" cy="316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026" name="AutoShape 26"/>
            <p:cNvSpPr>
              <a:spLocks noChangeArrowheads="1"/>
            </p:cNvSpPr>
            <p:nvPr/>
          </p:nvSpPr>
          <p:spPr bwMode="auto">
            <a:xfrm rot="1195827">
              <a:off x="4331" y="3067"/>
              <a:ext cx="409" cy="316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027" name="Freeform 27"/>
            <p:cNvSpPr>
              <a:spLocks/>
            </p:cNvSpPr>
            <p:nvPr/>
          </p:nvSpPr>
          <p:spPr bwMode="auto">
            <a:xfrm>
              <a:off x="4286" y="3022"/>
              <a:ext cx="499" cy="272"/>
            </a:xfrm>
            <a:custGeom>
              <a:avLst/>
              <a:gdLst>
                <a:gd name="T0" fmla="*/ 136 w 499"/>
                <a:gd name="T1" fmla="*/ 0 h 272"/>
                <a:gd name="T2" fmla="*/ 0 w 499"/>
                <a:gd name="T3" fmla="*/ 272 h 272"/>
                <a:gd name="T4" fmla="*/ 499 w 499"/>
                <a:gd name="T5" fmla="*/ 272 h 272"/>
                <a:gd name="T6" fmla="*/ 363 w 499"/>
                <a:gd name="T7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9" h="272">
                  <a:moveTo>
                    <a:pt x="136" y="0"/>
                  </a:moveTo>
                  <a:lnTo>
                    <a:pt x="0" y="272"/>
                  </a:lnTo>
                  <a:lnTo>
                    <a:pt x="499" y="272"/>
                  </a:lnTo>
                  <a:lnTo>
                    <a:pt x="363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99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256011" name="Line 11"/>
          <p:cNvSpPr>
            <a:spLocks noChangeShapeType="1"/>
          </p:cNvSpPr>
          <p:nvPr/>
        </p:nvSpPr>
        <p:spPr bwMode="auto">
          <a:xfrm>
            <a:off x="2124075" y="2780556"/>
            <a:ext cx="1584325" cy="1444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015" name="Line 15"/>
          <p:cNvSpPr>
            <a:spLocks noChangeShapeType="1"/>
          </p:cNvSpPr>
          <p:nvPr/>
        </p:nvSpPr>
        <p:spPr bwMode="auto">
          <a:xfrm>
            <a:off x="1403350" y="2925018"/>
            <a:ext cx="2592388" cy="3587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029" name="Rectangle 29"/>
          <p:cNvSpPr>
            <a:spLocks noChangeArrowheads="1"/>
          </p:cNvSpPr>
          <p:nvPr/>
        </p:nvSpPr>
        <p:spPr bwMode="auto">
          <a:xfrm>
            <a:off x="3779838" y="2861518"/>
            <a:ext cx="2665412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030" name="Rectangle 30"/>
          <p:cNvSpPr>
            <a:spLocks noChangeArrowheads="1"/>
          </p:cNvSpPr>
          <p:nvPr/>
        </p:nvSpPr>
        <p:spPr bwMode="auto">
          <a:xfrm>
            <a:off x="3995738" y="3148856"/>
            <a:ext cx="3097212" cy="280987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031" name="Rectangle 31"/>
          <p:cNvSpPr>
            <a:spLocks noChangeArrowheads="1"/>
          </p:cNvSpPr>
          <p:nvPr/>
        </p:nvSpPr>
        <p:spPr bwMode="auto">
          <a:xfrm>
            <a:off x="4283075" y="3437781"/>
            <a:ext cx="2736850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051" name="Rectangle 51"/>
          <p:cNvSpPr>
            <a:spLocks noChangeArrowheads="1"/>
          </p:cNvSpPr>
          <p:nvPr/>
        </p:nvSpPr>
        <p:spPr bwMode="auto">
          <a:xfrm>
            <a:off x="4425950" y="3725118"/>
            <a:ext cx="3097213" cy="280988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056" name="Rectangle 56"/>
          <p:cNvSpPr>
            <a:spLocks noChangeArrowheads="1"/>
          </p:cNvSpPr>
          <p:nvPr/>
        </p:nvSpPr>
        <p:spPr bwMode="auto">
          <a:xfrm>
            <a:off x="5184775" y="4301381"/>
            <a:ext cx="3097213" cy="280987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064" name="Rectangle 64"/>
          <p:cNvSpPr>
            <a:spLocks noChangeArrowheads="1"/>
          </p:cNvSpPr>
          <p:nvPr/>
        </p:nvSpPr>
        <p:spPr bwMode="auto">
          <a:xfrm>
            <a:off x="5616575" y="4876056"/>
            <a:ext cx="3132138" cy="280987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072" name="Rectangle 72"/>
          <p:cNvSpPr>
            <a:spLocks noChangeArrowheads="1"/>
          </p:cNvSpPr>
          <p:nvPr/>
        </p:nvSpPr>
        <p:spPr bwMode="auto">
          <a:xfrm>
            <a:off x="6442075" y="5452318"/>
            <a:ext cx="2701925" cy="280988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073" name="Rectangle 73"/>
          <p:cNvSpPr>
            <a:spLocks noChangeArrowheads="1"/>
          </p:cNvSpPr>
          <p:nvPr/>
        </p:nvSpPr>
        <p:spPr bwMode="auto">
          <a:xfrm>
            <a:off x="6729413" y="5742831"/>
            <a:ext cx="2414587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080" name="Rectangle 80"/>
          <p:cNvSpPr>
            <a:spLocks noChangeArrowheads="1"/>
          </p:cNvSpPr>
          <p:nvPr/>
        </p:nvSpPr>
        <p:spPr bwMode="auto">
          <a:xfrm>
            <a:off x="6872288" y="6028581"/>
            <a:ext cx="2271712" cy="280987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092" name="Rectangle 92"/>
          <p:cNvSpPr>
            <a:spLocks noChangeArrowheads="1"/>
          </p:cNvSpPr>
          <p:nvPr/>
        </p:nvSpPr>
        <p:spPr bwMode="auto">
          <a:xfrm>
            <a:off x="5003800" y="4014043"/>
            <a:ext cx="2665413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093" name="Rectangle 93"/>
          <p:cNvSpPr>
            <a:spLocks noChangeArrowheads="1"/>
          </p:cNvSpPr>
          <p:nvPr/>
        </p:nvSpPr>
        <p:spPr bwMode="auto">
          <a:xfrm>
            <a:off x="5508625" y="4590306"/>
            <a:ext cx="2736850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094" name="Rectangle 94"/>
          <p:cNvSpPr>
            <a:spLocks noChangeArrowheads="1"/>
          </p:cNvSpPr>
          <p:nvPr/>
        </p:nvSpPr>
        <p:spPr bwMode="auto">
          <a:xfrm>
            <a:off x="6261100" y="5166568"/>
            <a:ext cx="2665413" cy="279400"/>
          </a:xfrm>
          <a:prstGeom prst="rect">
            <a:avLst/>
          </a:prstGeom>
          <a:solidFill>
            <a:srgbClr val="999999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091" name="Line 91"/>
          <p:cNvSpPr>
            <a:spLocks noChangeShapeType="1"/>
          </p:cNvSpPr>
          <p:nvPr/>
        </p:nvSpPr>
        <p:spPr bwMode="auto">
          <a:xfrm>
            <a:off x="3708400" y="2421781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098" name="Line 98"/>
          <p:cNvSpPr>
            <a:spLocks noChangeShapeType="1"/>
          </p:cNvSpPr>
          <p:nvPr/>
        </p:nvSpPr>
        <p:spPr bwMode="auto">
          <a:xfrm>
            <a:off x="8604250" y="2421781"/>
            <a:ext cx="0" cy="388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099" name="Rectangle 99"/>
          <p:cNvSpPr>
            <a:spLocks noChangeArrowheads="1"/>
          </p:cNvSpPr>
          <p:nvPr/>
        </p:nvSpPr>
        <p:spPr bwMode="auto">
          <a:xfrm>
            <a:off x="3779838" y="2861518"/>
            <a:ext cx="2665412" cy="2794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100" name="Rectangle 100"/>
          <p:cNvSpPr>
            <a:spLocks noChangeArrowheads="1"/>
          </p:cNvSpPr>
          <p:nvPr/>
        </p:nvSpPr>
        <p:spPr bwMode="auto">
          <a:xfrm>
            <a:off x="3995738" y="3147268"/>
            <a:ext cx="3097212" cy="28098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101" name="Text Box 101"/>
          <p:cNvSpPr txBox="1">
            <a:spLocks noChangeArrowheads="1"/>
          </p:cNvSpPr>
          <p:nvPr/>
        </p:nvSpPr>
        <p:spPr bwMode="auto">
          <a:xfrm>
            <a:off x="538163" y="2564656"/>
            <a:ext cx="719137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ja-JP" altLang="en-US" sz="2500">
                <a:latin typeface="Arial" charset="0"/>
              </a:rPr>
              <a:t>・・・</a:t>
            </a:r>
          </a:p>
        </p:txBody>
      </p:sp>
      <p:sp>
        <p:nvSpPr>
          <p:cNvPr id="256102" name="Rectangle 102"/>
          <p:cNvSpPr>
            <a:spLocks noChangeArrowheads="1"/>
          </p:cNvSpPr>
          <p:nvPr/>
        </p:nvSpPr>
        <p:spPr bwMode="auto">
          <a:xfrm>
            <a:off x="4284663" y="3437781"/>
            <a:ext cx="2736850" cy="2794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103" name="Rectangle 103"/>
          <p:cNvSpPr>
            <a:spLocks noChangeArrowheads="1"/>
          </p:cNvSpPr>
          <p:nvPr/>
        </p:nvSpPr>
        <p:spPr bwMode="auto">
          <a:xfrm>
            <a:off x="4427538" y="3725118"/>
            <a:ext cx="3097212" cy="28098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104" name="Rectangle 104"/>
          <p:cNvSpPr>
            <a:spLocks noChangeArrowheads="1"/>
          </p:cNvSpPr>
          <p:nvPr/>
        </p:nvSpPr>
        <p:spPr bwMode="auto">
          <a:xfrm>
            <a:off x="5508625" y="4590306"/>
            <a:ext cx="2736850" cy="2794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019" name="Line 19"/>
          <p:cNvSpPr>
            <a:spLocks noChangeShapeType="1"/>
          </p:cNvSpPr>
          <p:nvPr/>
        </p:nvSpPr>
        <p:spPr bwMode="auto">
          <a:xfrm>
            <a:off x="539750" y="2925018"/>
            <a:ext cx="4895850" cy="18002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110" name="AutoShape 110"/>
          <p:cNvSpPr>
            <a:spLocks/>
          </p:cNvSpPr>
          <p:nvPr/>
        </p:nvSpPr>
        <p:spPr bwMode="auto">
          <a:xfrm rot="16200000" flipV="1">
            <a:off x="6661150" y="2132211"/>
            <a:ext cx="215900" cy="1225550"/>
          </a:xfrm>
          <a:prstGeom prst="rightBrace">
            <a:avLst>
              <a:gd name="adj1" fmla="val 47304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111" name="Text Box 111"/>
          <p:cNvSpPr txBox="1">
            <a:spLocks noChangeArrowheads="1"/>
          </p:cNvSpPr>
          <p:nvPr/>
        </p:nvSpPr>
        <p:spPr bwMode="auto">
          <a:xfrm>
            <a:off x="6300788" y="2276674"/>
            <a:ext cx="863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ja-JP">
                <a:latin typeface="Times New Roman" pitchFamily="18" charset="0"/>
              </a:rPr>
              <a:t>2</a:t>
            </a:r>
            <a:r>
              <a:rPr lang="ja-JP" altLang="en-US">
                <a:latin typeface="Times New Roman" pitchFamily="18" charset="0"/>
              </a:rPr>
              <a:t>週間</a:t>
            </a:r>
          </a:p>
        </p:txBody>
      </p:sp>
      <p:grpSp>
        <p:nvGrpSpPr>
          <p:cNvPr id="256039" name="Group 39"/>
          <p:cNvGrpSpPr>
            <a:grpSpLocks/>
          </p:cNvGrpSpPr>
          <p:nvPr/>
        </p:nvGrpSpPr>
        <p:grpSpPr bwMode="auto">
          <a:xfrm>
            <a:off x="3781425" y="2853581"/>
            <a:ext cx="287338" cy="287337"/>
            <a:chOff x="1928" y="2976"/>
            <a:chExt cx="272" cy="363"/>
          </a:xfrm>
        </p:grpSpPr>
        <p:sp>
          <p:nvSpPr>
            <p:cNvPr id="256040" name="Oval 40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FF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041" name="AutoShape 41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99FF"/>
            </a:solidFill>
            <a:ln w="9525" algn="ctr">
              <a:solidFill>
                <a:srgbClr val="FF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56042" name="Group 42"/>
          <p:cNvGrpSpPr>
            <a:grpSpLocks/>
          </p:cNvGrpSpPr>
          <p:nvPr/>
        </p:nvGrpSpPr>
        <p:grpSpPr bwMode="auto">
          <a:xfrm>
            <a:off x="3995738" y="3140918"/>
            <a:ext cx="288925" cy="285750"/>
            <a:chOff x="1928" y="2976"/>
            <a:chExt cx="272" cy="363"/>
          </a:xfrm>
        </p:grpSpPr>
        <p:sp>
          <p:nvSpPr>
            <p:cNvPr id="256043" name="Oval 43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044" name="AutoShape 44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56065" name="Group 65"/>
          <p:cNvGrpSpPr>
            <a:grpSpLocks/>
          </p:cNvGrpSpPr>
          <p:nvPr/>
        </p:nvGrpSpPr>
        <p:grpSpPr bwMode="auto">
          <a:xfrm>
            <a:off x="5616575" y="4872881"/>
            <a:ext cx="288925" cy="285750"/>
            <a:chOff x="1928" y="2976"/>
            <a:chExt cx="272" cy="363"/>
          </a:xfrm>
        </p:grpSpPr>
        <p:sp>
          <p:nvSpPr>
            <p:cNvPr id="256066" name="Oval 66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067" name="AutoShape 67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56077" name="Group 77"/>
          <p:cNvGrpSpPr>
            <a:grpSpLocks/>
          </p:cNvGrpSpPr>
          <p:nvPr/>
        </p:nvGrpSpPr>
        <p:grpSpPr bwMode="auto">
          <a:xfrm>
            <a:off x="6442075" y="5444381"/>
            <a:ext cx="288925" cy="285750"/>
            <a:chOff x="1928" y="2976"/>
            <a:chExt cx="272" cy="363"/>
          </a:xfrm>
        </p:grpSpPr>
        <p:sp>
          <p:nvSpPr>
            <p:cNvPr id="256078" name="Oval 78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079" name="AutoShape 79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56081" name="Group 81"/>
          <p:cNvGrpSpPr>
            <a:grpSpLocks/>
          </p:cNvGrpSpPr>
          <p:nvPr/>
        </p:nvGrpSpPr>
        <p:grpSpPr bwMode="auto">
          <a:xfrm>
            <a:off x="6872288" y="6023818"/>
            <a:ext cx="288925" cy="285750"/>
            <a:chOff x="1928" y="2976"/>
            <a:chExt cx="272" cy="363"/>
          </a:xfrm>
        </p:grpSpPr>
        <p:sp>
          <p:nvSpPr>
            <p:cNvPr id="256082" name="Oval 82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083" name="AutoShape 83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56084" name="Group 84"/>
          <p:cNvGrpSpPr>
            <a:grpSpLocks/>
          </p:cNvGrpSpPr>
          <p:nvPr/>
        </p:nvGrpSpPr>
        <p:grpSpPr bwMode="auto">
          <a:xfrm>
            <a:off x="6729413" y="5733306"/>
            <a:ext cx="288925" cy="287337"/>
            <a:chOff x="1928" y="2976"/>
            <a:chExt cx="272" cy="363"/>
          </a:xfrm>
        </p:grpSpPr>
        <p:sp>
          <p:nvSpPr>
            <p:cNvPr id="256085" name="Oval 85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086" name="AutoShape 86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56074" name="Group 74"/>
          <p:cNvGrpSpPr>
            <a:grpSpLocks/>
          </p:cNvGrpSpPr>
          <p:nvPr/>
        </p:nvGrpSpPr>
        <p:grpSpPr bwMode="auto">
          <a:xfrm>
            <a:off x="6227763" y="5157043"/>
            <a:ext cx="287337" cy="287338"/>
            <a:chOff x="1928" y="2976"/>
            <a:chExt cx="272" cy="363"/>
          </a:xfrm>
        </p:grpSpPr>
        <p:sp>
          <p:nvSpPr>
            <p:cNvPr id="256075" name="Oval 75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FF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076" name="AutoShape 76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99FF"/>
            </a:solidFill>
            <a:ln w="9525" algn="ctr">
              <a:solidFill>
                <a:srgbClr val="FF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56058" name="Group 58"/>
          <p:cNvGrpSpPr>
            <a:grpSpLocks/>
          </p:cNvGrpSpPr>
          <p:nvPr/>
        </p:nvGrpSpPr>
        <p:grpSpPr bwMode="auto">
          <a:xfrm>
            <a:off x="4970463" y="4006106"/>
            <a:ext cx="287337" cy="287337"/>
            <a:chOff x="1928" y="2976"/>
            <a:chExt cx="272" cy="363"/>
          </a:xfrm>
        </p:grpSpPr>
        <p:sp>
          <p:nvSpPr>
            <p:cNvPr id="256059" name="Oval 59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FF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060" name="AutoShape 60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99FF"/>
            </a:solidFill>
            <a:ln w="9525" algn="ctr">
              <a:solidFill>
                <a:srgbClr val="FF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256087" name="Line 87"/>
          <p:cNvSpPr>
            <a:spLocks noChangeShapeType="1"/>
          </p:cNvSpPr>
          <p:nvPr/>
        </p:nvSpPr>
        <p:spPr bwMode="auto">
          <a:xfrm>
            <a:off x="4932363" y="2421781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088" name="Line 88"/>
          <p:cNvSpPr>
            <a:spLocks noChangeShapeType="1"/>
          </p:cNvSpPr>
          <p:nvPr/>
        </p:nvSpPr>
        <p:spPr bwMode="auto">
          <a:xfrm>
            <a:off x="6156325" y="2421781"/>
            <a:ext cx="0" cy="388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256090" name="Line 90"/>
          <p:cNvSpPr>
            <a:spLocks noChangeShapeType="1"/>
          </p:cNvSpPr>
          <p:nvPr/>
        </p:nvSpPr>
        <p:spPr bwMode="auto">
          <a:xfrm>
            <a:off x="7380288" y="2421781"/>
            <a:ext cx="0" cy="388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grpSp>
        <p:nvGrpSpPr>
          <p:cNvPr id="256061" name="Group 61"/>
          <p:cNvGrpSpPr>
            <a:grpSpLocks/>
          </p:cNvGrpSpPr>
          <p:nvPr/>
        </p:nvGrpSpPr>
        <p:grpSpPr bwMode="auto">
          <a:xfrm>
            <a:off x="5184775" y="4293443"/>
            <a:ext cx="288925" cy="285750"/>
            <a:chOff x="1928" y="2976"/>
            <a:chExt cx="272" cy="363"/>
          </a:xfrm>
        </p:grpSpPr>
        <p:sp>
          <p:nvSpPr>
            <p:cNvPr id="256062" name="Oval 62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063" name="AutoShape 63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56052" name="Group 52"/>
          <p:cNvGrpSpPr>
            <a:grpSpLocks/>
          </p:cNvGrpSpPr>
          <p:nvPr/>
        </p:nvGrpSpPr>
        <p:grpSpPr bwMode="auto">
          <a:xfrm>
            <a:off x="4425950" y="3720356"/>
            <a:ext cx="288925" cy="285750"/>
            <a:chOff x="1928" y="2976"/>
            <a:chExt cx="272" cy="363"/>
          </a:xfrm>
        </p:grpSpPr>
        <p:sp>
          <p:nvSpPr>
            <p:cNvPr id="256053" name="Oval 53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054" name="AutoShape 54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56048" name="Group 48"/>
          <p:cNvGrpSpPr>
            <a:grpSpLocks/>
          </p:cNvGrpSpPr>
          <p:nvPr/>
        </p:nvGrpSpPr>
        <p:grpSpPr bwMode="auto">
          <a:xfrm>
            <a:off x="4283075" y="3429843"/>
            <a:ext cx="288925" cy="287338"/>
            <a:chOff x="1928" y="2976"/>
            <a:chExt cx="272" cy="363"/>
          </a:xfrm>
        </p:grpSpPr>
        <p:sp>
          <p:nvSpPr>
            <p:cNvPr id="256049" name="Oval 49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050" name="AutoShape 50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56068" name="Group 68"/>
          <p:cNvGrpSpPr>
            <a:grpSpLocks/>
          </p:cNvGrpSpPr>
          <p:nvPr/>
        </p:nvGrpSpPr>
        <p:grpSpPr bwMode="auto">
          <a:xfrm>
            <a:off x="5508625" y="4582368"/>
            <a:ext cx="288925" cy="287338"/>
            <a:chOff x="1928" y="2976"/>
            <a:chExt cx="272" cy="363"/>
          </a:xfrm>
        </p:grpSpPr>
        <p:sp>
          <p:nvSpPr>
            <p:cNvPr id="256069" name="Oval 69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070" name="AutoShape 70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256148" name="Text Box 148"/>
          <p:cNvSpPr txBox="1">
            <a:spLocks noChangeArrowheads="1"/>
          </p:cNvSpPr>
          <p:nvPr/>
        </p:nvSpPr>
        <p:spPr bwMode="auto">
          <a:xfrm>
            <a:off x="1608756" y="5933527"/>
            <a:ext cx="3600450" cy="3238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ja-JP" altLang="en-US" dirty="0">
                <a:solidFill>
                  <a:srgbClr val="0000FF"/>
                </a:solidFill>
                <a:latin typeface="Times New Roman" pitchFamily="18" charset="0"/>
              </a:rPr>
              <a:t>↑これを作成すればよい</a:t>
            </a:r>
          </a:p>
        </p:txBody>
      </p:sp>
      <p:graphicFrame>
        <p:nvGraphicFramePr>
          <p:cNvPr id="256191" name="Group 1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320273"/>
              </p:ext>
            </p:extLst>
          </p:nvPr>
        </p:nvGraphicFramePr>
        <p:xfrm>
          <a:off x="107950" y="5082431"/>
          <a:ext cx="4703763" cy="796800"/>
        </p:xfrm>
        <a:graphic>
          <a:graphicData uri="http://schemas.openxmlformats.org/drawingml/2006/table">
            <a:tbl>
              <a:tblPr/>
              <a:tblGrid>
                <a:gridCol w="587375"/>
                <a:gridCol w="588963"/>
                <a:gridCol w="587375"/>
                <a:gridCol w="588962"/>
                <a:gridCol w="587375"/>
                <a:gridCol w="587375"/>
                <a:gridCol w="588963"/>
                <a:gridCol w="587375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月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火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木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金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月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火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木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金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56179" name="Group 179"/>
          <p:cNvGrpSpPr>
            <a:grpSpLocks/>
          </p:cNvGrpSpPr>
          <p:nvPr/>
        </p:nvGrpSpPr>
        <p:grpSpPr bwMode="auto">
          <a:xfrm>
            <a:off x="827088" y="5517406"/>
            <a:ext cx="287337" cy="287337"/>
            <a:chOff x="1928" y="2976"/>
            <a:chExt cx="272" cy="363"/>
          </a:xfrm>
        </p:grpSpPr>
        <p:sp>
          <p:nvSpPr>
            <p:cNvPr id="256180" name="Oval 180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FF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181" name="AutoShape 181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99FF"/>
            </a:solidFill>
            <a:ln w="9525" algn="ctr">
              <a:solidFill>
                <a:srgbClr val="FF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56182" name="Group 182"/>
          <p:cNvGrpSpPr>
            <a:grpSpLocks/>
          </p:cNvGrpSpPr>
          <p:nvPr/>
        </p:nvGrpSpPr>
        <p:grpSpPr bwMode="auto">
          <a:xfrm>
            <a:off x="1403350" y="5517406"/>
            <a:ext cx="288925" cy="285750"/>
            <a:chOff x="1928" y="2976"/>
            <a:chExt cx="272" cy="363"/>
          </a:xfrm>
        </p:grpSpPr>
        <p:sp>
          <p:nvSpPr>
            <p:cNvPr id="256183" name="Oval 183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184" name="AutoShape 184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56185" name="Group 185"/>
          <p:cNvGrpSpPr>
            <a:grpSpLocks/>
          </p:cNvGrpSpPr>
          <p:nvPr/>
        </p:nvGrpSpPr>
        <p:grpSpPr bwMode="auto">
          <a:xfrm>
            <a:off x="2627313" y="5517406"/>
            <a:ext cx="288925" cy="287337"/>
            <a:chOff x="1928" y="2976"/>
            <a:chExt cx="272" cy="363"/>
          </a:xfrm>
        </p:grpSpPr>
        <p:sp>
          <p:nvSpPr>
            <p:cNvPr id="256186" name="Oval 186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rgbClr val="FFCC00"/>
            </a:solidFill>
            <a:ln w="9525" algn="ctr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187" name="AutoShape 187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 algn="ctr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grpSp>
        <p:nvGrpSpPr>
          <p:cNvPr id="256188" name="Group 188"/>
          <p:cNvGrpSpPr>
            <a:grpSpLocks/>
          </p:cNvGrpSpPr>
          <p:nvPr/>
        </p:nvGrpSpPr>
        <p:grpSpPr bwMode="auto">
          <a:xfrm>
            <a:off x="3779838" y="5517406"/>
            <a:ext cx="288925" cy="285750"/>
            <a:chOff x="1928" y="2976"/>
            <a:chExt cx="272" cy="363"/>
          </a:xfrm>
        </p:grpSpPr>
        <p:sp>
          <p:nvSpPr>
            <p:cNvPr id="256189" name="Oval 189"/>
            <p:cNvSpPr>
              <a:spLocks noChangeArrowheads="1"/>
            </p:cNvSpPr>
            <p:nvPr/>
          </p:nvSpPr>
          <p:spPr bwMode="auto">
            <a:xfrm>
              <a:off x="1973" y="2976"/>
              <a:ext cx="181" cy="18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256190" name="AutoShape 190"/>
            <p:cNvSpPr>
              <a:spLocks noChangeArrowheads="1"/>
            </p:cNvSpPr>
            <p:nvPr/>
          </p:nvSpPr>
          <p:spPr bwMode="auto">
            <a:xfrm>
              <a:off x="1928" y="3067"/>
              <a:ext cx="272" cy="272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99" name="Text Box 55"/>
          <p:cNvSpPr txBox="1">
            <a:spLocks noChangeArrowheads="1"/>
          </p:cNvSpPr>
          <p:nvPr/>
        </p:nvSpPr>
        <p:spPr bwMode="auto">
          <a:xfrm>
            <a:off x="798936" y="704999"/>
            <a:ext cx="7713239" cy="3960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46800" rIns="0" bIns="4680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ja-JP" altLang="en-US" sz="2500" dirty="0">
                <a:latin typeface="Arial" charset="0"/>
              </a:rPr>
              <a:t>半年分の患者の，全ての治療日を変数とする</a:t>
            </a:r>
            <a:r>
              <a:rPr lang="ja-JP" altLang="en-US" sz="2500" dirty="0" smtClean="0">
                <a:latin typeface="Arial" charset="0"/>
              </a:rPr>
              <a:t>モデル化</a:t>
            </a:r>
            <a:endParaRPr lang="ja-JP" altLang="en-US" sz="1000" dirty="0">
              <a:latin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87812" y="1424970"/>
            <a:ext cx="77006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ja-JP" dirty="0"/>
              <a:t>2</a:t>
            </a:r>
            <a:r>
              <a:rPr lang="ja-JP" altLang="en-US" dirty="0"/>
              <a:t>週間分の患者の治療開始日を変数としてモデル化し，半年分のスケジュール表を</a:t>
            </a:r>
            <a:r>
              <a:rPr lang="ja-JP" altLang="en-US" dirty="0" smtClean="0"/>
              <a:t>生成</a:t>
            </a:r>
            <a:r>
              <a:rPr lang="en-US" altLang="ja-JP" baseline="30000" dirty="0" smtClean="0"/>
              <a:t>[1][2][3]</a:t>
            </a:r>
            <a:endParaRPr lang="ja-JP" altLang="en-US" baseline="30000" dirty="0"/>
          </a:p>
        </p:txBody>
      </p:sp>
      <p:sp>
        <p:nvSpPr>
          <p:cNvPr id="3" name="下矢印 2"/>
          <p:cNvSpPr/>
          <p:nvPr/>
        </p:nvSpPr>
        <p:spPr bwMode="auto">
          <a:xfrm>
            <a:off x="3781425" y="1041266"/>
            <a:ext cx="933450" cy="383704"/>
          </a:xfrm>
          <a:prstGeom prst="downArrow">
            <a:avLst/>
          </a:prstGeom>
          <a:solidFill>
            <a:srgbClr val="9999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683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3" name="Text Box 34"/>
          <p:cNvSpPr txBox="1">
            <a:spLocks noChangeArrowheads="1"/>
          </p:cNvSpPr>
          <p:nvPr/>
        </p:nvSpPr>
        <p:spPr bwMode="auto">
          <a:xfrm>
            <a:off x="755650" y="188913"/>
            <a:ext cx="7345363" cy="431800"/>
          </a:xfrm>
          <a:prstGeom prst="rect">
            <a:avLst/>
          </a:prstGeom>
          <a:solidFill>
            <a:schemeClr val="bg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800" rIns="0" bIns="46800"/>
          <a:lstStyle>
            <a:lvl1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1pPr>
            <a:lvl2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2pPr>
            <a:lvl3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3pPr>
            <a:lvl4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4pPr>
            <a:lvl5pPr algn="l" defTabSz="968375">
              <a:defRPr sz="2400">
                <a:solidFill>
                  <a:schemeClr val="tx1"/>
                </a:solidFill>
                <a:latin typeface="Helvetica" pitchFamily="34" charset="0"/>
              </a:defRPr>
            </a:lvl5pPr>
            <a:lvl6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6pPr>
            <a:lvl7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7pPr>
            <a:lvl8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8pPr>
            <a:lvl9pPr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ja-JP" sz="3200" dirty="0" smtClean="0">
                <a:latin typeface="Arial" charset="0"/>
              </a:rPr>
              <a:t>2. </a:t>
            </a:r>
            <a:r>
              <a:rPr lang="ja-JP" altLang="en-US" sz="3200" dirty="0" smtClean="0">
                <a:latin typeface="Arial" charset="0"/>
              </a:rPr>
              <a:t>治療スケジュール表</a:t>
            </a:r>
            <a:r>
              <a:rPr lang="ja-JP" altLang="en-US" sz="3200" dirty="0"/>
              <a:t>の</a:t>
            </a:r>
            <a:r>
              <a:rPr lang="ja-JP" altLang="en-US" sz="3200" dirty="0" smtClean="0"/>
              <a:t>作成</a:t>
            </a:r>
            <a:endParaRPr lang="en-US" altLang="ja-JP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634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1" grpId="0" animBg="1"/>
      <p:bldP spid="256015" grpId="0" animBg="1"/>
      <p:bldP spid="256099" grpId="0" animBg="1"/>
      <p:bldP spid="256100" grpId="0" animBg="1"/>
      <p:bldP spid="256101" grpId="0"/>
      <p:bldP spid="256102" grpId="0" animBg="1"/>
      <p:bldP spid="256103" grpId="0" animBg="1"/>
      <p:bldP spid="256104" grpId="0" animBg="1"/>
      <p:bldP spid="2560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|7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5.1|14|10.1|23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6|18.6|7.5|7.7|8.6|6.3|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1.6|2.1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6.9|5.9|21.2|14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2"/>
</p:tagLst>
</file>

<file path=ppt/theme/theme1.xml><?xml version="1.0" encoding="utf-8"?>
<a:theme xmlns:a="http://schemas.openxmlformats.org/drawingml/2006/main" name="2_Toshiba PowerPoint">
  <a:themeElements>
    <a:clrScheme name="">
      <a:dk1>
        <a:srgbClr val="000000"/>
      </a:dk1>
      <a:lt1>
        <a:srgbClr val="FFFFFF"/>
      </a:lt1>
      <a:dk2>
        <a:srgbClr val="339933"/>
      </a:dk2>
      <a:lt2>
        <a:srgbClr val="66CCCC"/>
      </a:lt2>
      <a:accent1>
        <a:srgbClr val="FF0000"/>
      </a:accent1>
      <a:accent2>
        <a:srgbClr val="999999"/>
      </a:accent2>
      <a:accent3>
        <a:srgbClr val="FFFFFF"/>
      </a:accent3>
      <a:accent4>
        <a:srgbClr val="000000"/>
      </a:accent4>
      <a:accent5>
        <a:srgbClr val="FFAAAA"/>
      </a:accent5>
      <a:accent6>
        <a:srgbClr val="8A8A8A"/>
      </a:accent6>
      <a:hlink>
        <a:srgbClr val="006666"/>
      </a:hlink>
      <a:folHlink>
        <a:srgbClr val="990000"/>
      </a:folHlink>
    </a:clrScheme>
    <a:fontScheme name="2_Toshiba PowerPoi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99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683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99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683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2_Toshiba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shiba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shiba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shiba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shiba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shiba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oshiba PowerPoint">
  <a:themeElements>
    <a:clrScheme name="">
      <a:dk1>
        <a:srgbClr val="000000"/>
      </a:dk1>
      <a:lt1>
        <a:srgbClr val="FFFFFF"/>
      </a:lt1>
      <a:dk2>
        <a:srgbClr val="339933"/>
      </a:dk2>
      <a:lt2>
        <a:srgbClr val="66CCCC"/>
      </a:lt2>
      <a:accent1>
        <a:srgbClr val="FF0000"/>
      </a:accent1>
      <a:accent2>
        <a:srgbClr val="999999"/>
      </a:accent2>
      <a:accent3>
        <a:srgbClr val="FFFFFF"/>
      </a:accent3>
      <a:accent4>
        <a:srgbClr val="000000"/>
      </a:accent4>
      <a:accent5>
        <a:srgbClr val="FFAAAA"/>
      </a:accent5>
      <a:accent6>
        <a:srgbClr val="8A8A8A"/>
      </a:accent6>
      <a:hlink>
        <a:srgbClr val="006666"/>
      </a:hlink>
      <a:folHlink>
        <a:srgbClr val="990000"/>
      </a:folHlink>
    </a:clrScheme>
    <a:fontScheme name="Toshiba PowerPoint">
      <a:majorFont>
        <a:latin typeface="Arial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99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683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99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683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Toshiba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shiba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shiba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shiba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shiba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shiba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shiba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shiba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shiba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shiba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shiba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shiba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A44986CEE9FEE4AB77D6A76CC45EACC" ma:contentTypeVersion="4" ma:contentTypeDescription="新しいドキュメントを作成します。" ma:contentTypeScope="" ma:versionID="6aeca060e0c9a3879a81680eefbce101">
  <xsd:schema xmlns:xsd="http://www.w3.org/2001/XMLSchema" xmlns:p="http://schemas.microsoft.com/office/2006/metadata/properties" xmlns:ns2="06ffa833-971b-4128-a8be-2d1ef919187c" xmlns:ns3="b0d8baec-e5d5-4f15-b462-09be0d945708" targetNamespace="http://schemas.microsoft.com/office/2006/metadata/properties" ma:root="true" ma:fieldsID="372777829bb90ca3a0d51c3395da16ff" ns2:_="" ns3:_="">
    <xsd:import namespace="06ffa833-971b-4128-a8be-2d1ef919187c"/>
    <xsd:import namespace="b0d8baec-e5d5-4f15-b462-09be0d945708"/>
    <xsd:element name="properties">
      <xsd:complexType>
        <xsd:sequence>
          <xsd:element name="documentManagement">
            <xsd:complexType>
              <xsd:all>
                <xsd:element ref="ns2:_x30ab__x30c6__x30b4__x30ea_"/>
                <xsd:element ref="ns2:_x7528__x9014_" minOccurs="0"/>
                <xsd:element ref="ns3:_x66f4__x65b0__x65e5_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06ffa833-971b-4128-a8be-2d1ef919187c" elementFormDefault="qualified">
    <xsd:import namespace="http://schemas.microsoft.com/office/2006/documentManagement/types"/>
    <xsd:element name="_x30ab__x30c6__x30b4__x30ea_" ma:index="8" ma:displayName="カテゴリ" ma:default="00-未分類" ma:description="項目を追加する場合は「00-」と番号を振ってください" ma:format="RadioButtons" ma:internalName="_x30ab__x30c6__x30b4__x30ea_">
      <xsd:simpleType>
        <xsd:union memberTypes="dms:Text">
          <xsd:simpleType>
            <xsd:restriction base="dms:Choice">
              <xsd:enumeration value="00-未分類"/>
              <xsd:enumeration value="01-計画方針"/>
              <xsd:enumeration value="02-ラボ体制"/>
              <xsd:enumeration value="03-技術紹介"/>
              <xsd:enumeration value="04-事務手続"/>
              <xsd:enumeration value="05-設備管理"/>
              <xsd:enumeration value="06-安全衛生"/>
              <xsd:enumeration value="07-地球環境"/>
              <xsd:enumeration value="11-教育資料"/>
              <xsd:enumeration value="12-技術資料"/>
              <xsd:enumeration value="13-製品資料"/>
              <xsd:enumeration value="14-ノウハウ集"/>
              <xsd:enumeration value="15-事例"/>
              <xsd:enumeration value="21-テンプレート"/>
            </xsd:restriction>
          </xsd:simpleType>
        </xsd:union>
      </xsd:simpleType>
    </xsd:element>
    <xsd:element name="_x7528__x9014_" ma:index="9" nillable="true" ma:displayName="説明" ma:internalName="_x7528__x9014_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b0d8baec-e5d5-4f15-b462-09be0d945708" elementFormDefault="qualified">
    <xsd:import namespace="http://schemas.microsoft.com/office/2006/documentManagement/types"/>
    <xsd:element name="_x66f4__x65b0__x65e5_" ma:index="10" ma:displayName="更新日" ma:default="[today]" ma:format="DateOnly" ma:internalName="_x66f4__x65b0__x65e5_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66f4__x65b0__x65e5_ xmlns="b0d8baec-e5d5-4f15-b462-09be0d945708">2012-03-13T00:00:00Z</_x66f4__x65b0__x65e5_>
    <_x30ab__x30c6__x30b4__x30ea_ xmlns="06ffa833-971b-4128-a8be-2d1ef919187c">21-テンプレート</_x30ab__x30c6__x30b4__x30ea_>
    <_x7528__x9014_ xmlns="06ffa833-971b-4128-a8be-2d1ef919187c" xsi:nil="true"/>
  </documentManagement>
</p:properties>
</file>

<file path=customXml/itemProps1.xml><?xml version="1.0" encoding="utf-8"?>
<ds:datastoreItem xmlns:ds="http://schemas.openxmlformats.org/officeDocument/2006/customXml" ds:itemID="{97258B8F-653C-47F5-990F-E7E4C5DB05E9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E1F756A3-18BB-4A4B-88B7-44394C2F47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ffa833-971b-4128-a8be-2d1ef919187c"/>
    <ds:schemaRef ds:uri="b0d8baec-e5d5-4f15-b462-09be0d94570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FA9FAB1-BEE6-4B6F-9E9C-F84A0950AC5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14CF67F-48B8-46B5-AB3B-158D1BF60633}">
  <ds:schemaRefs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b0d8baec-e5d5-4f15-b462-09be0d945708"/>
    <ds:schemaRef ds:uri="06ffa833-971b-4128-a8be-2d1ef919187c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Toshiba PowerPoint</Template>
  <TotalTime>24880</TotalTime>
  <Words>1924</Words>
  <Application>Microsoft Office PowerPoint</Application>
  <PresentationFormat>画面に合わせる (4:3)</PresentationFormat>
  <Paragraphs>590</Paragraphs>
  <Slides>26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29" baseType="lpstr">
      <vt:lpstr>2_Toshiba PowerPoint</vt:lpstr>
      <vt:lpstr>Toshiba PowerPoint</vt:lpstr>
      <vt:lpstr>数式</vt:lpstr>
      <vt:lpstr>認識しやすいスケジュール表の作成 －重粒子線治療スケジューリングを例として－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3. 2週間分のスケジュール</vt:lpstr>
      <vt:lpstr>3. 2週間分のスケジュール</vt:lpstr>
      <vt:lpstr>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4. MILP定式化</vt:lpstr>
      <vt:lpstr>4. MILP定式化</vt:lpstr>
      <vt:lpstr>4. MILP定式化</vt:lpstr>
      <vt:lpstr>4. MILP定式化</vt:lpstr>
      <vt:lpstr>4. MILP定式化</vt:lpstr>
      <vt:lpstr>5. 実験結果</vt:lpstr>
      <vt:lpstr>5. 実験結果</vt:lpstr>
      <vt:lpstr>6. まとめ</vt:lpstr>
      <vt:lpstr>PowerPoint プレゼンテーション</vt:lpstr>
      <vt:lpstr>PowerPoint プレゼンテーション</vt:lpstr>
    </vt:vector>
  </TitlesOfParts>
  <Company>（株）東芝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PPTテンプレート（社用）</dc:title>
  <dc:creator>デザインセンター</dc:creator>
  <cp:lastModifiedBy>sakakibara shizu(榊原 静 ○ＲＤＣ□ＳＥＬ)</cp:lastModifiedBy>
  <cp:revision>1352</cp:revision>
  <cp:lastPrinted>2013-04-17T08:27:04Z</cp:lastPrinted>
  <dcterms:created xsi:type="dcterms:W3CDTF">2002-05-15T02:14:01Z</dcterms:created>
  <dcterms:modified xsi:type="dcterms:W3CDTF">2013-05-24T07:57:32Z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ドキュメント</vt:lpwstr>
  </property>
</Properties>
</file>