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27" r:id="rId3"/>
    <p:sldId id="330" r:id="rId4"/>
    <p:sldId id="331" r:id="rId5"/>
    <p:sldId id="325" r:id="rId6"/>
    <p:sldId id="257" r:id="rId7"/>
    <p:sldId id="317" r:id="rId8"/>
    <p:sldId id="258" r:id="rId9"/>
    <p:sldId id="260" r:id="rId10"/>
    <p:sldId id="262" r:id="rId11"/>
    <p:sldId id="263" r:id="rId12"/>
    <p:sldId id="264" r:id="rId13"/>
    <p:sldId id="265" r:id="rId14"/>
    <p:sldId id="266" r:id="rId15"/>
    <p:sldId id="267" r:id="rId16"/>
    <p:sldId id="318" r:id="rId17"/>
    <p:sldId id="269" r:id="rId18"/>
    <p:sldId id="271" r:id="rId19"/>
    <p:sldId id="272" r:id="rId20"/>
    <p:sldId id="273" r:id="rId21"/>
    <p:sldId id="274" r:id="rId22"/>
    <p:sldId id="275" r:id="rId23"/>
    <p:sldId id="276" r:id="rId24"/>
    <p:sldId id="319" r:id="rId25"/>
    <p:sldId id="278" r:id="rId26"/>
    <p:sldId id="279" r:id="rId27"/>
    <p:sldId id="280" r:id="rId28"/>
    <p:sldId id="281" r:id="rId29"/>
    <p:sldId id="303" r:id="rId30"/>
    <p:sldId id="320" r:id="rId31"/>
    <p:sldId id="283" r:id="rId32"/>
    <p:sldId id="284" r:id="rId33"/>
    <p:sldId id="286" r:id="rId34"/>
    <p:sldId id="287" r:id="rId35"/>
    <p:sldId id="288" r:id="rId36"/>
    <p:sldId id="289" r:id="rId37"/>
    <p:sldId id="290" r:id="rId38"/>
    <p:sldId id="291" r:id="rId39"/>
    <p:sldId id="292" r:id="rId40"/>
    <p:sldId id="305" r:id="rId41"/>
    <p:sldId id="306" r:id="rId42"/>
    <p:sldId id="308" r:id="rId43"/>
    <p:sldId id="309" r:id="rId44"/>
    <p:sldId id="297" r:id="rId45"/>
    <p:sldId id="322" r:id="rId46"/>
    <p:sldId id="323" r:id="rId47"/>
    <p:sldId id="313" r:id="rId4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00" autoAdjust="0"/>
  </p:normalViewPr>
  <p:slideViewPr>
    <p:cSldViewPr>
      <p:cViewPr varScale="1">
        <p:scale>
          <a:sx n="71" d="100"/>
          <a:sy n="71" d="100"/>
        </p:scale>
        <p:origin x="-8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DFBC36-7E9B-40AD-B887-9D0195497C02}" type="datetimeFigureOut">
              <a:rPr kumimoji="1" lang="ja-JP" altLang="en-US" smtClean="0"/>
              <a:pPr/>
              <a:t>2012/12/1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255C7-45F6-4569-9D6C-CC1C5A41DE3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63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1507"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C9540D-CBAB-4445-8224-7EB3C51A1E9A}" type="slidenum">
              <a:rPr lang="ja-JP" altLang="en-US"/>
              <a:pPr fontAlgn="base">
                <a:spcBef>
                  <a:spcPct val="0"/>
                </a:spcBef>
                <a:spcAft>
                  <a:spcPct val="0"/>
                </a:spcAft>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38CF369-F307-4C7A-8921-F962B8827138}" type="slidenum">
              <a:rPr lang="en-US" altLang="ja-JP" smtClean="0"/>
              <a:pPr/>
              <a:t>11</a:t>
            </a:fld>
            <a:endParaRPr lang="en-US" altLang="ja-JP"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114300" indent="-114300" eaLnBrk="1" hangingPunct="1">
              <a:spcBef>
                <a:spcPct val="0"/>
              </a:spcBef>
              <a:buFontTx/>
              <a:buChar char="•"/>
            </a:pPr>
            <a:r>
              <a:rPr lang="en-US" altLang="ja-JP" dirty="0" smtClean="0">
                <a:ea typeface="ＭＳ Ｐ明朝" charset="-128"/>
              </a:rPr>
              <a:t>Next, let us consider an auction with two goods A and B. </a:t>
            </a:r>
          </a:p>
          <a:p>
            <a:pPr marL="114300" indent="-114300" eaLnBrk="1" hangingPunct="1">
              <a:spcBef>
                <a:spcPct val="0"/>
              </a:spcBef>
              <a:buFontTx/>
              <a:buChar char="•"/>
            </a:pPr>
            <a:r>
              <a:rPr lang="en-US" altLang="ja-JP" dirty="0" smtClean="0">
                <a:ea typeface="ＭＳ Ｐ明朝" charset="-128"/>
              </a:rPr>
              <a:t>Assume that all bidders are single-minded; each bidder will bid {A} only, {B} only, or both. </a:t>
            </a:r>
          </a:p>
          <a:p>
            <a:pPr marL="114300" indent="-114300" eaLnBrk="1" hangingPunct="1">
              <a:spcBef>
                <a:spcPct val="0"/>
              </a:spcBef>
              <a:buFontTx/>
              <a:buChar char="•"/>
            </a:pPr>
            <a:r>
              <a:rPr lang="en-US" altLang="ja-JP" dirty="0" smtClean="0">
                <a:ea typeface="ＭＳ Ｐ明朝" charset="-128"/>
              </a:rPr>
              <a:t>Also, let us denote the highest bids for each bundle/good as v</a:t>
            </a:r>
            <a:r>
              <a:rPr lang="en-US" altLang="ja-JP" sz="1000" baseline="-25000" dirty="0" smtClean="0">
                <a:ea typeface="ＭＳ Ｐ明朝" charset="-128"/>
              </a:rPr>
              <a:t>{A,B}</a:t>
            </a:r>
            <a:r>
              <a:rPr lang="en-US" altLang="ja-JP" dirty="0" smtClean="0">
                <a:ea typeface="ＭＳ Ｐ明朝" charset="-128"/>
              </a:rPr>
              <a:t>, v</a:t>
            </a:r>
            <a:r>
              <a:rPr lang="en-US" altLang="ja-JP" sz="1000" baseline="-25000" dirty="0" smtClean="0">
                <a:ea typeface="ＭＳ Ｐ明朝" charset="-128"/>
              </a:rPr>
              <a:t>{A}</a:t>
            </a:r>
            <a:r>
              <a:rPr lang="en-US" altLang="ja-JP" dirty="0" smtClean="0">
                <a:ea typeface="ＭＳ Ｐ明朝" charset="-128"/>
              </a:rPr>
              <a:t>, v</a:t>
            </a:r>
            <a:r>
              <a:rPr lang="en-US" altLang="ja-JP" sz="1000" baseline="-25000" dirty="0" smtClean="0">
                <a:ea typeface="ＭＳ Ｐ明朝" charset="-128"/>
              </a:rPr>
              <a:t>{B}</a:t>
            </a:r>
            <a:r>
              <a:rPr lang="en-US" altLang="ja-JP" dirty="0" smtClean="0">
                <a:ea typeface="ＭＳ Ｐ明朝" charset="-128"/>
              </a:rPr>
              <a:t> which are submitted by bidder 0, 1, 2, respectively. </a:t>
            </a:r>
          </a:p>
          <a:p>
            <a:pPr marL="114300" indent="-114300" eaLnBrk="1" hangingPunct="1">
              <a:spcBef>
                <a:spcPct val="0"/>
              </a:spcBef>
              <a:buFontTx/>
              <a:buChar char="•"/>
            </a:pPr>
            <a:r>
              <a:rPr lang="en-US" altLang="ja-JP" dirty="0" smtClean="0">
                <a:ea typeface="ＭＳ Ｐ明朝" charset="-128"/>
              </a:rPr>
              <a:t>Without loss of generality, v</a:t>
            </a:r>
            <a:r>
              <a:rPr lang="en-US" altLang="ja-JP" sz="1000" baseline="-25000" dirty="0" smtClean="0">
                <a:ea typeface="ＭＳ Ｐ明朝" charset="-128"/>
              </a:rPr>
              <a:t>{A} </a:t>
            </a:r>
            <a:r>
              <a:rPr lang="en-US" altLang="ja-JP" sz="1000" dirty="0" smtClean="0">
                <a:ea typeface="ＭＳ Ｐ明朝" charset="-128"/>
              </a:rPr>
              <a:t> is greater than or equal to</a:t>
            </a:r>
            <a:r>
              <a:rPr lang="en-US" altLang="ja-JP" dirty="0" smtClean="0">
                <a:ea typeface="ＭＳ Ｐ明朝" charset="-128"/>
              </a:rPr>
              <a:t> v</a:t>
            </a:r>
            <a:r>
              <a:rPr lang="en-US" altLang="ja-JP" sz="1000" baseline="-25000" dirty="0" smtClean="0">
                <a:ea typeface="ＭＳ Ｐ明朝" charset="-128"/>
              </a:rPr>
              <a:t>{B}</a:t>
            </a:r>
            <a:r>
              <a:rPr lang="en-US" altLang="ja-JP" sz="1000" dirty="0" smtClean="0">
                <a:ea typeface="ＭＳ Ｐ明朝" charset="-128"/>
              </a:rPr>
              <a:t>.</a:t>
            </a:r>
          </a:p>
          <a:p>
            <a:pPr marL="114300" indent="-114300" eaLnBrk="1" hangingPunct="1">
              <a:spcBef>
                <a:spcPct val="0"/>
              </a:spcBef>
              <a:buFontTx/>
              <a:buChar char="•"/>
            </a:pPr>
            <a:endParaRPr lang="en-US" altLang="ja-JP" sz="1000" dirty="0" smtClean="0">
              <a:ea typeface="ＭＳ Ｐ明朝" charset="-128"/>
            </a:endParaRPr>
          </a:p>
          <a:p>
            <a:pPr marL="114300" indent="-114300" eaLnBrk="1" hangingPunct="1">
              <a:spcBef>
                <a:spcPct val="0"/>
              </a:spcBef>
              <a:buFontTx/>
              <a:buChar char="•"/>
            </a:pPr>
            <a:r>
              <a:rPr lang="en-US" altLang="ja-JP" sz="1000" dirty="0" smtClean="0"/>
              <a:t>Highest bid for each bundle/good</a:t>
            </a:r>
            <a:endParaRPr lang="en-US" altLang="ja-JP" sz="1000" dirty="0" smtClean="0">
              <a:ea typeface="ＭＳ Ｐ明朝"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897F632-99FE-4AA3-8E92-6451C5653B23}" type="slidenum">
              <a:rPr lang="en-US" altLang="ja-JP" smtClean="0"/>
              <a:pPr/>
              <a:t>12</a:t>
            </a:fld>
            <a:endParaRPr lang="en-US" altLang="ja-JP" smtClean="0"/>
          </a:p>
        </p:txBody>
      </p:sp>
      <p:sp>
        <p:nvSpPr>
          <p:cNvPr id="40963"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pPr marL="115200" indent="-115200" eaLnBrk="1" hangingPunct="1">
              <a:buFontTx/>
              <a:buChar char="•"/>
              <a:defRPr/>
            </a:pPr>
            <a:r>
              <a:rPr lang="en-US" altLang="ja-JP" dirty="0" smtClean="0"/>
              <a:t>I assume everybody here is familiar with the VCG.</a:t>
            </a:r>
          </a:p>
          <a:p>
            <a:pPr marL="115200" indent="-115200" eaLnBrk="1" hangingPunct="1">
              <a:buFontTx/>
              <a:buChar char="•"/>
              <a:defRPr/>
            </a:pPr>
            <a:r>
              <a:rPr lang="en-US" altLang="ja-JP" dirty="0" smtClean="0"/>
              <a:t>This is </a:t>
            </a:r>
            <a:r>
              <a:rPr lang="en-US" altLang="ja-JP" dirty="0" smtClean="0">
                <a:solidFill>
                  <a:schemeClr val="bg2">
                    <a:lumMod val="60000"/>
                    <a:lumOff val="40000"/>
                  </a:schemeClr>
                </a:solidFill>
              </a:rPr>
              <a:t>one instance of Clarke-Groves mechanisms.</a:t>
            </a:r>
          </a:p>
          <a:p>
            <a:pPr marL="115200" indent="-115200" eaLnBrk="1" hangingPunct="1">
              <a:buFontTx/>
              <a:buChar char="•"/>
              <a:defRPr/>
            </a:pPr>
            <a:r>
              <a:rPr lang="en-US" altLang="ja-JP" dirty="0" smtClean="0">
                <a:solidFill>
                  <a:schemeClr val="bg2"/>
                </a:solidFill>
              </a:rPr>
              <a:t>In VCG, the goods are allocated so that the social surplus is maximized.</a:t>
            </a:r>
          </a:p>
          <a:p>
            <a:pPr marL="115200" indent="-115200" eaLnBrk="1" hangingPunct="1">
              <a:spcBef>
                <a:spcPct val="0"/>
              </a:spcBef>
              <a:buFontTx/>
              <a:buChar char="•"/>
              <a:defRPr/>
            </a:pPr>
            <a:r>
              <a:rPr lang="en-US" altLang="ja-JP" dirty="0" smtClean="0"/>
              <a:t>The payments are determined by calculating the critical values of the winners, say, the lowest bid the bidder could have bid while still winning. </a:t>
            </a:r>
            <a:endParaRPr lang="en-US" altLang="ja-JP" dirty="0" smtClean="0">
              <a:solidFill>
                <a:schemeClr val="bg2"/>
              </a:solidFill>
            </a:endParaRPr>
          </a:p>
          <a:p>
            <a:pPr marL="115200" indent="-115200" eaLnBrk="1" hangingPunct="1">
              <a:spcBef>
                <a:spcPct val="0"/>
              </a:spcBef>
              <a:buFontTx/>
              <a:buChar char="•"/>
              <a:defRPr/>
            </a:pPr>
            <a:r>
              <a:rPr lang="en-US" altLang="ja-JP" dirty="0" smtClean="0">
                <a:solidFill>
                  <a:schemeClr val="bg2"/>
                </a:solidFill>
              </a:rPr>
              <a:t>VCG is strategy-proof, Pareto efficient, and individually rational, </a:t>
            </a:r>
            <a:r>
              <a:rPr lang="en-US" altLang="ja-JP" dirty="0" smtClean="0"/>
              <a:t>but not false-name-proof. </a:t>
            </a:r>
            <a:endParaRPr lang="en-US" altLang="ja-JP" dirty="0" smtClean="0">
              <a:solidFill>
                <a:schemeClr val="bg2"/>
              </a:solidFill>
            </a:endParaRPr>
          </a:p>
          <a:p>
            <a:pPr marL="115200" indent="-115200" eaLnBrk="1" hangingPunct="1">
              <a:defRPr/>
            </a:pPr>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012C86F-386C-432A-B067-E8A2B0B874DF}" type="slidenum">
              <a:rPr lang="en-US" altLang="ja-JP" smtClean="0"/>
              <a:pPr/>
              <a:t>13</a:t>
            </a:fld>
            <a:endParaRPr lang="en-US" altLang="ja-JP"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marL="114300" indent="-114300" eaLnBrk="1" hangingPunct="1">
              <a:buFontTx/>
              <a:buChar char="•"/>
            </a:pPr>
            <a:r>
              <a:rPr lang="en-US" altLang="ja-JP" smtClean="0">
                <a:ea typeface="ＭＳ Ｐ明朝" charset="-128"/>
              </a:rPr>
              <a:t>Let me show the first example for VCG. </a:t>
            </a:r>
          </a:p>
          <a:p>
            <a:pPr marL="114300" indent="-114300" eaLnBrk="1" hangingPunct="1">
              <a:buFontTx/>
              <a:buChar char="•"/>
            </a:pPr>
            <a:r>
              <a:rPr lang="en-US" altLang="ja-JP" smtClean="0">
                <a:ea typeface="ＭＳ Ｐ明朝" charset="-128"/>
              </a:rPr>
              <a:t>Bidder 0 submits five dollars on bundle {A,B}. </a:t>
            </a:r>
          </a:p>
          <a:p>
            <a:pPr marL="114300" indent="-114300" eaLnBrk="1" hangingPunct="1">
              <a:buFontTx/>
              <a:buChar char="•"/>
            </a:pPr>
            <a:r>
              <a:rPr lang="en-US" altLang="ja-JP" smtClean="0">
                <a:ea typeface="ＭＳ Ｐ明朝" charset="-128"/>
              </a:rPr>
              <a:t>Bidder 1 submits four dollars on good {A}. </a:t>
            </a:r>
          </a:p>
          <a:p>
            <a:pPr marL="114300" indent="-114300" eaLnBrk="1" hangingPunct="1">
              <a:buFontTx/>
              <a:buChar char="•"/>
            </a:pPr>
            <a:r>
              <a:rPr lang="en-US" altLang="ja-JP" smtClean="0">
                <a:ea typeface="ＭＳ Ｐ明朝" charset="-128"/>
              </a:rPr>
              <a:t>Bidder 2 submits two dollars on good {B}. </a:t>
            </a:r>
          </a:p>
          <a:p>
            <a:pPr marL="114300" indent="-114300" eaLnBrk="1" hangingPunct="1">
              <a:buFontTx/>
              <a:buChar char="•"/>
            </a:pPr>
            <a:r>
              <a:rPr lang="en-US" altLang="ja-JP" smtClean="0">
                <a:ea typeface="ＭＳ Ｐ明朝" charset="-128"/>
              </a:rPr>
              <a:t>The allocation in which bidder 1 and 2 obtain {A} and {B}, respectively, is Pareto efficient. </a:t>
            </a:r>
          </a:p>
          <a:p>
            <a:pPr marL="114300" indent="-114300" eaLnBrk="1" hangingPunct="1">
              <a:buFontTx/>
              <a:buChar char="•"/>
            </a:pPr>
            <a:r>
              <a:rPr lang="en-US" altLang="ja-JP" smtClean="0">
                <a:ea typeface="ＭＳ Ｐ明朝" charset="-128"/>
              </a:rPr>
              <a:t>Bidder 1 pays three dollars, which is the minimum bid with which he still wins, fixing other bids, say, bidder 1’s </a:t>
            </a:r>
            <a:r>
              <a:rPr lang="en-US" altLang="ja-JP" i="1" smtClean="0">
                <a:ea typeface="ＭＳ Ｐ明朝" charset="-128"/>
              </a:rPr>
              <a:t>critical value</a:t>
            </a:r>
            <a:r>
              <a:rPr lang="en-US" altLang="ja-JP" smtClean="0">
                <a:ea typeface="ＭＳ Ｐ明朝" charset="-128"/>
              </a:rPr>
              <a:t>. </a:t>
            </a:r>
          </a:p>
          <a:p>
            <a:pPr marL="114300" indent="-114300" eaLnBrk="1" hangingPunct="1">
              <a:buFontTx/>
              <a:buChar char="•"/>
            </a:pPr>
            <a:r>
              <a:rPr lang="en-US" altLang="ja-JP" smtClean="0">
                <a:ea typeface="ＭＳ Ｐ明朝" charset="-128"/>
              </a:rPr>
              <a:t>Similarly, </a:t>
            </a:r>
          </a:p>
          <a:p>
            <a:pPr marL="114300" indent="-114300" eaLnBrk="1" hangingPunct="1">
              <a:buFontTx/>
              <a:buChar char="•"/>
            </a:pPr>
            <a:r>
              <a:rPr lang="en-US" altLang="ja-JP" smtClean="0">
                <a:ea typeface="ＭＳ Ｐ明朝" charset="-128"/>
              </a:rPr>
              <a:t>bidder 2 pays his critical value of $1.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9DA7C37-5919-46E8-9FBF-645C4ACD273F}" type="slidenum">
              <a:rPr lang="en-US" altLang="ja-JP" smtClean="0"/>
              <a:pPr/>
              <a:t>14</a:t>
            </a:fld>
            <a:endParaRPr lang="en-US" altLang="ja-JP"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114300" indent="-114300" eaLnBrk="1" hangingPunct="1">
              <a:buFontTx/>
              <a:buChar char="•"/>
            </a:pPr>
            <a:r>
              <a:rPr lang="en-US" altLang="ja-JP" smtClean="0">
                <a:ea typeface="ＭＳ Ｐ明朝" charset="-128"/>
              </a:rPr>
              <a:t>To explain the effect of false-name bids, let us consider the second example. </a:t>
            </a:r>
          </a:p>
          <a:p>
            <a:pPr marL="114300" indent="-114300" eaLnBrk="1" hangingPunct="1">
              <a:buFontTx/>
              <a:buChar char="•"/>
            </a:pPr>
            <a:r>
              <a:rPr lang="en-US" altLang="ja-JP" smtClean="0">
                <a:ea typeface="ＭＳ Ｐ明朝" charset="-128"/>
              </a:rPr>
              <a:t>In an auction with two goods, bidder 0 submits five dollars on {A,B} and bidder 1 six dollars on {A,B}. </a:t>
            </a:r>
          </a:p>
          <a:p>
            <a:pPr marL="114300" indent="-114300" eaLnBrk="1" hangingPunct="1">
              <a:buFontTx/>
              <a:buChar char="•"/>
            </a:pPr>
            <a:r>
              <a:rPr lang="en-US" altLang="ja-JP" smtClean="0">
                <a:ea typeface="ＭＳ Ｐ明朝" charset="-128"/>
              </a:rPr>
              <a:t>The allocation in which bidder 1 obtains {A,B} is Pareto efficient.</a:t>
            </a:r>
          </a:p>
          <a:p>
            <a:pPr marL="114300" indent="-114300" eaLnBrk="1" hangingPunct="1">
              <a:buFontTx/>
              <a:buChar char="•"/>
            </a:pPr>
            <a:r>
              <a:rPr lang="en-US" altLang="ja-JP" smtClean="0">
                <a:ea typeface="ＭＳ Ｐ明朝" charset="-128"/>
              </a:rPr>
              <a:t>Bidder 1 pays five dollars, which is the minimum bid with which he still wins, fixing bidder 0’s bid.</a:t>
            </a:r>
          </a:p>
          <a:p>
            <a:pPr marL="114300" indent="-114300" eaLnBrk="1" hangingPunct="1">
              <a:buFontTx/>
              <a:buChar char="•"/>
            </a:pPr>
            <a:r>
              <a:rPr lang="en-US" altLang="ja-JP" smtClean="0">
                <a:ea typeface="ＭＳ Ｐ明朝" charset="-128"/>
              </a:rPr>
              <a:t>What happens if bidder 1 splits his bid to four dollars on {A} and two dollars on {B}, by using two false identifiers?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98F5102-37CF-4190-94A1-E5D6378A466C}" type="slidenum">
              <a:rPr lang="en-US" altLang="ja-JP" smtClean="0"/>
              <a:pPr/>
              <a:t>15</a:t>
            </a:fld>
            <a:endParaRPr lang="en-US" altLang="ja-JP"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marL="114300" indent="-114300" eaLnBrk="1" hangingPunct="1">
              <a:buFontTx/>
              <a:buChar char="•"/>
            </a:pPr>
            <a:r>
              <a:rPr lang="en-US" altLang="ja-JP" smtClean="0">
                <a:ea typeface="ＭＳ Ｐ明朝" charset="-128"/>
              </a:rPr>
              <a:t>The first example appears. </a:t>
            </a:r>
          </a:p>
          <a:p>
            <a:pPr marL="114300" indent="-114300" eaLnBrk="1" hangingPunct="1">
              <a:buFontTx/>
              <a:buChar char="•"/>
            </a:pPr>
            <a:r>
              <a:rPr lang="en-US" altLang="ja-JP" smtClean="0">
                <a:ea typeface="ＭＳ Ｐ明朝" charset="-128"/>
              </a:rPr>
              <a:t>If bidder 1 splits his bid, he obtains {A,B} and pays three plus one, say, four dollars.</a:t>
            </a:r>
          </a:p>
          <a:p>
            <a:pPr marL="114300" indent="-114300" eaLnBrk="1" hangingPunct="1">
              <a:buFontTx/>
              <a:buChar char="•"/>
            </a:pPr>
            <a:r>
              <a:rPr lang="en-US" altLang="ja-JP" smtClean="0">
                <a:ea typeface="ＭＳ Ｐ明朝" charset="-128"/>
              </a:rPr>
              <a:t>Otherwise, he can still obtain {A,B}, but pays five dollars. </a:t>
            </a:r>
          </a:p>
          <a:p>
            <a:pPr marL="114300" indent="-114300" eaLnBrk="1" hangingPunct="1">
              <a:buFontTx/>
              <a:buChar char="•"/>
            </a:pPr>
            <a:r>
              <a:rPr lang="en-US" altLang="ja-JP" smtClean="0">
                <a:ea typeface="ＭＳ Ｐ明朝" charset="-128"/>
              </a:rPr>
              <a:t>For bidder 1 to split his bid is profitable in VCG.</a:t>
            </a:r>
          </a:p>
          <a:p>
            <a:pPr marL="114300" indent="-114300" eaLnBrk="1" hangingPunct="1">
              <a:buFontTx/>
              <a:buChar char="•"/>
            </a:pPr>
            <a:r>
              <a:rPr lang="en-US" altLang="ja-JP" smtClean="0">
                <a:ea typeface="ＭＳ Ｐ明朝" charset="-128"/>
              </a:rPr>
              <a:t>Such manipulation is called ``false-name bidding.’’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EA9F427-123F-4918-825C-0C64CC4C364E}" type="slidenum">
              <a:rPr lang="en-US" altLang="ja-JP" smtClean="0"/>
              <a:pPr/>
              <a:t>17</a:t>
            </a:fld>
            <a:endParaRPr lang="en-US" altLang="ja-JP"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marL="114300" indent="-114300" eaLnBrk="1" hangingPunct="1">
              <a:buFontTx/>
              <a:buChar char="•"/>
            </a:pPr>
            <a:r>
              <a:rPr lang="en-US" altLang="ja-JP" dirty="0" smtClean="0">
                <a:ea typeface="ＭＳ Ｐ明朝" charset="-128"/>
              </a:rPr>
              <a:t>To consider such a loss of efficiency, let’s examine what is wrong with the VCG. </a:t>
            </a:r>
          </a:p>
          <a:p>
            <a:pPr marL="114300" indent="-114300" eaLnBrk="1" hangingPunct="1">
              <a:buFontTx/>
              <a:buChar char="•"/>
            </a:pPr>
            <a:r>
              <a:rPr lang="en-US" altLang="ja-JP" dirty="0" smtClean="0">
                <a:ea typeface="ＭＳ Ｐ明朝" charset="-128"/>
              </a:rPr>
              <a:t>In VCG, the sum of the payment for good “A” and that for good “B” can be smaller than the payment for the bundle {A, B}. </a:t>
            </a:r>
          </a:p>
          <a:p>
            <a:pPr marL="114300" indent="-114300" eaLnBrk="1" hangingPunct="1">
              <a:buFontTx/>
              <a:buChar char="•"/>
            </a:pPr>
            <a:r>
              <a:rPr lang="en-US" altLang="ja-JP" dirty="0" smtClean="0">
                <a:ea typeface="ＭＳ Ｐ明朝" charset="-128"/>
              </a:rPr>
              <a:t>So, </a:t>
            </a:r>
          </a:p>
          <a:p>
            <a:pPr marL="114300" indent="-114300" eaLnBrk="1" hangingPunct="1">
              <a:buFontTx/>
              <a:buChar char="•"/>
            </a:pPr>
            <a:r>
              <a:rPr lang="en-US" altLang="ja-JP" dirty="0" smtClean="0">
                <a:ea typeface="ＭＳ Ｐ明朝" charset="-128"/>
              </a:rPr>
              <a:t>can we adjust those payments to make false-name bidding unprofitable?</a:t>
            </a:r>
          </a:p>
          <a:p>
            <a:pPr marL="114300" indent="-114300" eaLnBrk="1" hangingPunct="1">
              <a:buFontTx/>
              <a:buChar char="•"/>
            </a:pPr>
            <a:r>
              <a:rPr lang="en-US" altLang="ja-JP" dirty="0" smtClean="0">
                <a:ea typeface="ＭＳ Ｐ明朝" charset="-128"/>
              </a:rPr>
              <a:t>Not without sacrificing Pareto efficiency. </a:t>
            </a:r>
          </a:p>
          <a:p>
            <a:pPr marL="114300" indent="-114300" eaLnBrk="1" hangingPunct="1">
              <a:buFontTx/>
              <a:buChar char="•"/>
            </a:pPr>
            <a:r>
              <a:rPr lang="en-US" altLang="ja-JP" dirty="0" smtClean="0">
                <a:ea typeface="ＭＳ Ｐ明朝" charset="-128"/>
              </a:rPr>
              <a:t>Thus, we must consider a mechanism which chooses an inefficient allocation in some cases. </a:t>
            </a:r>
          </a:p>
          <a:p>
            <a:pPr marL="114300" indent="-114300" eaLnBrk="1" hangingPunct="1">
              <a:buFontTx/>
              <a:buChar char="•"/>
            </a:pPr>
            <a:endParaRPr lang="en-US" altLang="ja-JP" dirty="0" smtClean="0">
              <a:ea typeface="ＭＳ Ｐ明朝"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60BCEC2-4B7B-4135-8AF1-05EFFC92F1A6}" type="slidenum">
              <a:rPr lang="en-US" altLang="ja-JP" smtClean="0"/>
              <a:pPr/>
              <a:t>18</a:t>
            </a:fld>
            <a:endParaRPr lang="en-US" altLang="ja-JP"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marL="114300" indent="-114300" defTabSz="358775" eaLnBrk="1" hangingPunct="1">
              <a:buFontTx/>
              <a:buChar char="•"/>
            </a:pPr>
            <a:r>
              <a:rPr lang="en-US" altLang="ja-JP" sz="900" smtClean="0">
                <a:ea typeface="ＭＳ Ｐ明朝" charset="-128"/>
              </a:rPr>
              <a:t>Let me show an example of an inefficient allocation.</a:t>
            </a:r>
          </a:p>
          <a:p>
            <a:pPr marL="114300" indent="-114300" defTabSz="358775" eaLnBrk="1" hangingPunct="1">
              <a:buFontTx/>
              <a:buChar char="•"/>
            </a:pPr>
            <a:r>
              <a:rPr lang="en-US" altLang="ja-JP" sz="900" smtClean="0">
                <a:ea typeface="ＭＳ Ｐ明朝" charset="-128"/>
              </a:rPr>
              <a:t>Consider a mechanism where </a:t>
            </a:r>
          </a:p>
          <a:p>
            <a:pPr marL="571500" lvl="2" indent="-114300" defTabSz="358775" eaLnBrk="1" hangingPunct="1">
              <a:buFontTx/>
              <a:buChar char="•"/>
            </a:pPr>
            <a:r>
              <a:rPr lang="en-US" altLang="ja-JP" sz="900" smtClean="0">
                <a:ea typeface="ＭＳ Ｐ明朝" charset="-128"/>
              </a:rPr>
              <a:t>if bidder 1 splits his bid, bidder 0 is allocated both goods and pays four dollars. </a:t>
            </a:r>
          </a:p>
          <a:p>
            <a:pPr marL="114300" indent="-114300" defTabSz="358775" eaLnBrk="1" hangingPunct="1">
              <a:buFontTx/>
              <a:buChar char="•"/>
            </a:pPr>
            <a:endParaRPr lang="en-US" altLang="ja-JP" smtClean="0">
              <a:ea typeface="ＭＳ Ｐ明朝"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902B8EB-66EF-4EAE-83A1-D2B5F367977F}" type="slidenum">
              <a:rPr lang="en-US" altLang="ja-JP" smtClean="0"/>
              <a:pPr/>
              <a:t>19</a:t>
            </a:fld>
            <a:endParaRPr lang="en-US" altLang="ja-JP"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marL="114300" indent="-114300" eaLnBrk="1" hangingPunct="1">
              <a:buFontTx/>
              <a:buChar char="•"/>
            </a:pPr>
            <a:r>
              <a:rPr lang="en-US" altLang="ja-JP" smtClean="0">
                <a:ea typeface="ＭＳ Ｐ明朝" charset="-128"/>
              </a:rPr>
              <a:t>Let us consider a mechanism where </a:t>
            </a:r>
          </a:p>
          <a:p>
            <a:pPr marL="571500" lvl="2" indent="-114300" eaLnBrk="1" hangingPunct="1">
              <a:buFontTx/>
              <a:buChar char="•"/>
            </a:pPr>
            <a:r>
              <a:rPr lang="en-US" altLang="ja-JP" smtClean="0">
                <a:ea typeface="ＭＳ Ｐ明朝" charset="-128"/>
              </a:rPr>
              <a:t>if bidder 1 splits his bid, bidder 0 is allocated both goods and pays four dollars. </a:t>
            </a:r>
          </a:p>
          <a:p>
            <a:pPr marL="571500" lvl="2" indent="-114300" eaLnBrk="1" hangingPunct="1">
              <a:buFontTx/>
              <a:buChar char="•"/>
            </a:pPr>
            <a:r>
              <a:rPr lang="en-US" altLang="ja-JP" smtClean="0">
                <a:ea typeface="ＭＳ Ｐ明朝" charset="-128"/>
              </a:rPr>
              <a:t>otherwise, bidder 1 is allocated both goods and pays five dollars. </a:t>
            </a:r>
          </a:p>
          <a:p>
            <a:pPr marL="114300" lvl="1" indent="-114300" eaLnBrk="1" hangingPunct="1">
              <a:buFontTx/>
              <a:buChar char="•"/>
            </a:pPr>
            <a:r>
              <a:rPr lang="en-US" altLang="ja-JP" smtClean="0">
                <a:ea typeface="ＭＳ Ｐ明朝" charset="-128"/>
              </a:rPr>
              <a:t>Clearly, bidder 1 does not have an incentive to split his bid, since he no longer wins when he does. </a:t>
            </a:r>
          </a:p>
          <a:p>
            <a:pPr marL="114300" indent="-114300" eaLnBrk="1" hangingPunct="1">
              <a:buFontTx/>
              <a:buChar char="•"/>
            </a:pPr>
            <a:r>
              <a:rPr lang="en-US" altLang="ja-JP" smtClean="0">
                <a:ea typeface="ＭＳ Ｐ明朝" charset="-128"/>
              </a:rPr>
              <a:t>What is a mechanism that does this?</a:t>
            </a:r>
          </a:p>
          <a:p>
            <a:pPr marL="114300" indent="-114300" eaLnBrk="1" hangingPunct="1">
              <a:buFontTx/>
              <a:buChar char="•"/>
            </a:pPr>
            <a:r>
              <a:rPr lang="en-US" altLang="ja-JP" smtClean="0">
                <a:ea typeface="ＭＳ Ｐ明朝" charset="-128"/>
              </a:rPr>
              <a:t>The </a:t>
            </a:r>
            <a:r>
              <a:rPr lang="en-US" altLang="ja-JP" i="1" smtClean="0">
                <a:ea typeface="ＭＳ Ｐ明朝" charset="-128"/>
              </a:rPr>
              <a:t>Set</a:t>
            </a:r>
            <a:r>
              <a:rPr lang="en-US" altLang="ja-JP" smtClean="0">
                <a:ea typeface="ＭＳ Ｐ明朝" charset="-128"/>
              </a:rPr>
              <a:t> mechanism, which is a trivial false-name-proof mechanism.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a:noFill/>
          <a:ln/>
        </p:spPr>
        <p:txBody>
          <a:bodyPr/>
          <a:lstStyle/>
          <a:p>
            <a:r>
              <a:rPr lang="ja-JP" altLang="en-US" smtClean="0">
                <a:ea typeface="ＭＳ Ｐ明朝" charset="-128"/>
              </a:rPr>
              <a:t>まず，オークションメカニズムとはどのようなものか説明します．</a:t>
            </a:r>
          </a:p>
          <a:p>
            <a:pPr>
              <a:buFontTx/>
              <a:buChar char="•"/>
            </a:pPr>
            <a:r>
              <a:rPr kumimoji="0" lang="ja-JP" altLang="en-US" smtClean="0">
                <a:ea typeface="ＭＳ Ｐ明朝" charset="-128"/>
              </a:rPr>
              <a:t>入札やオークションの中で，も</a:t>
            </a:r>
            <a:r>
              <a:rPr lang="ja-JP" altLang="en-US" smtClean="0">
                <a:ea typeface="ＭＳ Ｐ明朝" charset="-128"/>
              </a:rPr>
              <a:t>っとも一般的な第一価格入札と呼ばれる方法では，最高額の入札者が最高額で落札します．</a:t>
            </a:r>
          </a:p>
          <a:p>
            <a:pPr>
              <a:buFontTx/>
              <a:buChar char="•"/>
            </a:pPr>
            <a:r>
              <a:rPr lang="ja-JP" altLang="en-US" smtClean="0">
                <a:ea typeface="ＭＳ Ｐ明朝" charset="-128"/>
              </a:rPr>
              <a:t>この場合，</a:t>
            </a:r>
            <a:r>
              <a:rPr lang="en-US" altLang="ja-JP" smtClean="0">
                <a:ea typeface="ＭＳ Ｐ明朝" charset="-128"/>
              </a:rPr>
              <a:t>$250</a:t>
            </a:r>
            <a:r>
              <a:rPr lang="ja-JP" altLang="en-US" smtClean="0">
                <a:ea typeface="ＭＳ Ｐ明朝" charset="-128"/>
              </a:rPr>
              <a:t>，</a:t>
            </a:r>
            <a:r>
              <a:rPr lang="en-US" altLang="ja-JP" smtClean="0">
                <a:ea typeface="ＭＳ Ｐ明朝" charset="-128"/>
              </a:rPr>
              <a:t>$200</a:t>
            </a:r>
            <a:r>
              <a:rPr lang="ja-JP" altLang="en-US" smtClean="0">
                <a:ea typeface="ＭＳ Ｐ明朝" charset="-128"/>
              </a:rPr>
              <a:t>，</a:t>
            </a:r>
            <a:r>
              <a:rPr lang="en-US" altLang="ja-JP" smtClean="0">
                <a:ea typeface="ＭＳ Ｐ明朝" charset="-128"/>
              </a:rPr>
              <a:t>$150</a:t>
            </a:r>
            <a:r>
              <a:rPr lang="ja-JP" altLang="en-US" smtClean="0">
                <a:ea typeface="ＭＳ Ｐ明朝" charset="-128"/>
              </a:rPr>
              <a:t>という入札があれば，</a:t>
            </a:r>
            <a:r>
              <a:rPr lang="en-US" altLang="ja-JP" smtClean="0">
                <a:ea typeface="ＭＳ Ｐ明朝" charset="-128"/>
              </a:rPr>
              <a:t>$250</a:t>
            </a:r>
            <a:r>
              <a:rPr lang="ja-JP" altLang="en-US" smtClean="0">
                <a:ea typeface="ＭＳ Ｐ明朝" charset="-128"/>
              </a:rPr>
              <a:t>の人が</a:t>
            </a:r>
            <a:r>
              <a:rPr lang="en-US" altLang="ja-JP" smtClean="0">
                <a:ea typeface="ＭＳ Ｐ明朝" charset="-128"/>
              </a:rPr>
              <a:t>$201</a:t>
            </a:r>
            <a:r>
              <a:rPr lang="ja-JP" altLang="en-US" smtClean="0">
                <a:ea typeface="ＭＳ Ｐ明朝" charset="-128"/>
              </a:rPr>
              <a:t>を入札すれば，利益を増やすことができます．</a:t>
            </a:r>
          </a:p>
          <a:p>
            <a:pPr>
              <a:buFontTx/>
              <a:buChar char="•"/>
            </a:pPr>
            <a:r>
              <a:rPr lang="ja-JP" altLang="en-US" smtClean="0">
                <a:ea typeface="ＭＳ Ｐ明朝" charset="-128"/>
              </a:rPr>
              <a:t>いっぽうで第二価格入札という方法があり，ここでも最高額の入札者が落札しますが，支払いは</a:t>
            </a:r>
            <a:r>
              <a:rPr lang="en-US" altLang="ja-JP" smtClean="0">
                <a:ea typeface="ＭＳ Ｐ明朝" charset="-128"/>
              </a:rPr>
              <a:t>2</a:t>
            </a:r>
            <a:r>
              <a:rPr lang="ja-JP" altLang="en-US" smtClean="0">
                <a:ea typeface="ＭＳ Ｐ明朝" charset="-128"/>
              </a:rPr>
              <a:t>番目に高い</a:t>
            </a:r>
            <a:r>
              <a:rPr lang="en-US" altLang="ja-JP" smtClean="0">
                <a:ea typeface="ＭＳ Ｐ明朝" charset="-128"/>
              </a:rPr>
              <a:t>$200</a:t>
            </a:r>
            <a:r>
              <a:rPr lang="ja-JP" altLang="en-US" smtClean="0">
                <a:ea typeface="ＭＳ Ｐ明朝" charset="-128"/>
              </a:rPr>
              <a:t>になるので，</a:t>
            </a:r>
            <a:r>
              <a:rPr lang="en-US" altLang="ja-JP" smtClean="0">
                <a:ea typeface="ＭＳ Ｐ明朝" charset="-128"/>
              </a:rPr>
              <a:t>$250</a:t>
            </a:r>
            <a:r>
              <a:rPr lang="ja-JP" altLang="en-US" smtClean="0">
                <a:ea typeface="ＭＳ Ｐ明朝" charset="-128"/>
              </a:rPr>
              <a:t>の人は</a:t>
            </a:r>
            <a:r>
              <a:rPr lang="en-US" altLang="ja-JP" smtClean="0">
                <a:ea typeface="ＭＳ Ｐ明朝" charset="-128"/>
              </a:rPr>
              <a:t>$250</a:t>
            </a:r>
            <a:r>
              <a:rPr lang="ja-JP" altLang="en-US" smtClean="0">
                <a:ea typeface="ＭＳ Ｐ明朝" charset="-128"/>
              </a:rPr>
              <a:t>を入札するだけ十分となります．</a:t>
            </a:r>
          </a:p>
          <a:p>
            <a:pPr>
              <a:buFontTx/>
              <a:buChar char="•"/>
            </a:pPr>
            <a:r>
              <a:rPr lang="ja-JP" altLang="en-US" smtClean="0">
                <a:ea typeface="ＭＳ Ｐ明朝" charset="-128"/>
              </a:rPr>
              <a:t>これが「正直が最良の策」となるオークションの基本原理です．</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911DF1F-957C-4C90-A064-C5127FFEF4F2}" type="slidenum">
              <a:rPr lang="en-US" altLang="ja-JP" smtClean="0"/>
              <a:pPr/>
              <a:t>20</a:t>
            </a:fld>
            <a:endParaRPr lang="en-US" altLang="ja-JP"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marL="114300" indent="-114300" eaLnBrk="1" hangingPunct="1">
              <a:buFontTx/>
              <a:buChar char="•"/>
            </a:pPr>
            <a:r>
              <a:rPr lang="en-US" altLang="ja-JP" i="1" smtClean="0">
                <a:ea typeface="ＭＳ Ｐ明朝" charset="-128"/>
              </a:rPr>
              <a:t>Set</a:t>
            </a:r>
            <a:r>
              <a:rPr lang="en-US" altLang="ja-JP" smtClean="0">
                <a:ea typeface="ＭＳ Ｐ明朝" charset="-128"/>
              </a:rPr>
              <a:t> always sells all goods in a single bundle, and is false-name-proof, but wasteful. </a:t>
            </a:r>
          </a:p>
          <a:p>
            <a:pPr marL="114300" indent="-114300" eaLnBrk="1" hangingPunct="1">
              <a:buFontTx/>
              <a:buChar char="•"/>
            </a:pPr>
            <a:r>
              <a:rPr lang="en-US" altLang="ja-JP" smtClean="0">
                <a:ea typeface="ＭＳ Ｐ明朝" charset="-128"/>
              </a:rPr>
              <a:t>In this situation, if Set allocates both goods to bidder 0, it achieves the surplus of five dollars. </a:t>
            </a:r>
          </a:p>
          <a:p>
            <a:pPr marL="114300" indent="-114300" eaLnBrk="1" hangingPunct="1">
              <a:buFontTx/>
              <a:buChar char="•"/>
            </a:pPr>
            <a:r>
              <a:rPr lang="en-US" altLang="ja-JP" smtClean="0">
                <a:ea typeface="ＭＳ Ｐ明朝" charset="-128"/>
              </a:rPr>
              <a:t>On the other hand, </a:t>
            </a:r>
          </a:p>
          <a:p>
            <a:pPr marL="114300" indent="-114300" eaLnBrk="1" hangingPunct="1">
              <a:buFontTx/>
              <a:buChar char="•"/>
            </a:pPr>
            <a:r>
              <a:rPr lang="en-US" altLang="ja-JP" smtClean="0">
                <a:ea typeface="ＭＳ Ｐ明朝" charset="-128"/>
              </a:rPr>
              <a:t>Pareto efficient surplus is four point nine plus four point nine equals nine point eight dollars.</a:t>
            </a:r>
          </a:p>
          <a:p>
            <a:pPr marL="114300" indent="-114300" eaLnBrk="1" hangingPunct="1">
              <a:buFontTx/>
              <a:buChar char="•"/>
            </a:pPr>
            <a:r>
              <a:rPr lang="en-US" altLang="ja-JP" smtClean="0">
                <a:ea typeface="ＭＳ Ｐ明朝" charset="-128"/>
              </a:rPr>
              <a:t>Now, </a:t>
            </a:r>
          </a:p>
          <a:p>
            <a:pPr marL="114300" indent="-114300" eaLnBrk="1" hangingPunct="1">
              <a:buFontTx/>
              <a:buChar char="•"/>
            </a:pPr>
            <a:r>
              <a:rPr lang="en-US" altLang="ja-JP" smtClean="0">
                <a:ea typeface="ＭＳ Ｐ明朝" charset="-128"/>
              </a:rPr>
              <a:t>the efficiency ratio is one-second. </a:t>
            </a:r>
          </a:p>
          <a:p>
            <a:pPr marL="114300" indent="-114300" eaLnBrk="1" hangingPunct="1">
              <a:buFontTx/>
              <a:buChar char="•"/>
            </a:pPr>
            <a:r>
              <a:rPr lang="en-US" altLang="ja-JP" smtClean="0">
                <a:ea typeface="ＭＳ Ｐ明朝" charset="-128"/>
              </a:rPr>
              <a:t>Since a single bidder is the only winner, the worst-case efficiency ratio is one – m-th for m goods.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E9AAE37-18AF-40D6-BBAD-E13871996DC9}" type="slidenum">
              <a:rPr lang="en-US" altLang="ja-JP" smtClean="0"/>
              <a:pPr/>
              <a:t>21</a:t>
            </a:fld>
            <a:endParaRPr lang="en-US" altLang="ja-JP"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marL="114300" indent="-114300" eaLnBrk="1" hangingPunct="1">
              <a:buFontTx/>
              <a:buChar char="•"/>
            </a:pPr>
            <a:r>
              <a:rPr lang="en-US" altLang="ja-JP" smtClean="0">
                <a:ea typeface="ＭＳ Ｐ明朝" charset="-128"/>
              </a:rPr>
              <a:t>As I’ve shown that Set is very wasteful. </a:t>
            </a:r>
          </a:p>
          <a:p>
            <a:pPr marL="114300" indent="-114300" eaLnBrk="1" hangingPunct="1">
              <a:buFontTx/>
              <a:buChar char="•"/>
            </a:pPr>
            <a:r>
              <a:rPr lang="en-US" altLang="ja-JP" smtClean="0">
                <a:ea typeface="ＭＳ Ｐ明朝" charset="-128"/>
              </a:rPr>
              <a:t>So, to consider more efficient mechanisms, let us introduce a fixed reserve price r. </a:t>
            </a:r>
          </a:p>
          <a:p>
            <a:pPr marL="114300" indent="-114300" eaLnBrk="1" hangingPunct="1">
              <a:buFontTx/>
              <a:buChar char="•"/>
            </a:pPr>
            <a:r>
              <a:rPr lang="en-US" altLang="ja-JP" smtClean="0">
                <a:ea typeface="ＭＳ Ｐ明朝" charset="-128"/>
              </a:rPr>
              <a:t>With a reserve price r, </a:t>
            </a:r>
          </a:p>
          <a:p>
            <a:pPr marL="571500" lvl="2" indent="-114300" eaLnBrk="1" hangingPunct="1">
              <a:lnSpc>
                <a:spcPct val="90000"/>
              </a:lnSpc>
              <a:buFontTx/>
              <a:buChar char="•"/>
            </a:pPr>
            <a:r>
              <a:rPr lang="en-US" altLang="ja-JP" smtClean="0">
                <a:ea typeface="ＭＳ Ｐ明朝" charset="-128"/>
              </a:rPr>
              <a:t>if v</a:t>
            </a:r>
            <a:r>
              <a:rPr lang="en-US" altLang="ja-JP" baseline="-25000" smtClean="0">
                <a:ea typeface="ＭＳ Ｐ明朝" charset="-128"/>
              </a:rPr>
              <a:t>{A,B} </a:t>
            </a:r>
            <a:r>
              <a:rPr lang="en-US" altLang="ja-JP" smtClean="0">
                <a:ea typeface="ＭＳ Ｐ明朝" charset="-128"/>
              </a:rPr>
              <a:t>is greater than or equal to 2 times r, the mechanism allocates {A,B} to bidder 0,</a:t>
            </a:r>
          </a:p>
          <a:p>
            <a:pPr marL="571500" lvl="2" indent="-114300" eaLnBrk="1" hangingPunct="1">
              <a:lnSpc>
                <a:spcPct val="90000"/>
              </a:lnSpc>
              <a:buFontTx/>
              <a:buChar char="•"/>
            </a:pPr>
            <a:r>
              <a:rPr lang="en-US" altLang="ja-JP" smtClean="0">
                <a:ea typeface="ＭＳ Ｐ明朝" charset="-128"/>
              </a:rPr>
              <a:t>otherwise, it tries to sell each good separately, but each payment must be at least r. </a:t>
            </a:r>
          </a:p>
          <a:p>
            <a:pPr marL="114300" indent="-114300" eaLnBrk="1" hangingPunct="1">
              <a:lnSpc>
                <a:spcPct val="90000"/>
              </a:lnSpc>
              <a:buFontTx/>
              <a:buChar char="•"/>
            </a:pPr>
            <a:r>
              <a:rPr lang="en-US" altLang="ja-JP" smtClean="0">
                <a:ea typeface="ＭＳ Ｐ明朝" charset="-128"/>
              </a:rPr>
              <a:t>For example, </a:t>
            </a:r>
          </a:p>
          <a:p>
            <a:pPr marL="114300" lvl="1" indent="-114300" eaLnBrk="1" hangingPunct="1">
              <a:lnSpc>
                <a:spcPct val="90000"/>
              </a:lnSpc>
              <a:buFontTx/>
              <a:buChar char="•"/>
            </a:pPr>
            <a:r>
              <a:rPr lang="en-US" altLang="ja-JP" smtClean="0">
                <a:ea typeface="ＭＳ Ｐ明朝" charset="-128"/>
              </a:rPr>
              <a:t>if r is equal to two dollars, {A,B} is allocated to bidder 0, even if </a:t>
            </a:r>
            <a:r>
              <a:rPr lang="en-US" altLang="ja-JP" smtClean="0">
                <a:solidFill>
                  <a:srgbClr val="000000"/>
                </a:solidFill>
                <a:ea typeface="ＭＳ Ｐゴシック" pitchFamily="50" charset="-128"/>
              </a:rPr>
              <a:t>v</a:t>
            </a:r>
            <a:r>
              <a:rPr lang="en-US" altLang="ja-JP" baseline="-25000" smtClean="0">
                <a:solidFill>
                  <a:srgbClr val="000000"/>
                </a:solidFill>
                <a:ea typeface="ＭＳ Ｐゴシック" pitchFamily="50" charset="-128"/>
              </a:rPr>
              <a:t>{A}</a:t>
            </a:r>
            <a:r>
              <a:rPr lang="en-US" altLang="ja-JP" smtClean="0">
                <a:solidFill>
                  <a:srgbClr val="000000"/>
                </a:solidFill>
                <a:ea typeface="ＭＳ Ｐゴシック" pitchFamily="50" charset="-128"/>
              </a:rPr>
              <a:t> </a:t>
            </a:r>
            <a:r>
              <a:rPr lang="en-US" altLang="ja-JP" smtClean="0">
                <a:ea typeface="ＭＳ Ｐ明朝" charset="-128"/>
              </a:rPr>
              <a:t>and </a:t>
            </a:r>
            <a:r>
              <a:rPr lang="en-US" altLang="ja-JP" smtClean="0">
                <a:solidFill>
                  <a:srgbClr val="000000"/>
                </a:solidFill>
                <a:ea typeface="ＭＳ Ｐゴシック" pitchFamily="50" charset="-128"/>
              </a:rPr>
              <a:t>v</a:t>
            </a:r>
            <a:r>
              <a:rPr lang="en-US" altLang="ja-JP" baseline="-25000" smtClean="0">
                <a:solidFill>
                  <a:srgbClr val="000000"/>
                </a:solidFill>
                <a:ea typeface="ＭＳ Ｐゴシック" pitchFamily="50" charset="-128"/>
              </a:rPr>
              <a:t>{B} </a:t>
            </a:r>
            <a:r>
              <a:rPr lang="en-US" altLang="ja-JP" smtClean="0">
                <a:ea typeface="ＭＳ Ｐ明朝" charset="-128"/>
              </a:rPr>
              <a:t>are greater than or equal to two. </a:t>
            </a:r>
          </a:p>
          <a:p>
            <a:pPr marL="114300" lvl="1" indent="-114300" eaLnBrk="1" hangingPunct="1">
              <a:lnSpc>
                <a:spcPct val="90000"/>
              </a:lnSpc>
              <a:buFontTx/>
              <a:buChar char="•"/>
            </a:pPr>
            <a:r>
              <a:rPr lang="en-US" altLang="ja-JP" smtClean="0">
                <a:ea typeface="ＭＳ Ｐ明朝" charset="-128"/>
              </a:rPr>
              <a:t>If it increases up to three dollars, {A} and {B} are allocated to bidder 1 and 2, separately.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a:ln/>
        </p:spPr>
      </p:sp>
      <p:sp>
        <p:nvSpPr>
          <p:cNvPr id="52227" name="ノート プレースホルダ 2"/>
          <p:cNvSpPr>
            <a:spLocks noGrp="1"/>
          </p:cNvSpPr>
          <p:nvPr>
            <p:ph type="body" idx="1"/>
          </p:nvPr>
        </p:nvSpPr>
        <p:spPr>
          <a:noFill/>
          <a:ln/>
        </p:spPr>
        <p:txBody>
          <a:bodyPr/>
          <a:lstStyle/>
          <a:p>
            <a:pPr marL="114300" indent="-114300" eaLnBrk="1" hangingPunct="1">
              <a:buFontTx/>
              <a:buChar char="•"/>
            </a:pPr>
            <a:r>
              <a:rPr lang="en-US" altLang="ja-JP" smtClean="0">
                <a:ea typeface="ＭＳ Ｐ明朝" charset="-128"/>
              </a:rPr>
              <a:t>This mechanism is false-name-proof, since the sum of the payments for each single good is at least as high as that for a set of goods. </a:t>
            </a:r>
          </a:p>
        </p:txBody>
      </p:sp>
      <p:sp>
        <p:nvSpPr>
          <p:cNvPr id="52228" name="スライド番号プレースホルダ 3"/>
          <p:cNvSpPr>
            <a:spLocks noGrp="1"/>
          </p:cNvSpPr>
          <p:nvPr>
            <p:ph type="sldNum" sz="quarter" idx="5"/>
          </p:nvPr>
        </p:nvSpPr>
        <p:spPr>
          <a:noFill/>
        </p:spPr>
        <p:txBody>
          <a:bodyPr/>
          <a:lstStyle/>
          <a:p>
            <a:fld id="{3ED5EC23-BABC-41FE-8F8A-C0A421A3FD5D}" type="slidenum">
              <a:rPr lang="en-US" altLang="ja-JP" smtClean="0"/>
              <a:pPr/>
              <a:t>22</a:t>
            </a:fld>
            <a:endParaRPr lang="en-US"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0832E12-1E80-4B18-9FF1-D9BEFB6F29C1}" type="slidenum">
              <a:rPr lang="en-US" altLang="ja-JP" smtClean="0"/>
              <a:pPr/>
              <a:t>23</a:t>
            </a:fld>
            <a:endParaRPr lang="en-US" altLang="ja-JP"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marL="114300" indent="-114300" eaLnBrk="1" hangingPunct="1">
              <a:buFontTx/>
              <a:buChar char="•"/>
            </a:pPr>
            <a:r>
              <a:rPr lang="en-US" altLang="ja-JP" sz="1000" smtClean="0">
                <a:ea typeface="ＭＳ Ｐ明朝" charset="-128"/>
              </a:rPr>
              <a:t>This mechanism is false-name-proof, since the sum of the payments for each single good is at least as high as that for a set of goods. </a:t>
            </a:r>
          </a:p>
          <a:p>
            <a:pPr marL="114300" indent="-114300" eaLnBrk="1" hangingPunct="1">
              <a:buFontTx/>
              <a:buChar char="•"/>
            </a:pPr>
            <a:r>
              <a:rPr lang="en-US" altLang="ja-JP" sz="1000" smtClean="0">
                <a:ea typeface="ＭＳ Ｐ明朝" charset="-128"/>
              </a:rPr>
              <a:t>However, if no bid exceeds the reserve price, no good is allocated:-&lt;</a:t>
            </a:r>
          </a:p>
          <a:p>
            <a:pPr marL="114300" indent="-114300" eaLnBrk="1" hangingPunct="1">
              <a:buFontTx/>
              <a:buChar char="•"/>
            </a:pPr>
            <a:r>
              <a:rPr lang="en-US" altLang="ja-JP" sz="1000" smtClean="0">
                <a:ea typeface="ＭＳ Ｐ明朝" charset="-128"/>
              </a:rPr>
              <a:t>The worst-case efficiency ratio is zero in mechanisms with fixed reserve prices.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47B1AE9-4151-4050-8A91-97709A529134}" type="slidenum">
              <a:rPr lang="en-US" altLang="ja-JP" smtClean="0"/>
              <a:pPr/>
              <a:t>25</a:t>
            </a:fld>
            <a:endParaRPr lang="en-US" altLang="ja-JP"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marL="114300" indent="-114300" eaLnBrk="1" hangingPunct="1">
              <a:buFontTx/>
              <a:buChar char="•"/>
            </a:pPr>
            <a:r>
              <a:rPr lang="en-US" altLang="ja-JP" smtClean="0">
                <a:ea typeface="ＭＳ Ｐ明朝" charset="-128"/>
              </a:rPr>
              <a:t>Let's try to make the reserve price contingent on the bids.</a:t>
            </a:r>
          </a:p>
          <a:p>
            <a:pPr marL="114300" indent="-114300" eaLnBrk="1" hangingPunct="1">
              <a:buFontTx/>
              <a:buChar char="•"/>
            </a:pPr>
            <a:r>
              <a:rPr lang="en-US" altLang="ja-JP" smtClean="0">
                <a:ea typeface="ＭＳ Ｐ明朝" charset="-128"/>
              </a:rPr>
              <a:t>if v</a:t>
            </a:r>
            <a:r>
              <a:rPr lang="en-US" altLang="ja-JP" baseline="-25000" smtClean="0">
                <a:ea typeface="ＭＳ Ｐ明朝" charset="-128"/>
              </a:rPr>
              <a:t>{A,B} </a:t>
            </a:r>
            <a:r>
              <a:rPr lang="en-US" altLang="ja-JP" smtClean="0">
                <a:ea typeface="ＭＳ Ｐ明朝" charset="-128"/>
              </a:rPr>
              <a:t>is greater than or equal to two times v</a:t>
            </a:r>
            <a:r>
              <a:rPr lang="en-US" altLang="ja-JP" baseline="-25000" smtClean="0">
                <a:ea typeface="ＭＳ Ｐ明朝" charset="-128"/>
              </a:rPr>
              <a:t>{B}</a:t>
            </a:r>
            <a:r>
              <a:rPr lang="en-US" altLang="ja-JP" smtClean="0">
                <a:ea typeface="ＭＳ Ｐ明朝" charset="-128"/>
              </a:rPr>
              <a:t>, bidder 0 obtains {A,B} and pays four dollars. </a:t>
            </a:r>
          </a:p>
          <a:p>
            <a:pPr marL="114300" indent="-114300" eaLnBrk="1" hangingPunct="1">
              <a:buFontTx/>
              <a:buChar char="•"/>
            </a:pPr>
            <a:r>
              <a:rPr lang="en-US" altLang="ja-JP" smtClean="0">
                <a:ea typeface="ＭＳ Ｐ明朝" charset="-128"/>
              </a:rPr>
              <a:t>otherwise, try to sell each good separately, but the payment for each must be at least a half of v</a:t>
            </a:r>
            <a:r>
              <a:rPr lang="en-US" altLang="ja-JP" baseline="-25000" smtClean="0">
                <a:ea typeface="ＭＳ Ｐ明朝" charset="-128"/>
              </a:rPr>
              <a:t>{A,B},</a:t>
            </a:r>
            <a:r>
              <a:rPr lang="en-US" altLang="ja-JP" smtClean="0">
                <a:ea typeface="ＭＳ Ｐ明朝" charset="-128"/>
              </a:rPr>
              <a:t> say two point five dollars.</a:t>
            </a:r>
          </a:p>
          <a:p>
            <a:pPr marL="114300" indent="-114300" eaLnBrk="1" hangingPunct="1">
              <a:buFontTx/>
              <a:buChar char="•"/>
            </a:pPr>
            <a:r>
              <a:rPr lang="en-US" altLang="ja-JP" smtClean="0">
                <a:ea typeface="ＭＳ Ｐ明朝" charset="-128"/>
              </a:rPr>
              <a:t>In this Since </a:t>
            </a:r>
            <a:r>
              <a:rPr lang="en-US" altLang="ja-JP" smtClean="0">
                <a:solidFill>
                  <a:srgbClr val="000000"/>
                </a:solidFill>
                <a:ea typeface="ＭＳ Ｐ明朝" charset="-128"/>
              </a:rPr>
              <a:t>v</a:t>
            </a:r>
            <a:r>
              <a:rPr lang="en-US" altLang="ja-JP" baseline="-25000" smtClean="0">
                <a:solidFill>
                  <a:srgbClr val="000000"/>
                </a:solidFill>
                <a:ea typeface="ＭＳ Ｐ明朝" charset="-128"/>
              </a:rPr>
              <a:t>{A,B} </a:t>
            </a:r>
            <a:r>
              <a:rPr lang="en-US" altLang="ja-JP" smtClean="0">
                <a:solidFill>
                  <a:srgbClr val="000000"/>
                </a:solidFill>
                <a:ea typeface="ＭＳ Ｐ明朝" charset="-128"/>
              </a:rPr>
              <a:t>is less than two times v</a:t>
            </a:r>
            <a:r>
              <a:rPr lang="en-US" altLang="ja-JP" baseline="-25000" smtClean="0">
                <a:solidFill>
                  <a:srgbClr val="000000"/>
                </a:solidFill>
                <a:ea typeface="ＭＳ Ｐ明朝" charset="-128"/>
              </a:rPr>
              <a:t>{B}</a:t>
            </a:r>
            <a:r>
              <a:rPr lang="en-US" altLang="ja-JP" smtClean="0">
                <a:solidFill>
                  <a:srgbClr val="000000"/>
                </a:solidFill>
                <a:ea typeface="ＭＳ Ｐ明朝" charset="-128"/>
              </a:rPr>
              <a:t> </a:t>
            </a:r>
            <a:r>
              <a:rPr lang="en-US" altLang="ja-JP" smtClean="0">
                <a:ea typeface="ＭＳ Ｐ明朝" charset="-128"/>
              </a:rPr>
              <a:t>automatically holds, ARP is guaranteed to sell both A and B.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8701E86-2C05-40C6-B621-F832FE87AB0B}" type="slidenum">
              <a:rPr lang="en-US" altLang="ja-JP" smtClean="0"/>
              <a:pPr/>
              <a:t>26</a:t>
            </a:fld>
            <a:endParaRPr lang="en-US" altLang="ja-JP" smtClean="0"/>
          </a:p>
        </p:txBody>
      </p:sp>
      <p:sp>
        <p:nvSpPr>
          <p:cNvPr id="56323"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marL="115200" indent="-115200" eaLnBrk="1" hangingPunct="1">
              <a:buFont typeface="Arial" pitchFamily="34" charset="0"/>
              <a:buChar char="•"/>
              <a:defRPr/>
            </a:pPr>
            <a:r>
              <a:rPr lang="en-US" altLang="ja-JP" dirty="0" smtClean="0"/>
              <a:t>If bidder 1 and 2 bid four and three dollars, they are allocated {A} and {B}, separately and pay two point five dollars for each.</a:t>
            </a:r>
          </a:p>
          <a:p>
            <a:pPr eaLnBrk="1" hangingPunct="1">
              <a:defRPr/>
            </a:pPr>
            <a:endParaRPr lang="ja-JP" altLang="ja-JP"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a:ln/>
        </p:spPr>
      </p:sp>
      <p:sp>
        <p:nvSpPr>
          <p:cNvPr id="57347" name="ノート プレースホルダ 2"/>
          <p:cNvSpPr>
            <a:spLocks noGrp="1"/>
          </p:cNvSpPr>
          <p:nvPr>
            <p:ph type="body" idx="1"/>
          </p:nvPr>
        </p:nvSpPr>
        <p:spPr>
          <a:noFill/>
          <a:ln/>
        </p:spPr>
        <p:txBody>
          <a:bodyPr/>
          <a:lstStyle/>
          <a:p>
            <a:pPr marL="114300" indent="-114300">
              <a:buFontTx/>
              <a:buChar char="•"/>
            </a:pPr>
            <a:r>
              <a:rPr lang="en-US" altLang="ja-JP" smtClean="0">
                <a:ea typeface="ＭＳ Ｐ明朝" charset="-128"/>
              </a:rPr>
              <a:t>If bidder 1 and 2 bid four and three dollars, they are allocated {A} and {B}, separately and pay two point five dollars for each.</a:t>
            </a:r>
          </a:p>
          <a:p>
            <a:pPr marL="114300" indent="-114300">
              <a:buFontTx/>
              <a:buChar char="•"/>
            </a:pPr>
            <a:r>
              <a:rPr lang="en-US" altLang="ja-JP" smtClean="0">
                <a:ea typeface="ＭＳ Ｐ明朝" charset="-128"/>
              </a:rPr>
              <a:t>If bidder 1 does not split his bid, he must pay five dollars.  </a:t>
            </a:r>
          </a:p>
          <a:p>
            <a:pPr marL="114300" indent="-114300">
              <a:buFontTx/>
              <a:buChar char="•"/>
            </a:pPr>
            <a:r>
              <a:rPr lang="en-US" altLang="ja-JP" smtClean="0">
                <a:ea typeface="ＭＳ Ｐ明朝" charset="-128"/>
              </a:rPr>
              <a:t>Thus, since the sum of the payments for {A} and {B} is as high as that for {A,B}, ARP is false-name-proof.</a:t>
            </a:r>
          </a:p>
        </p:txBody>
      </p:sp>
      <p:sp>
        <p:nvSpPr>
          <p:cNvPr id="57348" name="スライド番号プレースホルダ 3"/>
          <p:cNvSpPr>
            <a:spLocks noGrp="1"/>
          </p:cNvSpPr>
          <p:nvPr>
            <p:ph type="sldNum" sz="quarter" idx="5"/>
          </p:nvPr>
        </p:nvSpPr>
        <p:spPr>
          <a:noFill/>
        </p:spPr>
        <p:txBody>
          <a:bodyPr/>
          <a:lstStyle/>
          <a:p>
            <a:fld id="{2D2FE201-D7D2-42D2-BE6A-F190A9D4566C}" type="slidenum">
              <a:rPr lang="en-US" altLang="ja-JP" smtClean="0"/>
              <a:pPr/>
              <a:t>27</a:t>
            </a:fld>
            <a:endParaRPr lang="en-US"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46BE5FE-B02A-4B94-A894-8A6A38FB3062}" type="slidenum">
              <a:rPr lang="en-US" altLang="ja-JP" smtClean="0"/>
              <a:pPr/>
              <a:t>28</a:t>
            </a:fld>
            <a:endParaRPr lang="en-US" altLang="ja-JP" smtClean="0"/>
          </a:p>
        </p:txBody>
      </p:sp>
      <p:sp>
        <p:nvSpPr>
          <p:cNvPr id="58371"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marL="115200" indent="-115200" eaLnBrk="1" hangingPunct="1">
              <a:lnSpc>
                <a:spcPct val="90000"/>
              </a:lnSpc>
              <a:buFont typeface="Arial" pitchFamily="34" charset="0"/>
              <a:buChar char="•"/>
              <a:defRPr/>
            </a:pPr>
            <a:r>
              <a:rPr lang="en-US" altLang="ja-JP" dirty="0" smtClean="0"/>
              <a:t>Let us show the worst case in ARP appears. </a:t>
            </a:r>
          </a:p>
          <a:p>
            <a:pPr marL="115200" indent="-115200" eaLnBrk="1" hangingPunct="1">
              <a:lnSpc>
                <a:spcPct val="90000"/>
              </a:lnSpc>
              <a:buFont typeface="Arial" pitchFamily="34" charset="0"/>
              <a:buChar char="•"/>
              <a:defRPr/>
            </a:pPr>
            <a:r>
              <a:rPr lang="en-US" altLang="ja-JP" dirty="0" smtClean="0"/>
              <a:t>It allocates both goods to bidder 0 and it achieves the surplus of five dollars.</a:t>
            </a:r>
          </a:p>
          <a:p>
            <a:pPr marL="115200" indent="-115200" eaLnBrk="1" hangingPunct="1">
              <a:lnSpc>
                <a:spcPct val="90000"/>
              </a:lnSpc>
              <a:buFont typeface="Arial" pitchFamily="34" charset="0"/>
              <a:buChar char="•"/>
              <a:defRPr/>
            </a:pPr>
            <a:r>
              <a:rPr lang="en-US" altLang="ja-JP" dirty="0" smtClean="0"/>
              <a:t>On the other hand, </a:t>
            </a:r>
          </a:p>
          <a:p>
            <a:pPr marL="115200" indent="-115200" eaLnBrk="1" hangingPunct="1">
              <a:lnSpc>
                <a:spcPct val="90000"/>
              </a:lnSpc>
              <a:buFont typeface="Arial" pitchFamily="34" charset="0"/>
              <a:buChar char="•"/>
              <a:defRPr/>
            </a:pPr>
            <a:r>
              <a:rPr lang="en-US" altLang="ja-JP" dirty="0" smtClean="0"/>
              <a:t>Pareto efficient allocation achieves a surplus of seven point three dollars. </a:t>
            </a:r>
          </a:p>
          <a:p>
            <a:pPr marL="115200" indent="-115200" eaLnBrk="1" hangingPunct="1">
              <a:lnSpc>
                <a:spcPct val="90000"/>
              </a:lnSpc>
              <a:buFont typeface="Arial" pitchFamily="34" charset="0"/>
              <a:buChar char="•"/>
              <a:defRPr/>
            </a:pPr>
            <a:r>
              <a:rPr lang="en-US" altLang="ja-JP" dirty="0" smtClean="0"/>
              <a:t>The worst-case efficiency ratio is two-third.</a:t>
            </a:r>
          </a:p>
          <a:p>
            <a:pPr marL="115200" indent="-115200" eaLnBrk="1" hangingPunct="1">
              <a:lnSpc>
                <a:spcPct val="90000"/>
              </a:lnSpc>
              <a:buFont typeface="Arial" pitchFamily="34" charset="0"/>
              <a:buChar char="•"/>
              <a:defRPr/>
            </a:pPr>
            <a:r>
              <a:rPr lang="en-US" altLang="ja-JP" dirty="0" smtClean="0"/>
              <a:t>This result is generalized to auctions with m goods. </a:t>
            </a:r>
          </a:p>
          <a:p>
            <a:pPr eaLnBrk="1" hangingPunct="1">
              <a:defRPr/>
            </a:pPr>
            <a:endParaRPr lang="ja-JP" altLang="ja-JP"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C88554F-8CA9-449D-9F64-3B4F2E28736D}" type="slidenum">
              <a:rPr lang="ja-JP" altLang="en-US" smtClean="0"/>
              <a:pPr/>
              <a:t>3</a:t>
            </a:fld>
            <a:endParaRPr lang="en-US"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6387" name="Rectangle 3"/>
          <p:cNvSpPr>
            <a:spLocks noGrp="1"/>
          </p:cNvSpPr>
          <p:nvPr>
            <p:ph type="body" idx="1"/>
          </p:nvPr>
        </p:nvSpPr>
        <p:spPr bwMode="auto">
          <a:noFill/>
        </p:spPr>
        <p:txBody>
          <a:bodyPr/>
          <a:lstStyle/>
          <a:p>
            <a:r>
              <a:rPr lang="ja-JP" altLang="en-US" dirty="0" smtClean="0"/>
              <a:t>次に，メカニズムデザインについて説明します．</a:t>
            </a:r>
          </a:p>
          <a:p>
            <a:endParaRPr lang="en-US" altLang="ja-JP" dirty="0" smtClean="0"/>
          </a:p>
          <a:p>
            <a:r>
              <a:rPr lang="ja-JP" altLang="en-US" dirty="0" smtClean="0"/>
              <a:t>メカニズムとは，入力と結果の関係を示す関数です．</a:t>
            </a:r>
            <a:endParaRPr lang="en-US" altLang="ja-JP" dirty="0" smtClean="0"/>
          </a:p>
          <a:p>
            <a:endParaRPr lang="en-US" altLang="ja-JP" dirty="0" smtClean="0"/>
          </a:p>
          <a:p>
            <a:r>
              <a:rPr lang="ja-JP" altLang="en-US" dirty="0" smtClean="0"/>
              <a:t>オークションにおいては，参加者の表明したタイプが入力となり，</a:t>
            </a:r>
            <a:endParaRPr lang="en-US" altLang="ja-JP" dirty="0" smtClean="0"/>
          </a:p>
          <a:p>
            <a:r>
              <a:rPr lang="ja-JP" altLang="en-US" dirty="0" smtClean="0"/>
              <a:t>勝者や支払額などが結果となり，</a:t>
            </a:r>
            <a:endParaRPr lang="en-US" altLang="ja-JP" dirty="0" smtClean="0"/>
          </a:p>
          <a:p>
            <a:r>
              <a:rPr lang="ja-JP" altLang="en-US" dirty="0" smtClean="0"/>
              <a:t>そして，その入力から結果を導くオークション方式がメカニズムということになります．</a:t>
            </a:r>
            <a:endParaRPr lang="en-US" altLang="ja-JP" dirty="0" smtClean="0"/>
          </a:p>
          <a:p>
            <a:endParaRPr lang="ja-JP" altLang="en-US" dirty="0" smtClean="0"/>
          </a:p>
          <a:p>
            <a:r>
              <a:rPr lang="ja-JP" altLang="en-US" dirty="0" smtClean="0"/>
              <a:t>ここで，参加者にとって，嘘をつかないことが最大の利益になるという制約を課します．</a:t>
            </a:r>
            <a:endParaRPr lang="en-US" altLang="ja-JP" dirty="0" smtClean="0"/>
          </a:p>
          <a:p>
            <a:r>
              <a:rPr lang="ja-JP" altLang="en-US" dirty="0" smtClean="0"/>
              <a:t>この状況下で望ましい結果が得られるように，メカニズムを設計することをメカニズムデザインといいます．</a:t>
            </a:r>
          </a:p>
          <a:p>
            <a:r>
              <a:rPr lang="ja-JP" altLang="en-US" dirty="0" smtClean="0"/>
              <a:t>ここでいう望ましい性質とは社会的余剰の最大化などです．</a:t>
            </a:r>
            <a:endParaRPr lang="en-US" altLang="ja-JP"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ここで，メカニズムデザインを自動化した，自動メカニズムデザインについて説明します．</a:t>
            </a:r>
            <a:endParaRPr lang="en-US" altLang="ja-JP" dirty="0" smtClean="0"/>
          </a:p>
          <a:p>
            <a:endParaRPr lang="en-US" altLang="ja-JP" dirty="0" smtClean="0"/>
          </a:p>
          <a:p>
            <a:r>
              <a:rPr lang="ja-JP" altLang="en-US" dirty="0" smtClean="0"/>
              <a:t>自動メカニズムデザインではメカニズム設計を最適化問題，混合整数計画法問題として表現します．</a:t>
            </a:r>
          </a:p>
          <a:p>
            <a:r>
              <a:rPr lang="ja-JP" altLang="en-US" dirty="0" smtClean="0">
                <a:solidFill>
                  <a:srgbClr val="000000"/>
                </a:solidFill>
              </a:rPr>
              <a:t>目的関数は社会的余剰の最大化とし，</a:t>
            </a:r>
            <a:endParaRPr lang="en-US" altLang="ja-JP" dirty="0" smtClean="0">
              <a:solidFill>
                <a:srgbClr val="000000"/>
              </a:solidFill>
            </a:endParaRPr>
          </a:p>
          <a:p>
            <a:r>
              <a:rPr lang="ja-JP" altLang="en-US" dirty="0" smtClean="0">
                <a:solidFill>
                  <a:srgbClr val="000000"/>
                </a:solidFill>
              </a:rPr>
              <a:t>入力に対して結果すなわち勝者と支払額を表す変数を定義します．</a:t>
            </a:r>
            <a:endParaRPr lang="en-US" altLang="ja-JP" dirty="0" smtClean="0">
              <a:solidFill>
                <a:srgbClr val="000000"/>
              </a:solidFill>
            </a:endParaRPr>
          </a:p>
          <a:p>
            <a:r>
              <a:rPr lang="ja-JP" altLang="en-US" dirty="0" smtClean="0">
                <a:solidFill>
                  <a:srgbClr val="000000"/>
                </a:solidFill>
              </a:rPr>
              <a:t>また，嘘をついても効用が増加しないことを制約条件とします．</a:t>
            </a:r>
            <a:endParaRPr lang="en-US" altLang="ja-JP" dirty="0" smtClean="0">
              <a:solidFill>
                <a:srgbClr val="000000"/>
              </a:solidFill>
            </a:endParaRPr>
          </a:p>
          <a:p>
            <a:endParaRPr lang="en-US" altLang="ja-JP" dirty="0" smtClean="0">
              <a:solidFill>
                <a:srgbClr val="000000"/>
              </a:solidFill>
            </a:endParaRPr>
          </a:p>
          <a:p>
            <a:r>
              <a:rPr lang="ja-JP" altLang="en-US" dirty="0" smtClean="0">
                <a:solidFill>
                  <a:srgbClr val="000000"/>
                </a:solidFill>
              </a:rPr>
              <a:t>自動メカニズムデザインでは，</a:t>
            </a:r>
            <a:endParaRPr lang="en-US" altLang="ja-JP" dirty="0" smtClean="0">
              <a:solidFill>
                <a:srgbClr val="000000"/>
              </a:solidFill>
            </a:endParaRPr>
          </a:p>
          <a:p>
            <a:r>
              <a:rPr lang="ja-JP" altLang="en-US" dirty="0" smtClean="0">
                <a:solidFill>
                  <a:srgbClr val="000000"/>
                </a:solidFill>
              </a:rPr>
              <a:t>可能な入力の範囲に特化して，きめ細かい制御を行うことで，</a:t>
            </a:r>
            <a:endParaRPr lang="en-US" altLang="ja-JP" dirty="0" smtClean="0">
              <a:solidFill>
                <a:srgbClr val="000000"/>
              </a:solidFill>
            </a:endParaRPr>
          </a:p>
          <a:p>
            <a:r>
              <a:rPr lang="ja-JP" altLang="en-US" dirty="0" smtClean="0">
                <a:solidFill>
                  <a:srgbClr val="000000"/>
                </a:solidFill>
              </a:rPr>
              <a:t>手作業により設計される一般的なメカニズムと比較して，</a:t>
            </a:r>
            <a:endParaRPr lang="en-US" altLang="ja-JP" dirty="0" smtClean="0">
              <a:solidFill>
                <a:srgbClr val="000000"/>
              </a:solidFill>
            </a:endParaRPr>
          </a:p>
          <a:p>
            <a:r>
              <a:rPr lang="ja-JP" altLang="en-US" dirty="0" smtClean="0">
                <a:solidFill>
                  <a:srgbClr val="000000"/>
                </a:solidFill>
              </a:rPr>
              <a:t>社会的余剰の改善が期待されます．</a:t>
            </a:r>
            <a:endParaRPr lang="en-US" altLang="ja-JP" dirty="0" smtClean="0">
              <a:solidFill>
                <a:srgbClr val="000000"/>
              </a:solidFill>
            </a:endParaRPr>
          </a:p>
          <a:p>
            <a:endParaRPr lang="en-US" altLang="ja-JP" dirty="0" smtClean="0">
              <a:solidFill>
                <a:srgbClr val="000000"/>
              </a:solidFill>
            </a:endParaRPr>
          </a:p>
          <a:p>
            <a:r>
              <a:rPr lang="ja-JP" altLang="en-US" dirty="0" smtClean="0">
                <a:solidFill>
                  <a:srgbClr val="000000"/>
                </a:solidFill>
              </a:rPr>
              <a:t>また，計算機により自動的にオークションメカニズムを設計するため，</a:t>
            </a:r>
            <a:endParaRPr lang="en-US" altLang="ja-JP" dirty="0" smtClean="0">
              <a:solidFill>
                <a:srgbClr val="000000"/>
              </a:solidFill>
            </a:endParaRPr>
          </a:p>
          <a:p>
            <a:r>
              <a:rPr lang="ja-JP" altLang="en-US" dirty="0" smtClean="0">
                <a:solidFill>
                  <a:srgbClr val="000000"/>
                </a:solidFill>
              </a:rPr>
              <a:t>従来大変であったメカニズムの設計の労力を，</a:t>
            </a:r>
            <a:endParaRPr lang="en-US" altLang="ja-JP" dirty="0" smtClean="0">
              <a:solidFill>
                <a:srgbClr val="000000"/>
              </a:solidFill>
            </a:endParaRPr>
          </a:p>
          <a:p>
            <a:r>
              <a:rPr lang="ja-JP" altLang="en-US" dirty="0" smtClean="0">
                <a:solidFill>
                  <a:srgbClr val="000000"/>
                </a:solidFill>
              </a:rPr>
              <a:t>人間から機械へと移行することが可能となります．</a:t>
            </a:r>
            <a:endParaRPr kumimoji="1" lang="ja-JP" altLang="en-US" dirty="0"/>
          </a:p>
        </p:txBody>
      </p:sp>
      <p:sp>
        <p:nvSpPr>
          <p:cNvPr id="4" name="スライド番号プレースホルダ 3"/>
          <p:cNvSpPr>
            <a:spLocks noGrp="1"/>
          </p:cNvSpPr>
          <p:nvPr>
            <p:ph type="sldNum" sz="quarter" idx="10"/>
          </p:nvPr>
        </p:nvSpPr>
        <p:spPr/>
        <p:txBody>
          <a:bodyPr/>
          <a:lstStyle/>
          <a:p>
            <a:fld id="{D8CAB6B9-2A46-44BF-B9BB-BDDED05862AC}"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a:noFill/>
          <a:ln/>
        </p:spPr>
        <p:txBody>
          <a:bodyPr/>
          <a:lstStyle/>
          <a:p>
            <a:pPr eaLnBrk="1" hangingPunct="1"/>
            <a:r>
              <a:rPr lang="ja-JP" altLang="en-US" smtClean="0"/>
              <a:t>次に，目的関数を定義します．</a:t>
            </a:r>
          </a:p>
          <a:p>
            <a:pPr eaLnBrk="1" hangingPunct="1"/>
            <a:endParaRPr lang="ja-JP" altLang="en-US" smtClean="0"/>
          </a:p>
          <a:p>
            <a:pPr eaLnBrk="1" hangingPunct="1"/>
            <a:r>
              <a:rPr lang="ja-JP" altLang="en-US" smtClean="0"/>
              <a:t>目的関数は，社会的余剰の最大化や，</a:t>
            </a:r>
          </a:p>
          <a:p>
            <a:pPr eaLnBrk="1" hangingPunct="1"/>
            <a:r>
              <a:rPr lang="ja-JP" altLang="en-US" smtClean="0"/>
              <a:t>主催者の利益の最大化など，</a:t>
            </a:r>
          </a:p>
          <a:p>
            <a:pPr eaLnBrk="1" hangingPunct="1"/>
            <a:r>
              <a:rPr lang="ja-JP" altLang="en-US" smtClean="0"/>
              <a:t>いろいろと設定可能です．</a:t>
            </a:r>
          </a:p>
          <a:p>
            <a:pPr eaLnBrk="1" hangingPunct="1"/>
            <a:endParaRPr lang="ja-JP" altLang="en-US" smtClean="0"/>
          </a:p>
          <a:p>
            <a:pPr eaLnBrk="1" hangingPunct="1"/>
            <a:r>
              <a:rPr lang="ja-JP" altLang="en-US" smtClean="0"/>
              <a:t>目的関数も，制約式同様，変数</a:t>
            </a:r>
            <a:r>
              <a:rPr lang="en-US" altLang="ja-JP" smtClean="0"/>
              <a:t>pt</a:t>
            </a:r>
            <a:r>
              <a:rPr lang="ja-JP" altLang="en-US" smtClean="0"/>
              <a:t>あるいは</a:t>
            </a:r>
            <a:r>
              <a:rPr lang="en-US" altLang="ja-JP" smtClean="0"/>
              <a:t>π</a:t>
            </a:r>
            <a:r>
              <a:rPr lang="ja-JP" altLang="en-US" smtClean="0"/>
              <a:t>を用いて，線形の式で表現できます．</a:t>
            </a:r>
          </a:p>
          <a:p>
            <a:pPr eaLnBrk="1" hangingPunct="1"/>
            <a:endParaRPr lang="ja-JP" altLang="en-US" smtClean="0"/>
          </a:p>
          <a:p>
            <a:pPr eaLnBrk="1" hangingPunct="1"/>
            <a:r>
              <a:rPr lang="ja-JP" altLang="en-US" smtClean="0"/>
              <a:t>あとは，各種制約条件を満たすよう，</a:t>
            </a:r>
          </a:p>
          <a:p>
            <a:pPr eaLnBrk="1" hangingPunct="1"/>
            <a:r>
              <a:rPr lang="ja-JP" altLang="en-US" smtClean="0"/>
              <a:t>目的関数を最適化する割当ておよび支払額の変数を決定することで，</a:t>
            </a:r>
          </a:p>
          <a:p>
            <a:pPr eaLnBrk="1" hangingPunct="1"/>
            <a:r>
              <a:rPr lang="ja-JP" altLang="en-US" smtClean="0"/>
              <a:t>メカニズムを設計することができます．</a:t>
            </a:r>
          </a:p>
          <a:p>
            <a:pPr eaLnBrk="1" hangingPunct="1"/>
            <a:endParaRPr lang="ja-JP"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a:noFill/>
          <a:ln/>
        </p:spPr>
        <p:txBody>
          <a:bodyPr/>
          <a:lstStyle/>
          <a:p>
            <a:pPr lvl="1" eaLnBrk="1" hangingPunct="1"/>
            <a:r>
              <a:rPr lang="ja-JP" altLang="en-US" sz="1000" smtClean="0"/>
              <a:t>まずは，自動メカニズムデザインがどのようにしてメカニズムを構築するのか，</a:t>
            </a:r>
          </a:p>
          <a:p>
            <a:pPr lvl="1" eaLnBrk="1" hangingPunct="1"/>
            <a:r>
              <a:rPr lang="ja-JP" altLang="en-US" sz="1000" smtClean="0"/>
              <a:t>具体的な例を用いながら説明します．</a:t>
            </a:r>
          </a:p>
          <a:p>
            <a:pPr lvl="1" eaLnBrk="1" hangingPunct="1"/>
            <a:r>
              <a:rPr lang="ja-JP" altLang="en-US" sz="1000" smtClean="0"/>
              <a:t>ここでは，</a:t>
            </a:r>
            <a:r>
              <a:rPr lang="en-US" altLang="ja-JP" sz="1000" smtClean="0"/>
              <a:t>2</a:t>
            </a:r>
            <a:r>
              <a:rPr lang="ja-JP" altLang="en-US" sz="1000" smtClean="0"/>
              <a:t>人</a:t>
            </a:r>
            <a:r>
              <a:rPr lang="en-US" altLang="ja-JP" sz="1000" smtClean="0"/>
              <a:t>1</a:t>
            </a:r>
            <a:r>
              <a:rPr lang="ja-JP" altLang="en-US" sz="1000" smtClean="0"/>
              <a:t>財の簡単な例を用います．</a:t>
            </a:r>
          </a:p>
          <a:p>
            <a:pPr lvl="1" eaLnBrk="1" hangingPunct="1"/>
            <a:endParaRPr lang="ja-JP" altLang="en-US" sz="1000" smtClean="0"/>
          </a:p>
          <a:p>
            <a:pPr lvl="1" eaLnBrk="1" hangingPunct="1"/>
            <a:r>
              <a:rPr lang="ja-JP" altLang="en-US" sz="1000" smtClean="0"/>
              <a:t>入札者</a:t>
            </a:r>
            <a:r>
              <a:rPr lang="en-US" altLang="ja-JP" sz="1000" smtClean="0"/>
              <a:t>1</a:t>
            </a:r>
            <a:r>
              <a:rPr lang="ja-JP" altLang="en-US" sz="1000" smtClean="0"/>
              <a:t>と</a:t>
            </a:r>
            <a:r>
              <a:rPr lang="en-US" altLang="ja-JP" sz="1000" smtClean="0"/>
              <a:t>2</a:t>
            </a:r>
            <a:r>
              <a:rPr lang="ja-JP" altLang="en-US" sz="1000" smtClean="0"/>
              <a:t>が</a:t>
            </a:r>
            <a:r>
              <a:rPr lang="en-US" altLang="ja-JP" sz="1000" smtClean="0"/>
              <a:t>1</a:t>
            </a:r>
            <a:r>
              <a:rPr lang="ja-JP" altLang="en-US" sz="1000" smtClean="0"/>
              <a:t>つの財をオークションで競り合う状況を考えます．</a:t>
            </a:r>
            <a:endParaRPr lang="en-US" altLang="ja-JP" sz="1000" smtClean="0"/>
          </a:p>
          <a:p>
            <a:pPr lvl="1" eaLnBrk="1" hangingPunct="1"/>
            <a:endParaRPr lang="ja-JP" altLang="en-US" sz="1000" smtClean="0"/>
          </a:p>
          <a:p>
            <a:pPr lvl="1" eaLnBrk="1" hangingPunct="1"/>
            <a:r>
              <a:rPr lang="ja-JP" altLang="en-US" sz="1000" smtClean="0"/>
              <a:t>各入札者は，財に対し</a:t>
            </a:r>
            <a:r>
              <a:rPr lang="en-US" altLang="ja-JP" sz="1000" smtClean="0"/>
              <a:t>100</a:t>
            </a:r>
            <a:r>
              <a:rPr lang="ja-JP" altLang="en-US" sz="1000" smtClean="0"/>
              <a:t>円もしくは</a:t>
            </a:r>
            <a:r>
              <a:rPr lang="en-US" altLang="ja-JP" sz="1000" smtClean="0"/>
              <a:t>50</a:t>
            </a:r>
            <a:r>
              <a:rPr lang="ja-JP" altLang="en-US" sz="1000" smtClean="0"/>
              <a:t>円のどちらかの評価値を持っているものとします．</a:t>
            </a:r>
          </a:p>
          <a:p>
            <a:pPr lvl="1" eaLnBrk="1" hangingPunct="1"/>
            <a:endParaRPr lang="ja-JP" altLang="en-US" sz="1000" smtClean="0"/>
          </a:p>
          <a:p>
            <a:pPr lvl="1" eaLnBrk="1" hangingPunct="1"/>
            <a:r>
              <a:rPr lang="ja-JP" altLang="en-US" sz="1000" smtClean="0"/>
              <a:t>また，各入札者への財の割当ては，財がもらえるかもらえないか，</a:t>
            </a:r>
            <a:r>
              <a:rPr lang="en-US" altLang="ja-JP" sz="1000" smtClean="0"/>
              <a:t>win</a:t>
            </a:r>
            <a:r>
              <a:rPr lang="ja-JP" altLang="en-US" sz="1000" smtClean="0"/>
              <a:t>か</a:t>
            </a:r>
            <a:r>
              <a:rPr lang="en-US" altLang="ja-JP" sz="1000" smtClean="0"/>
              <a:t>lose</a:t>
            </a:r>
            <a:r>
              <a:rPr lang="ja-JP" altLang="en-US" sz="1000" smtClean="0"/>
              <a:t>かで表現します．</a:t>
            </a:r>
          </a:p>
          <a:p>
            <a:pPr lvl="1" eaLnBrk="1" hangingPunct="1"/>
            <a:endParaRPr lang="ja-JP" altLang="en-US" sz="1000" smtClean="0"/>
          </a:p>
          <a:p>
            <a:pPr lvl="1" eaLnBrk="1" hangingPunct="1"/>
            <a:r>
              <a:rPr lang="ja-JP" altLang="en-US" sz="1000" smtClean="0"/>
              <a:t>ここで起こりうる入札の組合せは，</a:t>
            </a:r>
          </a:p>
          <a:p>
            <a:pPr lvl="1" eaLnBrk="1" hangingPunct="1"/>
            <a:r>
              <a:rPr lang="ja-JP" altLang="en-US" sz="1000" smtClean="0"/>
              <a:t>入札者</a:t>
            </a:r>
            <a:r>
              <a:rPr lang="en-US" altLang="ja-JP" sz="1000" smtClean="0"/>
              <a:t>1</a:t>
            </a:r>
            <a:r>
              <a:rPr lang="ja-JP" altLang="en-US" sz="1000" smtClean="0"/>
              <a:t>，</a:t>
            </a:r>
            <a:r>
              <a:rPr lang="en-US" altLang="ja-JP" sz="1000" smtClean="0"/>
              <a:t>2</a:t>
            </a:r>
            <a:r>
              <a:rPr lang="ja-JP" altLang="en-US" sz="1000" smtClean="0"/>
              <a:t>の入札をそれぞれ</a:t>
            </a:r>
            <a:r>
              <a:rPr lang="en-US" altLang="ja-JP" sz="1000" smtClean="0"/>
              <a:t>v1</a:t>
            </a:r>
            <a:r>
              <a:rPr lang="ja-JP" altLang="en-US" sz="1000" smtClean="0"/>
              <a:t>，</a:t>
            </a:r>
            <a:r>
              <a:rPr lang="en-US" altLang="ja-JP" sz="1000" smtClean="0"/>
              <a:t>v2</a:t>
            </a:r>
            <a:r>
              <a:rPr lang="ja-JP" altLang="en-US" sz="1000" smtClean="0"/>
              <a:t>とすると，</a:t>
            </a:r>
          </a:p>
          <a:p>
            <a:pPr lvl="1" eaLnBrk="1" hangingPunct="1"/>
            <a:r>
              <a:rPr lang="en-US" altLang="ja-JP" sz="1000" smtClean="0"/>
              <a:t>(100, 100), (100, 50), (50, 100), (50, 50) </a:t>
            </a:r>
            <a:r>
              <a:rPr lang="ja-JP" altLang="en-US" sz="1000" smtClean="0"/>
              <a:t>の</a:t>
            </a:r>
            <a:r>
              <a:rPr lang="en-US" altLang="ja-JP" sz="1000" smtClean="0"/>
              <a:t>4</a:t>
            </a:r>
            <a:r>
              <a:rPr lang="ja-JP" altLang="en-US" sz="1000" smtClean="0"/>
              <a:t>通りが考えられます．</a:t>
            </a:r>
          </a:p>
          <a:p>
            <a:pPr lvl="1" eaLnBrk="1" hangingPunct="1"/>
            <a:endParaRPr lang="ja-JP" altLang="en-US" sz="1000" smtClean="0"/>
          </a:p>
          <a:p>
            <a:pPr lvl="1" eaLnBrk="1" hangingPunct="1"/>
            <a:r>
              <a:rPr lang="ja-JP" altLang="en-US" sz="1000" smtClean="0"/>
              <a:t>また，起こりうる割当て結果は，</a:t>
            </a:r>
          </a:p>
          <a:p>
            <a:pPr lvl="1" eaLnBrk="1" hangingPunct="1"/>
            <a:r>
              <a:rPr lang="ja-JP" altLang="en-US" sz="1000" smtClean="0"/>
              <a:t>入札者</a:t>
            </a:r>
            <a:r>
              <a:rPr lang="en-US" altLang="ja-JP" sz="1000" smtClean="0"/>
              <a:t>1</a:t>
            </a:r>
            <a:r>
              <a:rPr lang="ja-JP" altLang="en-US" sz="1000" smtClean="0"/>
              <a:t>，</a:t>
            </a:r>
            <a:r>
              <a:rPr lang="en-US" altLang="ja-JP" sz="1000" smtClean="0"/>
              <a:t>2</a:t>
            </a:r>
            <a:r>
              <a:rPr lang="ja-JP" altLang="en-US" sz="1000" smtClean="0"/>
              <a:t>への財の割当てをそれぞれ</a:t>
            </a:r>
            <a:r>
              <a:rPr lang="en-US" altLang="ja-JP" sz="1000" smtClean="0"/>
              <a:t>o1</a:t>
            </a:r>
            <a:r>
              <a:rPr lang="ja-JP" altLang="en-US" sz="1000" smtClean="0"/>
              <a:t>，</a:t>
            </a:r>
            <a:r>
              <a:rPr lang="en-US" altLang="ja-JP" sz="1000" smtClean="0"/>
              <a:t>o2</a:t>
            </a:r>
            <a:r>
              <a:rPr lang="ja-JP" altLang="en-US" sz="1000" smtClean="0"/>
              <a:t>とすると，</a:t>
            </a:r>
          </a:p>
          <a:p>
            <a:pPr lvl="1" eaLnBrk="1" hangingPunct="1"/>
            <a:r>
              <a:rPr lang="en-US" altLang="ja-JP" sz="1000" smtClean="0"/>
              <a:t>(win, lose), (lose, win), (lose, lose) </a:t>
            </a:r>
            <a:r>
              <a:rPr lang="ja-JP" altLang="en-US" sz="1000" smtClean="0"/>
              <a:t>の</a:t>
            </a:r>
            <a:r>
              <a:rPr lang="en-US" altLang="ja-JP" sz="1000" smtClean="0"/>
              <a:t>3</a:t>
            </a:r>
            <a:r>
              <a:rPr lang="ja-JP" altLang="en-US" sz="1000" smtClean="0"/>
              <a:t>通りが考えられます．</a:t>
            </a:r>
          </a:p>
          <a:p>
            <a:pPr lvl="1" eaLnBrk="1" hangingPunct="1"/>
            <a:endParaRPr lang="ja-JP" altLang="en-US" sz="1000" smtClean="0"/>
          </a:p>
          <a:p>
            <a:pPr lvl="1" eaLnBrk="1" hangingPunct="1"/>
            <a:r>
              <a:rPr lang="ja-JP" altLang="en-US" sz="1000" smtClean="0"/>
              <a:t>また，支払額は正の実数より決められ，それぞれ </a:t>
            </a:r>
            <a:r>
              <a:rPr lang="en-US" altLang="ja-JP" sz="1000" smtClean="0"/>
              <a:t>π</a:t>
            </a:r>
            <a:r>
              <a:rPr lang="ja-JP" altLang="en-US" sz="1000" smtClean="0"/>
              <a:t>１・</a:t>
            </a:r>
            <a:r>
              <a:rPr lang="en-US" altLang="ja-JP" sz="1000" smtClean="0"/>
              <a:t>π</a:t>
            </a:r>
            <a:r>
              <a:rPr lang="ja-JP" altLang="en-US" sz="1000" smtClean="0"/>
              <a:t>２ とします．</a:t>
            </a:r>
          </a:p>
          <a:p>
            <a:pPr lvl="1" eaLnBrk="1" hangingPunct="1"/>
            <a:endParaRPr lang="ja-JP" altLang="en-US" sz="1000" smtClean="0"/>
          </a:p>
          <a:p>
            <a:pPr lvl="1" eaLnBrk="1" hangingPunct="1"/>
            <a:r>
              <a:rPr lang="ja-JP" altLang="en-US" sz="1000" smtClean="0"/>
              <a:t>この起こりうる全ての入札の組合せに対し，</a:t>
            </a:r>
          </a:p>
          <a:p>
            <a:pPr lvl="1" eaLnBrk="1" hangingPunct="1"/>
            <a:r>
              <a:rPr lang="ja-JP" altLang="en-US" sz="1000" smtClean="0"/>
              <a:t>対応する割当て，支払額を決定することで，メカニズムとなります．</a:t>
            </a:r>
          </a:p>
          <a:p>
            <a:pPr eaLnBrk="1" hangingPunct="1"/>
            <a:endParaRPr lang="ja-JP" altLang="en-US" sz="10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a:noFill/>
          <a:ln/>
        </p:spPr>
        <p:txBody>
          <a:bodyPr/>
          <a:lstStyle/>
          <a:p>
            <a:pPr eaLnBrk="1" hangingPunct="1">
              <a:lnSpc>
                <a:spcPct val="90000"/>
              </a:lnSpc>
            </a:pPr>
            <a:r>
              <a:rPr lang="ja-JP" altLang="en-US" smtClean="0"/>
              <a:t>次に，実際に混合整数計画法として表現するために，</a:t>
            </a:r>
          </a:p>
          <a:p>
            <a:pPr eaLnBrk="1" hangingPunct="1">
              <a:lnSpc>
                <a:spcPct val="90000"/>
              </a:lnSpc>
            </a:pPr>
            <a:r>
              <a:rPr lang="ja-JP" altLang="en-US" smtClean="0"/>
              <a:t>割当ておよび支払額を混合整数計画法の変数として定義します．</a:t>
            </a:r>
          </a:p>
          <a:p>
            <a:pPr eaLnBrk="1" hangingPunct="1">
              <a:lnSpc>
                <a:spcPct val="90000"/>
              </a:lnSpc>
            </a:pPr>
            <a:endParaRPr lang="ja-JP" altLang="en-US" smtClean="0"/>
          </a:p>
          <a:p>
            <a:pPr eaLnBrk="1" hangingPunct="1">
              <a:lnSpc>
                <a:spcPct val="90000"/>
              </a:lnSpc>
            </a:pPr>
            <a:r>
              <a:rPr lang="ja-JP" altLang="en-US" smtClean="0"/>
              <a:t>全ての入札および割当ての組合せが生起する確率を，</a:t>
            </a:r>
          </a:p>
          <a:p>
            <a:pPr eaLnBrk="1" hangingPunct="1">
              <a:lnSpc>
                <a:spcPct val="90000"/>
              </a:lnSpc>
            </a:pPr>
            <a:r>
              <a:rPr lang="ja-JP" altLang="en-US" smtClean="0"/>
              <a:t>変数，</a:t>
            </a:r>
            <a:r>
              <a:rPr lang="en-US" altLang="ja-JP" smtClean="0"/>
              <a:t>pt_θ1θ2_o1o2</a:t>
            </a:r>
            <a:r>
              <a:rPr lang="ja-JP" altLang="en-US" smtClean="0"/>
              <a:t>と定義します．</a:t>
            </a:r>
          </a:p>
          <a:p>
            <a:pPr eaLnBrk="1" hangingPunct="1">
              <a:lnSpc>
                <a:spcPct val="90000"/>
              </a:lnSpc>
            </a:pPr>
            <a:r>
              <a:rPr lang="ja-JP" altLang="en-US" smtClean="0"/>
              <a:t>これは（</a:t>
            </a:r>
            <a:r>
              <a:rPr lang="en-US" altLang="ja-JP" smtClean="0"/>
              <a:t>θ1θ2</a:t>
            </a:r>
            <a:r>
              <a:rPr lang="ja-JP" altLang="en-US" smtClean="0"/>
              <a:t>）という入札のときに割当て（</a:t>
            </a:r>
            <a:r>
              <a:rPr lang="en-US" altLang="ja-JP" smtClean="0"/>
              <a:t>o1o2</a:t>
            </a:r>
            <a:r>
              <a:rPr lang="ja-JP" altLang="en-US" smtClean="0"/>
              <a:t>）となる確率を意味します．</a:t>
            </a:r>
          </a:p>
          <a:p>
            <a:pPr eaLnBrk="1" hangingPunct="1">
              <a:lnSpc>
                <a:spcPct val="90000"/>
              </a:lnSpc>
            </a:pPr>
            <a:endParaRPr lang="ja-JP" altLang="en-US" smtClean="0"/>
          </a:p>
          <a:p>
            <a:pPr eaLnBrk="1" hangingPunct="1">
              <a:lnSpc>
                <a:spcPct val="90000"/>
              </a:lnSpc>
            </a:pPr>
            <a:r>
              <a:rPr lang="ja-JP" altLang="en-US" smtClean="0"/>
              <a:t>例えば，</a:t>
            </a:r>
            <a:r>
              <a:rPr lang="en-US" altLang="ja-JP" smtClean="0"/>
              <a:t>pt_(100, 50)_(win, lose)</a:t>
            </a:r>
            <a:r>
              <a:rPr lang="ja-JP" altLang="en-US" smtClean="0"/>
              <a:t>という変数は，</a:t>
            </a:r>
          </a:p>
          <a:p>
            <a:pPr eaLnBrk="1" hangingPunct="1">
              <a:lnSpc>
                <a:spcPct val="90000"/>
              </a:lnSpc>
            </a:pPr>
            <a:r>
              <a:rPr lang="en-US" altLang="ja-JP" smtClean="0"/>
              <a:t>(100, 50)</a:t>
            </a:r>
            <a:r>
              <a:rPr lang="ja-JP" altLang="en-US" smtClean="0"/>
              <a:t>の入札に対して割当てが</a:t>
            </a:r>
            <a:r>
              <a:rPr lang="en-US" altLang="ja-JP" smtClean="0"/>
              <a:t>(win, lose)</a:t>
            </a:r>
            <a:r>
              <a:rPr lang="ja-JP" altLang="en-US" smtClean="0"/>
              <a:t>となる確率を意味します．</a:t>
            </a:r>
          </a:p>
          <a:p>
            <a:pPr eaLnBrk="1" hangingPunct="1">
              <a:lnSpc>
                <a:spcPct val="90000"/>
              </a:lnSpc>
            </a:pPr>
            <a:endParaRPr lang="ja-JP" altLang="en-US" smtClean="0"/>
          </a:p>
          <a:p>
            <a:pPr eaLnBrk="1" hangingPunct="1">
              <a:lnSpc>
                <a:spcPct val="90000"/>
              </a:lnSpc>
            </a:pPr>
            <a:r>
              <a:rPr lang="ja-JP" altLang="en-US" smtClean="0"/>
              <a:t>混合整数計画法では，各確率が</a:t>
            </a:r>
            <a:r>
              <a:rPr lang="en-US" altLang="ja-JP" smtClean="0"/>
              <a:t>0</a:t>
            </a:r>
            <a:r>
              <a:rPr lang="ja-JP" altLang="en-US" smtClean="0"/>
              <a:t>もしくは</a:t>
            </a:r>
            <a:r>
              <a:rPr lang="en-US" altLang="ja-JP" smtClean="0"/>
              <a:t>1</a:t>
            </a:r>
            <a:r>
              <a:rPr lang="ja-JP" altLang="en-US" smtClean="0"/>
              <a:t>のどちらをとるか決定します．</a:t>
            </a:r>
          </a:p>
          <a:p>
            <a:pPr eaLnBrk="1" hangingPunct="1">
              <a:lnSpc>
                <a:spcPct val="90000"/>
              </a:lnSpc>
            </a:pPr>
            <a:endParaRPr lang="ja-JP" altLang="en-US" smtClean="0"/>
          </a:p>
          <a:p>
            <a:pPr eaLnBrk="1" hangingPunct="1">
              <a:lnSpc>
                <a:spcPct val="90000"/>
              </a:lnSpc>
            </a:pPr>
            <a:endParaRPr lang="ja-JP" altLang="en-US" smtClean="0"/>
          </a:p>
          <a:p>
            <a:pPr eaLnBrk="1" hangingPunct="1">
              <a:lnSpc>
                <a:spcPct val="90000"/>
              </a:lnSpc>
            </a:pPr>
            <a:r>
              <a:rPr lang="ja-JP" altLang="en-US" smtClean="0"/>
              <a:t>また全ての入札の組合せに対する支払額を，</a:t>
            </a:r>
            <a:r>
              <a:rPr lang="en-US" altLang="ja-JP" smtClean="0"/>
              <a:t>πi_(θ1θ2)</a:t>
            </a:r>
            <a:r>
              <a:rPr lang="ja-JP" altLang="en-US" smtClean="0"/>
              <a:t>と定義します．</a:t>
            </a:r>
          </a:p>
          <a:p>
            <a:pPr eaLnBrk="1" hangingPunct="1">
              <a:lnSpc>
                <a:spcPct val="90000"/>
              </a:lnSpc>
            </a:pPr>
            <a:r>
              <a:rPr lang="ja-JP" altLang="en-US" smtClean="0"/>
              <a:t>これは， （</a:t>
            </a:r>
            <a:r>
              <a:rPr lang="en-US" altLang="ja-JP" smtClean="0"/>
              <a:t>θ1θ2</a:t>
            </a:r>
            <a:r>
              <a:rPr lang="ja-JP" altLang="en-US" smtClean="0"/>
              <a:t>）という入札のときの入札者</a:t>
            </a:r>
            <a:r>
              <a:rPr lang="en-US" altLang="ja-JP" smtClean="0"/>
              <a:t>i</a:t>
            </a:r>
            <a:r>
              <a:rPr lang="ja-JP" altLang="en-US" smtClean="0"/>
              <a:t>の支払額を意味します．</a:t>
            </a:r>
          </a:p>
          <a:p>
            <a:pPr eaLnBrk="1" hangingPunct="1">
              <a:lnSpc>
                <a:spcPct val="90000"/>
              </a:lnSpc>
            </a:pPr>
            <a:endParaRPr lang="ja-JP" altLang="en-US" smtClean="0"/>
          </a:p>
          <a:p>
            <a:pPr eaLnBrk="1" hangingPunct="1">
              <a:lnSpc>
                <a:spcPct val="90000"/>
              </a:lnSpc>
            </a:pPr>
            <a:r>
              <a:rPr lang="ja-JP" altLang="en-US" smtClean="0"/>
              <a:t>例えば</a:t>
            </a:r>
            <a:r>
              <a:rPr lang="en-US" altLang="ja-JP" smtClean="0"/>
              <a:t>π1_(100, 50)</a:t>
            </a:r>
            <a:r>
              <a:rPr lang="ja-JP" altLang="en-US" smtClean="0"/>
              <a:t>という変数は，</a:t>
            </a:r>
          </a:p>
          <a:p>
            <a:pPr eaLnBrk="1" hangingPunct="1">
              <a:lnSpc>
                <a:spcPct val="90000"/>
              </a:lnSpc>
            </a:pPr>
            <a:r>
              <a:rPr lang="en-US" altLang="ja-JP" smtClean="0"/>
              <a:t>(100, 50)</a:t>
            </a:r>
            <a:r>
              <a:rPr lang="ja-JP" altLang="en-US" smtClean="0"/>
              <a:t>の入札に対しての入札者</a:t>
            </a:r>
            <a:r>
              <a:rPr lang="en-US" altLang="ja-JP" smtClean="0"/>
              <a:t>1</a:t>
            </a:r>
            <a:r>
              <a:rPr lang="ja-JP" altLang="en-US" smtClean="0"/>
              <a:t>の支払額を意味し．</a:t>
            </a:r>
          </a:p>
          <a:p>
            <a:pPr eaLnBrk="1" hangingPunct="1">
              <a:lnSpc>
                <a:spcPct val="90000"/>
              </a:lnSpc>
            </a:pPr>
            <a:r>
              <a:rPr lang="ja-JP" altLang="en-US" smtClean="0"/>
              <a:t>正の実数の範囲で決定されます</a:t>
            </a:r>
          </a:p>
          <a:p>
            <a:pPr eaLnBrk="1" hangingPunct="1">
              <a:lnSpc>
                <a:spcPct val="90000"/>
              </a:lnSpc>
            </a:pPr>
            <a:endParaRPr lang="ja-JP"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a:noFill/>
          <a:ln/>
        </p:spPr>
        <p:txBody>
          <a:bodyPr/>
          <a:lstStyle/>
          <a:p>
            <a:pPr eaLnBrk="1" hangingPunct="1"/>
            <a:r>
              <a:rPr lang="ja-JP" altLang="en-US" smtClean="0"/>
              <a:t>次に，先ほど定義した変数を用いて，制約式を定義します．</a:t>
            </a:r>
          </a:p>
          <a:p>
            <a:pPr eaLnBrk="1" hangingPunct="1"/>
            <a:endParaRPr lang="ja-JP" altLang="en-US" smtClean="0"/>
          </a:p>
          <a:p>
            <a:pPr eaLnBrk="1" hangingPunct="1"/>
            <a:r>
              <a:rPr lang="ja-JP" altLang="en-US" smtClean="0"/>
              <a:t>まずは，割当て可能性です．</a:t>
            </a:r>
          </a:p>
          <a:p>
            <a:pPr eaLnBrk="1" hangingPunct="1"/>
            <a:r>
              <a:rPr lang="ja-JP" altLang="en-US" smtClean="0"/>
              <a:t>これは，</a:t>
            </a:r>
            <a:r>
              <a:rPr lang="en-US" altLang="ja-JP" smtClean="0"/>
              <a:t>1</a:t>
            </a:r>
            <a:r>
              <a:rPr lang="ja-JP" altLang="en-US" smtClean="0"/>
              <a:t>組の入札に対する割当ては一意に定まる，という制約です．</a:t>
            </a:r>
          </a:p>
          <a:p>
            <a:pPr eaLnBrk="1" hangingPunct="1"/>
            <a:endParaRPr lang="ja-JP" altLang="en-US" smtClean="0"/>
          </a:p>
          <a:p>
            <a:pPr eaLnBrk="1" hangingPunct="1"/>
            <a:r>
              <a:rPr lang="ja-JP" altLang="en-US" smtClean="0"/>
              <a:t>つまり， </a:t>
            </a:r>
            <a:r>
              <a:rPr lang="en-US" altLang="ja-JP" smtClean="0"/>
              <a:t>(win, lose), (lose, win), (lose, lose)</a:t>
            </a:r>
            <a:r>
              <a:rPr lang="ja-JP" altLang="en-US" smtClean="0"/>
              <a:t>のそれぞれの割当てが生起する確率の合計は常に１となる，</a:t>
            </a:r>
          </a:p>
          <a:p>
            <a:pPr eaLnBrk="1" hangingPunct="1"/>
            <a:r>
              <a:rPr lang="ja-JP" altLang="en-US" smtClean="0"/>
              <a:t>ということです．</a:t>
            </a:r>
          </a:p>
          <a:p>
            <a:pPr eaLnBrk="1" hangingPunct="1"/>
            <a:endParaRPr lang="ja-JP" altLang="en-US" smtClean="0"/>
          </a:p>
          <a:p>
            <a:pPr eaLnBrk="1" hangingPunct="1"/>
            <a:r>
              <a:rPr lang="ja-JP" altLang="en-US" smtClean="0"/>
              <a:t>例えば，</a:t>
            </a:r>
            <a:r>
              <a:rPr lang="en-US" altLang="ja-JP" smtClean="0"/>
              <a:t>(100, 50)</a:t>
            </a:r>
            <a:r>
              <a:rPr lang="ja-JP" altLang="en-US" smtClean="0"/>
              <a:t>という入札に対して，</a:t>
            </a:r>
          </a:p>
          <a:p>
            <a:pPr eaLnBrk="1" hangingPunct="1"/>
            <a:r>
              <a:rPr lang="ja-JP" altLang="en-US" smtClean="0"/>
              <a:t>先ほどの変数を用いて制約式を作ると，次のようになります．</a:t>
            </a:r>
          </a:p>
          <a:p>
            <a:pPr eaLnBrk="1" hangingPunct="1"/>
            <a:endParaRPr lang="ja-JP" altLang="en-US" smtClean="0"/>
          </a:p>
          <a:p>
            <a:pPr eaLnBrk="1" hangingPunct="1"/>
            <a:r>
              <a:rPr lang="ja-JP" altLang="en-US" smtClean="0"/>
              <a:t>上から順に， </a:t>
            </a:r>
            <a:r>
              <a:rPr lang="en-US" altLang="ja-JP" smtClean="0"/>
              <a:t>(100, 50)</a:t>
            </a:r>
            <a:r>
              <a:rPr lang="ja-JP" altLang="en-US" smtClean="0"/>
              <a:t>という入札のとき</a:t>
            </a:r>
            <a:r>
              <a:rPr lang="en-US" altLang="ja-JP" smtClean="0"/>
              <a:t>(win, lose)</a:t>
            </a:r>
            <a:r>
              <a:rPr lang="ja-JP" altLang="en-US" smtClean="0"/>
              <a:t>となる確率</a:t>
            </a:r>
            <a:r>
              <a:rPr lang="en-US" altLang="ja-JP" smtClean="0"/>
              <a:t>,</a:t>
            </a:r>
          </a:p>
          <a:p>
            <a:pPr eaLnBrk="1" hangingPunct="1"/>
            <a:r>
              <a:rPr lang="en-US" altLang="ja-JP" smtClean="0"/>
              <a:t> (lose, win)</a:t>
            </a:r>
            <a:r>
              <a:rPr lang="ja-JP" altLang="en-US" smtClean="0"/>
              <a:t>となる確率</a:t>
            </a:r>
            <a:r>
              <a:rPr lang="en-US" altLang="ja-JP" smtClean="0"/>
              <a:t>,</a:t>
            </a:r>
          </a:p>
          <a:p>
            <a:pPr eaLnBrk="1" hangingPunct="1"/>
            <a:r>
              <a:rPr lang="en-US" altLang="ja-JP" smtClean="0"/>
              <a:t> (lose, lose)</a:t>
            </a:r>
            <a:r>
              <a:rPr lang="ja-JP" altLang="en-US" smtClean="0"/>
              <a:t>となる確率，</a:t>
            </a:r>
          </a:p>
          <a:p>
            <a:pPr eaLnBrk="1" hangingPunct="1"/>
            <a:r>
              <a:rPr lang="ja-JP" altLang="en-US" smtClean="0"/>
              <a:t>であり，それらの和が</a:t>
            </a:r>
            <a:r>
              <a:rPr lang="en-US" altLang="ja-JP" smtClean="0"/>
              <a:t>1</a:t>
            </a:r>
            <a:r>
              <a:rPr lang="ja-JP" altLang="en-US" smtClean="0"/>
              <a:t>となるという制約式です．</a:t>
            </a:r>
          </a:p>
          <a:p>
            <a:pPr eaLnBrk="1" hangingPunct="1"/>
            <a:endParaRPr lang="ja-JP"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a:noFill/>
          <a:ln/>
        </p:spPr>
        <p:txBody>
          <a:bodyPr/>
          <a:lstStyle/>
          <a:p>
            <a:pPr eaLnBrk="1" hangingPunct="1"/>
            <a:r>
              <a:rPr lang="ja-JP" altLang="en-US" sz="1000" smtClean="0"/>
              <a:t>先ほど定義した変数を用いて，制約式を定義します．</a:t>
            </a:r>
          </a:p>
          <a:p>
            <a:pPr eaLnBrk="1" hangingPunct="1"/>
            <a:endParaRPr lang="ja-JP" altLang="en-US" sz="1000" smtClean="0"/>
          </a:p>
          <a:p>
            <a:pPr eaLnBrk="1" hangingPunct="1"/>
            <a:r>
              <a:rPr lang="ja-JP" altLang="en-US" sz="1000" smtClean="0"/>
              <a:t>制約式のうちの</a:t>
            </a:r>
            <a:r>
              <a:rPr lang="en-US" altLang="ja-JP" sz="1000" smtClean="0"/>
              <a:t>1</a:t>
            </a:r>
            <a:r>
              <a:rPr lang="ja-JP" altLang="en-US" sz="1000" smtClean="0"/>
              <a:t>つ戦略的操作不可能性の制約式について説明します．</a:t>
            </a:r>
          </a:p>
          <a:p>
            <a:pPr eaLnBrk="1" hangingPunct="1"/>
            <a:endParaRPr lang="ja-JP" altLang="en-US" sz="1000" smtClean="0"/>
          </a:p>
          <a:p>
            <a:pPr eaLnBrk="1" hangingPunct="1"/>
            <a:r>
              <a:rPr lang="ja-JP" altLang="en-US" sz="1000" smtClean="0"/>
              <a:t>戦略的操作不可能性とは，入札において嘘をついても効用が増加しないという性質です．</a:t>
            </a:r>
          </a:p>
          <a:p>
            <a:pPr eaLnBrk="1" hangingPunct="1"/>
            <a:endParaRPr lang="ja-JP" altLang="en-US" sz="1000" smtClean="0"/>
          </a:p>
          <a:p>
            <a:pPr eaLnBrk="1" hangingPunct="1"/>
            <a:r>
              <a:rPr lang="ja-JP" altLang="en-US" sz="1000" smtClean="0"/>
              <a:t>例として，</a:t>
            </a:r>
            <a:r>
              <a:rPr lang="en-US" altLang="ja-JP" sz="1000" smtClean="0"/>
              <a:t>(100, 50)</a:t>
            </a:r>
            <a:r>
              <a:rPr lang="ja-JP" altLang="en-US" sz="1000" smtClean="0"/>
              <a:t>の入札があったときを考えます．</a:t>
            </a:r>
          </a:p>
          <a:p>
            <a:pPr eaLnBrk="1" hangingPunct="1"/>
            <a:r>
              <a:rPr lang="ja-JP" altLang="en-US" sz="1000" smtClean="0"/>
              <a:t>入札者</a:t>
            </a:r>
            <a:r>
              <a:rPr lang="en-US" altLang="ja-JP" sz="1000" smtClean="0"/>
              <a:t>1</a:t>
            </a:r>
            <a:r>
              <a:rPr lang="ja-JP" altLang="en-US" sz="1000" smtClean="0"/>
              <a:t>が正直に</a:t>
            </a:r>
            <a:r>
              <a:rPr lang="en-US" altLang="ja-JP" sz="1000" smtClean="0"/>
              <a:t>100</a:t>
            </a:r>
            <a:r>
              <a:rPr lang="ja-JP" altLang="en-US" sz="1000" smtClean="0"/>
              <a:t>円の入札を入札したときの期待効用は，</a:t>
            </a:r>
          </a:p>
          <a:p>
            <a:pPr eaLnBrk="1" hangingPunct="1"/>
            <a:r>
              <a:rPr lang="ja-JP" altLang="en-US" sz="1000" smtClean="0"/>
              <a:t>変数を用いて次のように表現できます．</a:t>
            </a:r>
          </a:p>
          <a:p>
            <a:pPr eaLnBrk="1" hangingPunct="1"/>
            <a:r>
              <a:rPr lang="ja-JP" altLang="en-US" sz="1000" smtClean="0"/>
              <a:t>上からみると，</a:t>
            </a:r>
          </a:p>
          <a:p>
            <a:pPr eaLnBrk="1" hangingPunct="1"/>
            <a:r>
              <a:rPr lang="ja-JP" altLang="en-US" sz="1000" smtClean="0"/>
              <a:t>入札者</a:t>
            </a:r>
            <a:r>
              <a:rPr lang="en-US" altLang="ja-JP" sz="1000" smtClean="0"/>
              <a:t>1</a:t>
            </a:r>
            <a:r>
              <a:rPr lang="ja-JP" altLang="en-US" sz="1000" smtClean="0"/>
              <a:t>が勝つ確率に，入札者</a:t>
            </a:r>
            <a:r>
              <a:rPr lang="en-US" altLang="ja-JP" sz="1000" smtClean="0"/>
              <a:t>1</a:t>
            </a:r>
            <a:r>
              <a:rPr lang="ja-JP" altLang="en-US" sz="1000" smtClean="0"/>
              <a:t>が勝ったときの利得</a:t>
            </a:r>
            <a:r>
              <a:rPr lang="en-US" altLang="ja-JP" sz="1000" smtClean="0"/>
              <a:t>100</a:t>
            </a:r>
            <a:r>
              <a:rPr lang="ja-JP" altLang="en-US" sz="1000" smtClean="0"/>
              <a:t>をかけています．</a:t>
            </a:r>
          </a:p>
          <a:p>
            <a:pPr eaLnBrk="1" hangingPunct="1"/>
            <a:r>
              <a:rPr lang="ja-JP" altLang="en-US" sz="1000" smtClean="0"/>
              <a:t>また，入札者</a:t>
            </a:r>
            <a:r>
              <a:rPr lang="en-US" altLang="ja-JP" sz="1000" smtClean="0"/>
              <a:t>1</a:t>
            </a:r>
            <a:r>
              <a:rPr lang="ja-JP" altLang="en-US" sz="1000" smtClean="0"/>
              <a:t>が負ける確率には，負けたとき利得は得られないので</a:t>
            </a:r>
            <a:r>
              <a:rPr lang="en-US" altLang="ja-JP" sz="1000" smtClean="0"/>
              <a:t>0</a:t>
            </a:r>
            <a:r>
              <a:rPr lang="ja-JP" altLang="en-US" sz="1000" smtClean="0"/>
              <a:t>をかけています．</a:t>
            </a:r>
          </a:p>
          <a:p>
            <a:pPr eaLnBrk="1" hangingPunct="1"/>
            <a:r>
              <a:rPr lang="ja-JP" altLang="en-US" sz="1000" smtClean="0"/>
              <a:t>そしてそれらを足し合わせ，最後に入札者</a:t>
            </a:r>
            <a:r>
              <a:rPr lang="en-US" altLang="ja-JP" sz="1000" smtClean="0"/>
              <a:t>1</a:t>
            </a:r>
            <a:r>
              <a:rPr lang="ja-JP" altLang="en-US" sz="1000" smtClean="0"/>
              <a:t>の支払額を引くことで，</a:t>
            </a:r>
          </a:p>
          <a:p>
            <a:pPr eaLnBrk="1" hangingPunct="1"/>
            <a:r>
              <a:rPr lang="ja-JP" altLang="en-US" sz="1000" smtClean="0"/>
              <a:t>期待利得を変数をもちいて表現できています．</a:t>
            </a:r>
          </a:p>
          <a:p>
            <a:pPr eaLnBrk="1" hangingPunct="1"/>
            <a:endParaRPr lang="ja-JP" altLang="en-US" sz="1000" smtClean="0"/>
          </a:p>
          <a:p>
            <a:pPr eaLnBrk="1" hangingPunct="1"/>
            <a:r>
              <a:rPr lang="ja-JP" altLang="en-US" sz="1000" smtClean="0"/>
              <a:t>この入札者</a:t>
            </a:r>
            <a:r>
              <a:rPr lang="en-US" altLang="ja-JP" sz="1000" smtClean="0"/>
              <a:t>1</a:t>
            </a:r>
            <a:r>
              <a:rPr lang="ja-JP" altLang="en-US" sz="1000" smtClean="0"/>
              <a:t>の期待効用に対し，</a:t>
            </a:r>
          </a:p>
          <a:p>
            <a:pPr eaLnBrk="1" hangingPunct="1"/>
            <a:r>
              <a:rPr lang="ja-JP" altLang="en-US" sz="1000" smtClean="0"/>
              <a:t>入札者</a:t>
            </a:r>
            <a:r>
              <a:rPr lang="en-US" altLang="ja-JP" sz="1000" smtClean="0"/>
              <a:t>1</a:t>
            </a:r>
            <a:r>
              <a:rPr lang="ja-JP" altLang="en-US" sz="1000" smtClean="0"/>
              <a:t>が嘘をついて</a:t>
            </a:r>
            <a:r>
              <a:rPr lang="en-US" altLang="ja-JP" sz="1000" smtClean="0"/>
              <a:t>50</a:t>
            </a:r>
            <a:r>
              <a:rPr lang="ja-JP" altLang="en-US" sz="1000" smtClean="0"/>
              <a:t>を入札したときの期待効用が次のように表現できます．</a:t>
            </a:r>
          </a:p>
          <a:p>
            <a:pPr eaLnBrk="1" hangingPunct="1"/>
            <a:r>
              <a:rPr lang="en-US" altLang="ja-JP" sz="1000" smtClean="0"/>
              <a:t>(50, 50)</a:t>
            </a:r>
            <a:r>
              <a:rPr lang="ja-JP" altLang="en-US" sz="1000" smtClean="0"/>
              <a:t>の入札に対する割当ての確率および支払額の変数を使うことで，</a:t>
            </a:r>
          </a:p>
          <a:p>
            <a:pPr eaLnBrk="1" hangingPunct="1"/>
            <a:r>
              <a:rPr lang="ja-JP" altLang="en-US" sz="1000" smtClean="0"/>
              <a:t>嘘をついて</a:t>
            </a:r>
            <a:r>
              <a:rPr lang="en-US" altLang="ja-JP" sz="1000" smtClean="0"/>
              <a:t>50</a:t>
            </a:r>
            <a:r>
              <a:rPr lang="ja-JP" altLang="en-US" sz="1000" smtClean="0"/>
              <a:t>を入札したときの期待効用が表現できます．</a:t>
            </a:r>
          </a:p>
          <a:p>
            <a:pPr eaLnBrk="1" hangingPunct="1"/>
            <a:endParaRPr lang="ja-JP" altLang="en-US" sz="1000" smtClean="0"/>
          </a:p>
          <a:p>
            <a:pPr eaLnBrk="1" hangingPunct="1"/>
            <a:r>
              <a:rPr lang="ja-JP" altLang="en-US" sz="1000" smtClean="0"/>
              <a:t>そして，この期待効用が正直に入札したときの期待効用以下である，</a:t>
            </a:r>
          </a:p>
          <a:p>
            <a:pPr eaLnBrk="1" hangingPunct="1"/>
            <a:r>
              <a:rPr lang="ja-JP" altLang="en-US" sz="1000" smtClean="0"/>
              <a:t>とすることで，戦略的操作不可能性の制約式となります．</a:t>
            </a:r>
          </a:p>
          <a:p>
            <a:pPr eaLnBrk="1" hangingPunct="1"/>
            <a:endParaRPr lang="ja-JP" altLang="en-US" sz="10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a:noFill/>
          <a:ln/>
        </p:spPr>
        <p:txBody>
          <a:bodyPr/>
          <a:lstStyle/>
          <a:p>
            <a:pPr eaLnBrk="1" hangingPunct="1">
              <a:lnSpc>
                <a:spcPct val="80000"/>
              </a:lnSpc>
            </a:pPr>
            <a:r>
              <a:rPr lang="ja-JP" altLang="en-US" sz="800" smtClean="0"/>
              <a:t>目的関数も，制約式同様，変数</a:t>
            </a:r>
            <a:r>
              <a:rPr lang="en-US" altLang="ja-JP" sz="800" smtClean="0"/>
              <a:t>pt</a:t>
            </a:r>
            <a:r>
              <a:rPr lang="ja-JP" altLang="en-US" sz="800" smtClean="0"/>
              <a:t>あるいは</a:t>
            </a:r>
            <a:r>
              <a:rPr lang="en-US" altLang="ja-JP" sz="800" smtClean="0"/>
              <a:t>π</a:t>
            </a:r>
            <a:r>
              <a:rPr lang="ja-JP" altLang="en-US" sz="800" smtClean="0"/>
              <a:t>を用いて，線形の式で表現できます．</a:t>
            </a:r>
          </a:p>
          <a:p>
            <a:pPr eaLnBrk="1" hangingPunct="1">
              <a:lnSpc>
                <a:spcPct val="80000"/>
              </a:lnSpc>
            </a:pPr>
            <a:endParaRPr lang="ja-JP" altLang="en-US" sz="800" smtClean="0"/>
          </a:p>
          <a:p>
            <a:pPr eaLnBrk="1" hangingPunct="1">
              <a:lnSpc>
                <a:spcPct val="80000"/>
              </a:lnSpc>
            </a:pPr>
            <a:r>
              <a:rPr lang="ja-JP" altLang="en-US" sz="800" smtClean="0"/>
              <a:t>あとは，各種制約条件を満たすよう，</a:t>
            </a:r>
          </a:p>
          <a:p>
            <a:pPr eaLnBrk="1" hangingPunct="1">
              <a:lnSpc>
                <a:spcPct val="80000"/>
              </a:lnSpc>
            </a:pPr>
            <a:r>
              <a:rPr lang="ja-JP" altLang="en-US" sz="800" smtClean="0"/>
              <a:t>目的関数を最適化する割当ておよび支払額の変数を決定することで，</a:t>
            </a:r>
          </a:p>
          <a:p>
            <a:pPr eaLnBrk="1" hangingPunct="1">
              <a:lnSpc>
                <a:spcPct val="80000"/>
              </a:lnSpc>
            </a:pPr>
            <a:r>
              <a:rPr lang="ja-JP" altLang="en-US" sz="800" smtClean="0"/>
              <a:t>メカニズムを設計することができます．</a:t>
            </a:r>
          </a:p>
          <a:p>
            <a:pPr eaLnBrk="1" hangingPunct="1">
              <a:lnSpc>
                <a:spcPct val="80000"/>
              </a:lnSpc>
            </a:pPr>
            <a:endParaRPr lang="ja-JP" altLang="en-US" sz="800" smtClean="0"/>
          </a:p>
          <a:p>
            <a:pPr eaLnBrk="1" hangingPunct="1">
              <a:lnSpc>
                <a:spcPct val="80000"/>
              </a:lnSpc>
            </a:pPr>
            <a:endParaRPr lang="ja-JP" altLang="en-US" sz="800" smtClean="0"/>
          </a:p>
          <a:p>
            <a:pPr eaLnBrk="1" hangingPunct="1">
              <a:lnSpc>
                <a:spcPct val="80000"/>
              </a:lnSpc>
            </a:pPr>
            <a:r>
              <a:rPr lang="ja-JP" altLang="en-US" sz="800" smtClean="0"/>
              <a:t>実際に</a:t>
            </a:r>
            <a:r>
              <a:rPr lang="en-US" altLang="ja-JP" sz="800" smtClean="0"/>
              <a:t>2</a:t>
            </a:r>
            <a:r>
              <a:rPr lang="ja-JP" altLang="en-US" sz="800" smtClean="0"/>
              <a:t>人</a:t>
            </a:r>
            <a:r>
              <a:rPr lang="en-US" altLang="ja-JP" sz="800" smtClean="0"/>
              <a:t>1</a:t>
            </a:r>
            <a:r>
              <a:rPr lang="ja-JP" altLang="en-US" sz="800" smtClean="0"/>
              <a:t>財のオークションの自動メカニズムデザインを行った結果です．</a:t>
            </a:r>
          </a:p>
          <a:p>
            <a:pPr eaLnBrk="1" hangingPunct="1">
              <a:lnSpc>
                <a:spcPct val="80000"/>
              </a:lnSpc>
            </a:pPr>
            <a:endParaRPr lang="en-US" altLang="ja-JP" sz="800" smtClean="0"/>
          </a:p>
          <a:p>
            <a:pPr eaLnBrk="1" hangingPunct="1">
              <a:lnSpc>
                <a:spcPct val="80000"/>
              </a:lnSpc>
            </a:pPr>
            <a:r>
              <a:rPr lang="ja-JP" altLang="en-US" sz="800" smtClean="0"/>
              <a:t>目的関数を社会的余剰の最大化とした場合，</a:t>
            </a:r>
          </a:p>
          <a:p>
            <a:pPr eaLnBrk="1" hangingPunct="1">
              <a:lnSpc>
                <a:spcPct val="80000"/>
              </a:lnSpc>
            </a:pPr>
            <a:r>
              <a:rPr lang="en-US" altLang="ja-JP" sz="800" smtClean="0"/>
              <a:t>(100, 100) </a:t>
            </a:r>
            <a:r>
              <a:rPr lang="ja-JP" altLang="en-US" sz="800" smtClean="0"/>
              <a:t>の入札に対しては，</a:t>
            </a:r>
            <a:r>
              <a:rPr lang="en-US" altLang="ja-JP" sz="800" smtClean="0"/>
              <a:t>(win, lose) </a:t>
            </a:r>
            <a:r>
              <a:rPr lang="ja-JP" altLang="en-US" sz="800" smtClean="0"/>
              <a:t>となり勝者の支払額が</a:t>
            </a:r>
            <a:r>
              <a:rPr lang="en-US" altLang="ja-JP" sz="800" smtClean="0"/>
              <a:t>100</a:t>
            </a:r>
            <a:r>
              <a:rPr lang="ja-JP" altLang="en-US" sz="800" smtClean="0"/>
              <a:t>．</a:t>
            </a:r>
          </a:p>
          <a:p>
            <a:pPr eaLnBrk="1" hangingPunct="1">
              <a:lnSpc>
                <a:spcPct val="80000"/>
              </a:lnSpc>
            </a:pPr>
            <a:r>
              <a:rPr lang="en-US" altLang="ja-JP" sz="800" smtClean="0"/>
              <a:t>(100, 50) </a:t>
            </a:r>
            <a:r>
              <a:rPr lang="ja-JP" altLang="en-US" sz="800" smtClean="0"/>
              <a:t>の入札に対しては， </a:t>
            </a:r>
            <a:r>
              <a:rPr lang="en-US" altLang="ja-JP" sz="800" smtClean="0"/>
              <a:t>(win, lose) </a:t>
            </a:r>
            <a:r>
              <a:rPr lang="ja-JP" altLang="en-US" sz="800" smtClean="0"/>
              <a:t>となり勝者の支払額が</a:t>
            </a:r>
            <a:r>
              <a:rPr lang="en-US" altLang="ja-JP" sz="800" smtClean="0"/>
              <a:t>50</a:t>
            </a:r>
            <a:r>
              <a:rPr lang="ja-JP" altLang="en-US" sz="800" smtClean="0"/>
              <a:t>．</a:t>
            </a:r>
          </a:p>
          <a:p>
            <a:pPr eaLnBrk="1" hangingPunct="1">
              <a:lnSpc>
                <a:spcPct val="80000"/>
              </a:lnSpc>
            </a:pPr>
            <a:r>
              <a:rPr lang="en-US" altLang="ja-JP" sz="800" smtClean="0"/>
              <a:t>(50, 50) </a:t>
            </a:r>
            <a:r>
              <a:rPr lang="ja-JP" altLang="en-US" sz="800" smtClean="0"/>
              <a:t>の入札に対しては， </a:t>
            </a:r>
            <a:r>
              <a:rPr lang="en-US" altLang="ja-JP" sz="800" smtClean="0"/>
              <a:t>(win, lose) </a:t>
            </a:r>
            <a:r>
              <a:rPr lang="ja-JP" altLang="en-US" sz="800" smtClean="0"/>
              <a:t>となり勝者の支払額が</a:t>
            </a:r>
            <a:r>
              <a:rPr lang="en-US" altLang="ja-JP" sz="800" smtClean="0"/>
              <a:t>50</a:t>
            </a:r>
            <a:r>
              <a:rPr lang="ja-JP" altLang="en-US" sz="800" smtClean="0"/>
              <a:t>．</a:t>
            </a:r>
          </a:p>
          <a:p>
            <a:pPr eaLnBrk="1" hangingPunct="1">
              <a:lnSpc>
                <a:spcPct val="80000"/>
              </a:lnSpc>
            </a:pPr>
            <a:r>
              <a:rPr lang="ja-JP" altLang="en-US" sz="800" smtClean="0"/>
              <a:t>というメカニズムとなり，これは，</a:t>
            </a:r>
          </a:p>
          <a:p>
            <a:pPr eaLnBrk="1" hangingPunct="1">
              <a:lnSpc>
                <a:spcPct val="80000"/>
              </a:lnSpc>
            </a:pPr>
            <a:r>
              <a:rPr lang="ja-JP" altLang="en-US" sz="800" smtClean="0"/>
              <a:t>一番高い入札をした入札者が勝者となり，</a:t>
            </a:r>
            <a:r>
              <a:rPr lang="en-US" altLang="ja-JP" sz="800" smtClean="0"/>
              <a:t>2</a:t>
            </a:r>
            <a:r>
              <a:rPr lang="ja-JP" altLang="en-US" sz="800" smtClean="0"/>
              <a:t>番目に高い入札額を支払額とする，</a:t>
            </a:r>
          </a:p>
          <a:p>
            <a:pPr eaLnBrk="1" hangingPunct="1">
              <a:lnSpc>
                <a:spcPct val="80000"/>
              </a:lnSpc>
            </a:pPr>
            <a:r>
              <a:rPr lang="ja-JP" altLang="en-US" sz="800" smtClean="0"/>
              <a:t>というセカンドプライスオークションと同じ結果です．</a:t>
            </a:r>
          </a:p>
          <a:p>
            <a:pPr eaLnBrk="1" hangingPunct="1">
              <a:lnSpc>
                <a:spcPct val="80000"/>
              </a:lnSpc>
            </a:pPr>
            <a:endParaRPr lang="ja-JP" altLang="en-US" sz="800" smtClean="0"/>
          </a:p>
          <a:p>
            <a:pPr eaLnBrk="1" hangingPunct="1">
              <a:lnSpc>
                <a:spcPct val="80000"/>
              </a:lnSpc>
            </a:pPr>
            <a:r>
              <a:rPr lang="ja-JP" altLang="en-US" sz="800" smtClean="0"/>
              <a:t>次に，目的関数を主催者の利益の最大化とした場合，</a:t>
            </a:r>
          </a:p>
          <a:p>
            <a:pPr eaLnBrk="1" hangingPunct="1">
              <a:lnSpc>
                <a:spcPct val="80000"/>
              </a:lnSpc>
            </a:pPr>
            <a:r>
              <a:rPr lang="en-US" altLang="ja-JP" sz="800" smtClean="0"/>
              <a:t>(100, 100) </a:t>
            </a:r>
            <a:r>
              <a:rPr lang="ja-JP" altLang="en-US" sz="800" smtClean="0"/>
              <a:t>の入札に対しては，</a:t>
            </a:r>
            <a:r>
              <a:rPr lang="en-US" altLang="ja-JP" sz="800" smtClean="0"/>
              <a:t>(win, lose) </a:t>
            </a:r>
            <a:r>
              <a:rPr lang="ja-JP" altLang="en-US" sz="800" smtClean="0"/>
              <a:t>となり勝者の支払額が</a:t>
            </a:r>
            <a:r>
              <a:rPr lang="en-US" altLang="ja-JP" sz="800" smtClean="0"/>
              <a:t>100</a:t>
            </a:r>
            <a:r>
              <a:rPr lang="ja-JP" altLang="en-US" sz="800" smtClean="0"/>
              <a:t>．</a:t>
            </a:r>
          </a:p>
          <a:p>
            <a:pPr eaLnBrk="1" hangingPunct="1">
              <a:lnSpc>
                <a:spcPct val="80000"/>
              </a:lnSpc>
            </a:pPr>
            <a:r>
              <a:rPr lang="en-US" altLang="ja-JP" sz="800" smtClean="0"/>
              <a:t>(100, 50) </a:t>
            </a:r>
            <a:r>
              <a:rPr lang="ja-JP" altLang="en-US" sz="800" smtClean="0"/>
              <a:t>の入札に対しては， </a:t>
            </a:r>
            <a:r>
              <a:rPr lang="en-US" altLang="ja-JP" sz="800" smtClean="0"/>
              <a:t>(win, lose) </a:t>
            </a:r>
            <a:r>
              <a:rPr lang="ja-JP" altLang="en-US" sz="800" smtClean="0"/>
              <a:t>となり勝者の支払額が</a:t>
            </a:r>
            <a:r>
              <a:rPr lang="en-US" altLang="ja-JP" sz="800" smtClean="0"/>
              <a:t>100</a:t>
            </a:r>
            <a:r>
              <a:rPr lang="ja-JP" altLang="en-US" sz="800" smtClean="0"/>
              <a:t>．</a:t>
            </a:r>
          </a:p>
          <a:p>
            <a:pPr eaLnBrk="1" hangingPunct="1">
              <a:lnSpc>
                <a:spcPct val="80000"/>
              </a:lnSpc>
            </a:pPr>
            <a:r>
              <a:rPr lang="en-US" altLang="ja-JP" sz="800" smtClean="0"/>
              <a:t>(50, 50) </a:t>
            </a:r>
            <a:r>
              <a:rPr lang="ja-JP" altLang="en-US" sz="800" smtClean="0"/>
              <a:t>の入札に対しては， </a:t>
            </a:r>
            <a:r>
              <a:rPr lang="en-US" altLang="ja-JP" sz="800" smtClean="0"/>
              <a:t>(lose, lose) </a:t>
            </a:r>
            <a:r>
              <a:rPr lang="ja-JP" altLang="en-US" sz="800" smtClean="0"/>
              <a:t>となり支払いは発生しない．</a:t>
            </a:r>
          </a:p>
          <a:p>
            <a:pPr eaLnBrk="1" hangingPunct="1">
              <a:lnSpc>
                <a:spcPct val="80000"/>
              </a:lnSpc>
            </a:pPr>
            <a:r>
              <a:rPr lang="ja-JP" altLang="en-US" sz="800" smtClean="0"/>
              <a:t>というメカニズムとなり，これは，</a:t>
            </a:r>
          </a:p>
          <a:p>
            <a:pPr eaLnBrk="1" hangingPunct="1">
              <a:lnSpc>
                <a:spcPct val="80000"/>
              </a:lnSpc>
            </a:pPr>
            <a:r>
              <a:rPr lang="ja-JP" altLang="en-US" sz="800" smtClean="0"/>
              <a:t>「</a:t>
            </a:r>
            <a:r>
              <a:rPr lang="en-US" altLang="ja-JP" sz="800" smtClean="0"/>
              <a:t>100</a:t>
            </a:r>
            <a:r>
              <a:rPr lang="ja-JP" altLang="en-US" sz="800" smtClean="0"/>
              <a:t>円以上の入札をしないと財を売りませんよ」という，</a:t>
            </a:r>
          </a:p>
          <a:p>
            <a:pPr eaLnBrk="1" hangingPunct="1">
              <a:lnSpc>
                <a:spcPct val="80000"/>
              </a:lnSpc>
            </a:pPr>
            <a:r>
              <a:rPr lang="ja-JP" altLang="en-US" sz="800" smtClean="0"/>
              <a:t>留保価格を設定したオークションと同じとなります．</a:t>
            </a:r>
          </a:p>
          <a:p>
            <a:pPr eaLnBrk="1" hangingPunct="1">
              <a:lnSpc>
                <a:spcPct val="80000"/>
              </a:lnSpc>
            </a:pPr>
            <a:endParaRPr lang="ja-JP" altLang="en-US" sz="800" smtClean="0"/>
          </a:p>
          <a:p>
            <a:pPr eaLnBrk="1" hangingPunct="1">
              <a:lnSpc>
                <a:spcPct val="80000"/>
              </a:lnSpc>
            </a:pPr>
            <a:r>
              <a:rPr lang="ja-JP" altLang="en-US" sz="800" smtClean="0"/>
              <a:t>このように従来手作業で提案されてきたメカニズムと</a:t>
            </a:r>
          </a:p>
          <a:p>
            <a:pPr eaLnBrk="1" hangingPunct="1">
              <a:lnSpc>
                <a:spcPct val="80000"/>
              </a:lnSpc>
            </a:pPr>
            <a:r>
              <a:rPr lang="ja-JP" altLang="en-US" sz="800" smtClean="0"/>
              <a:t>等価なメカニズムを自動で構築できます．</a:t>
            </a:r>
          </a:p>
          <a:p>
            <a:pPr eaLnBrk="1" hangingPunct="1">
              <a:lnSpc>
                <a:spcPct val="80000"/>
              </a:lnSpc>
            </a:pPr>
            <a:endParaRPr lang="ja-JP" altLang="en-US" sz="800" smtClean="0"/>
          </a:p>
          <a:p>
            <a:pPr eaLnBrk="1" hangingPunct="1">
              <a:lnSpc>
                <a:spcPct val="80000"/>
              </a:lnSpc>
            </a:pPr>
            <a:r>
              <a:rPr lang="ja-JP" altLang="en-US" sz="800" smtClean="0"/>
              <a:t>また，自動メカニズムデザインは，最適化問題に帰着させることで</a:t>
            </a:r>
          </a:p>
          <a:p>
            <a:pPr eaLnBrk="1" hangingPunct="1">
              <a:lnSpc>
                <a:spcPct val="80000"/>
              </a:lnSpc>
            </a:pPr>
            <a:r>
              <a:rPr lang="ja-JP" altLang="en-US" sz="800" smtClean="0"/>
              <a:t>手作業による設計では困難な目的や環境に応じた</a:t>
            </a:r>
          </a:p>
          <a:p>
            <a:pPr eaLnBrk="1" hangingPunct="1">
              <a:lnSpc>
                <a:spcPct val="80000"/>
              </a:lnSpc>
            </a:pPr>
            <a:r>
              <a:rPr lang="ja-JP" altLang="en-US" sz="800" smtClean="0"/>
              <a:t>メカニズムを自動的に構築することができます．</a:t>
            </a:r>
          </a:p>
          <a:p>
            <a:pPr eaLnBrk="1" hangingPunct="1">
              <a:lnSpc>
                <a:spcPct val="80000"/>
              </a:lnSpc>
            </a:pPr>
            <a:endParaRPr lang="ja-JP" altLang="en-US" sz="8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40</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42</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43</a:t>
            </a:fld>
            <a:endParaRPr lang="en-US" altLang="ja-JP"/>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a:ln/>
        </p:spPr>
      </p:sp>
      <p:sp>
        <p:nvSpPr>
          <p:cNvPr id="53251" name="ノート プレースホルダ 2"/>
          <p:cNvSpPr>
            <a:spLocks noGrp="1"/>
          </p:cNvSpPr>
          <p:nvPr>
            <p:ph type="body" idx="1"/>
          </p:nvPr>
        </p:nvSpPr>
        <p:spPr>
          <a:noFill/>
          <a:ln/>
        </p:spPr>
        <p:txBody>
          <a:bodyPr/>
          <a:lstStyle/>
          <a:p>
            <a:endParaRPr lang="ja-JP" altLang="en-US" dirty="0" smtClean="0">
              <a:ea typeface="ＭＳ Ｐ明朝" pitchFamily="18" charset="-128"/>
            </a:endParaRPr>
          </a:p>
        </p:txBody>
      </p:sp>
      <p:sp>
        <p:nvSpPr>
          <p:cNvPr id="53252" name="スライド番号プレースホルダ 3"/>
          <p:cNvSpPr>
            <a:spLocks noGrp="1"/>
          </p:cNvSpPr>
          <p:nvPr>
            <p:ph type="sldNum" sz="quarter" idx="5"/>
          </p:nvPr>
        </p:nvSpPr>
        <p:spPr>
          <a:noFill/>
        </p:spPr>
        <p:txBody>
          <a:bodyPr/>
          <a:lstStyle/>
          <a:p>
            <a:fld id="{2DFF2980-F823-420D-8FF4-28F4161758F1}" type="slidenum">
              <a:rPr lang="en-US" altLang="ja-JP" smtClean="0"/>
              <a:pPr/>
              <a:t>44</a:t>
            </a:fld>
            <a:endParaRPr lang="en-US" altLang="ja-JP"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eaLnBrk="1" hangingPunct="1"/>
            <a:r>
              <a:rPr kumimoji="1" lang="ja-JP" altLang="en-US" dirty="0" smtClean="0"/>
              <a:t>ここで，自動メカニズムデザインに関する研究課題というか，私がやりたいと思っていることを説明させて頂きます．</a:t>
            </a:r>
            <a:endParaRPr kumimoji="1" lang="en-US" altLang="ja-JP" dirty="0" smtClean="0"/>
          </a:p>
          <a:p>
            <a:pPr eaLnBrk="1" hangingPunct="1"/>
            <a:r>
              <a:rPr kumimoji="1" lang="ja-JP" altLang="en-US" sz="2600" dirty="0" smtClean="0"/>
              <a:t>自動メカニズムデザインは役に立つと言っているのですが，現実にルールを抽出することはかなり大変で，センスが必要です．</a:t>
            </a:r>
            <a:endParaRPr kumimoji="1" lang="en-US" altLang="ja-JP" sz="2600" dirty="0" smtClean="0"/>
          </a:p>
          <a:p>
            <a:pPr lvl="0" eaLnBrk="1" hangingPunct="1"/>
            <a:r>
              <a:rPr lang="ja-JP" altLang="en-US" sz="2600" dirty="0" smtClean="0"/>
              <a:t>ここをある程度自動化したいと思っています．　人工知能分野では，機械学習とかデータマイニングと呼ばれる研究が盛んで，そのような技術を使えないかと考えています</a:t>
            </a:r>
            <a:endParaRPr lang="en-US" altLang="ja-JP" sz="2600" dirty="0" smtClean="0"/>
          </a:p>
          <a:p>
            <a:pPr eaLnBrk="1" hangingPunct="1"/>
            <a:r>
              <a:rPr kumimoji="1" lang="ja-JP" altLang="en-US" sz="2600" dirty="0" smtClean="0"/>
              <a:t>また，タイプを離散化するのがボトルネックになっていますが，</a:t>
            </a:r>
            <a:r>
              <a:rPr lang="ja-JP" altLang="en-US" sz="2600" dirty="0" smtClean="0"/>
              <a:t> 評価値のように，タイプが</a:t>
            </a:r>
            <a:r>
              <a:rPr kumimoji="1" lang="ja-JP" altLang="en-US" sz="2600" dirty="0" smtClean="0"/>
              <a:t>一次元等の単純な場合なら，離散化しなくても扱えないかということを考えています</a:t>
            </a:r>
            <a:r>
              <a:rPr kumimoji="1" lang="en-US" altLang="ja-JP" sz="2600" dirty="0" smtClean="0"/>
              <a:t>?</a:t>
            </a:r>
          </a:p>
          <a:p>
            <a:pPr eaLnBrk="1" hangingPunct="1"/>
            <a:r>
              <a:rPr lang="ja-JP" altLang="en-US" sz="2600" dirty="0" smtClean="0"/>
              <a:t>また，支配戦略において誘因両立的なメカニズムが必ず満たす性質がいくつか知られています．</a:t>
            </a:r>
            <a:endParaRPr lang="en-US" altLang="ja-JP" sz="2600" dirty="0" smtClean="0"/>
          </a:p>
          <a:p>
            <a:pPr eaLnBrk="1" hangingPunct="1"/>
            <a:r>
              <a:rPr lang="ja-JP" altLang="en-US" sz="2600" dirty="0" smtClean="0"/>
              <a:t>例えば，タイプが一次元なら，メカニズムが誘因両立的であるなら，タイプ，すなわち評価値が，</a:t>
            </a:r>
            <a:endParaRPr lang="en-US" altLang="ja-JP" sz="2600" dirty="0" smtClean="0"/>
          </a:p>
          <a:p>
            <a:pPr eaLnBrk="1" hangingPunct="1"/>
            <a:r>
              <a:rPr lang="ja-JP" altLang="en-US" sz="2600" dirty="0" smtClean="0"/>
              <a:t>ある閾値未満なら必ず負け，閾値を超えれば必ず勝つ必要があります．要は，メカニズムのパラメータは一つ決めれば十分で，何も数万の変数値を決める必要はないはずです．</a:t>
            </a:r>
            <a:r>
              <a:rPr kumimoji="1" lang="ja-JP" altLang="en-US" sz="2600" dirty="0" smtClean="0"/>
              <a:t>このような性質をうまく使ってメカニズムの候補を絞り込むことを考えています．</a:t>
            </a:r>
            <a:endParaRPr kumimoji="1" lang="en-US" altLang="ja-JP" sz="26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45</a:t>
            </a:fld>
            <a:endParaRPr lang="en-US" altLang="ja-JP"/>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最後に，まとめとして，今後の，経済学，特にゲーム理論分野と，計算機科学の</a:t>
            </a:r>
            <a:r>
              <a:rPr kumimoji="1" lang="en-US" altLang="ja-JP" dirty="0" smtClean="0"/>
              <a:t>collaboration</a:t>
            </a:r>
            <a:r>
              <a:rPr kumimoji="1" lang="ja-JP" altLang="en-US" dirty="0" smtClean="0"/>
              <a:t>の可能性についてお話させていただきたいと思います．</a:t>
            </a:r>
            <a:endParaRPr kumimoji="1" lang="en-US" altLang="ja-JP" dirty="0" smtClean="0"/>
          </a:p>
          <a:p>
            <a:pPr eaLnBrk="1" hangingPunct="1"/>
            <a:r>
              <a:rPr lang="ja-JP" altLang="en-US" sz="1200" dirty="0" smtClean="0"/>
              <a:t>明らかに，これらの分野の境界領域での応用分野／研究テーマが広がっており，コラボレーションを進めるなら </a:t>
            </a:r>
            <a:r>
              <a:rPr kumimoji="1" lang="ja-JP" altLang="en-US" sz="1200" dirty="0" smtClean="0"/>
              <a:t>今がチャンスというか，機は熟していると思います．</a:t>
            </a:r>
            <a:endParaRPr kumimoji="1" lang="en-US" altLang="ja-JP" sz="1200" dirty="0" smtClean="0"/>
          </a:p>
          <a:p>
            <a:pPr eaLnBrk="1" hangingPunct="1"/>
            <a:r>
              <a:rPr lang="ja-JP" altLang="en-US" sz="1200" dirty="0" smtClean="0"/>
              <a:t>マーケットデザインを本気で考えるなら，いつかは実現可能性をチェックする必要があるでしょう．</a:t>
            </a:r>
            <a:endParaRPr kumimoji="1" lang="en-US" altLang="ja-JP" sz="1200" dirty="0" smtClean="0"/>
          </a:p>
          <a:p>
            <a:pPr eaLnBrk="1" hangingPunct="1"/>
            <a:r>
              <a:rPr lang="ja-JP" altLang="en-US" sz="1200" dirty="0" smtClean="0"/>
              <a:t>計算機科学者は（私などはもうダメですが，少なくとも研究室の学生は）コンピュータが使えます．整数計画法でも何でも，色々なツールを使いこなして，必要があればカスタマイズしたり，自前でプログラムも書けます．</a:t>
            </a:r>
            <a:endParaRPr lang="en-US" altLang="ja-JP" sz="1200" dirty="0" smtClean="0"/>
          </a:p>
          <a:p>
            <a:pPr eaLnBrk="1" hangingPunct="1"/>
            <a:r>
              <a:rPr lang="ja-JP" altLang="en-US" sz="1200" dirty="0" smtClean="0"/>
              <a:t>経済学／ゲーム理論で得られたメカニズムを実現する，計算量等の実現可能性を考慮した新しいメカニズムや均衡を設計する，そのような均衡を探索する等の場面で，コラボレーションが有効だと，私は信じています．</a:t>
            </a:r>
            <a:endParaRPr lang="en-US" altLang="ja-JP" sz="1200" dirty="0" smtClean="0"/>
          </a:p>
          <a:p>
            <a:pPr eaLnBrk="1" hangingPunct="1"/>
            <a:r>
              <a:rPr kumimoji="1" lang="ja-JP" altLang="en-US" sz="1200" dirty="0" smtClean="0"/>
              <a:t>計算機科学者の中でも，私のような人工知能の研究者というのは，割に何でも屋みたいなところがあって，ちょっと専門的知識は浅いのですが，色々なことを浅く知っていて，新しい領域に進んでいくのを，あまり躊躇しないという性質があります．</a:t>
            </a:r>
            <a:endParaRPr kumimoji="1" lang="en-US" altLang="ja-JP" sz="1200" dirty="0" smtClean="0"/>
          </a:p>
          <a:p>
            <a:pPr eaLnBrk="1" hangingPunct="1"/>
            <a:r>
              <a:rPr kumimoji="1" lang="ja-JP" altLang="en-US" sz="1200" dirty="0" smtClean="0"/>
              <a:t>このような，人工知能の研究者の性質を生かして，経済学／ゲーム理論と，計算機科学の間の，橋渡しをするような役割を果たしたいと思っています．</a:t>
            </a:r>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46</a:t>
            </a:fld>
            <a:endParaRPr lang="en-US" altLang="ja-JP"/>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47</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1255C7-45F6-4569-9D6C-CC1C5A41DE3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xfrm>
            <a:off x="1146175" y="685800"/>
            <a:ext cx="4572000" cy="3429000"/>
          </a:xfrm>
          <a:noFill/>
          <a:ln>
            <a:solidFill>
              <a:srgbClr val="000000"/>
            </a:solidFill>
            <a:miter lim="800000"/>
            <a:headEnd/>
            <a:tailEnd/>
          </a:ln>
        </p:spPr>
      </p:sp>
      <p:sp>
        <p:nvSpPr>
          <p:cNvPr id="49155" name="ノート プレースホルダ 2"/>
          <p:cNvSpPr>
            <a:spLocks noGrp="1"/>
          </p:cNvSpPr>
          <p:nvPr>
            <p:ph type="body" idx="1"/>
          </p:nvPr>
        </p:nvSpPr>
        <p:spPr bwMode="auto">
          <a:noFill/>
        </p:spPr>
        <p:txBody>
          <a:bodyPr wrap="square" lIns="91565" tIns="45786" rIns="91565" bIns="45786" numCol="1" anchor="t" anchorCtr="0" compatLnSpc="1">
            <a:prstTxWarp prst="textNoShape">
              <a:avLst/>
            </a:prstTxWarp>
          </a:bodyPr>
          <a:lstStyle/>
          <a:p>
            <a:endParaRPr lang="ja-JP" altLang="en-US" smtClean="0"/>
          </a:p>
        </p:txBody>
      </p:sp>
      <p:sp>
        <p:nvSpPr>
          <p:cNvPr id="49156" name="スライド番号プレースホルダ 3"/>
          <p:cNvSpPr txBox="1">
            <a:spLocks noGrp="1"/>
          </p:cNvSpPr>
          <p:nvPr/>
        </p:nvSpPr>
        <p:spPr bwMode="auto">
          <a:xfrm>
            <a:off x="3883025" y="8683625"/>
            <a:ext cx="2973388" cy="458788"/>
          </a:xfrm>
          <a:prstGeom prst="rect">
            <a:avLst/>
          </a:prstGeom>
          <a:noFill/>
          <a:ln w="9525">
            <a:noFill/>
            <a:miter lim="800000"/>
            <a:headEnd/>
            <a:tailEnd/>
          </a:ln>
        </p:spPr>
        <p:txBody>
          <a:bodyPr lIns="91565" tIns="45786" rIns="91565" bIns="45786" anchor="b"/>
          <a:lstStyle/>
          <a:p>
            <a:pPr algn="r" defTabSz="915988">
              <a:lnSpc>
                <a:spcPct val="100000"/>
              </a:lnSpc>
              <a:spcBef>
                <a:spcPct val="0"/>
              </a:spcBef>
              <a:buFontTx/>
              <a:buNone/>
            </a:pPr>
            <a:fld id="{2FDA8614-BA25-4775-9324-E3E6130B5A9E}" type="slidenum">
              <a:rPr lang="ja-JP" altLang="en-US" sz="1200">
                <a:latin typeface="Arial" charset="0"/>
              </a:rPr>
              <a:pPr algn="r" defTabSz="915988">
                <a:lnSpc>
                  <a:spcPct val="100000"/>
                </a:lnSpc>
                <a:spcBef>
                  <a:spcPct val="0"/>
                </a:spcBef>
                <a:buFontTx/>
                <a:buNone/>
              </a:pPr>
              <a:t>8</a:t>
            </a:fld>
            <a:endParaRPr lang="en-US" altLang="ja-JP"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3025" y="8683625"/>
            <a:ext cx="2973388" cy="458788"/>
          </a:xfrm>
          <a:prstGeom prst="rect">
            <a:avLst/>
          </a:prstGeom>
          <a:noFill/>
          <a:ln w="9525">
            <a:noFill/>
            <a:miter lim="800000"/>
            <a:headEnd/>
            <a:tailEnd/>
          </a:ln>
        </p:spPr>
        <p:txBody>
          <a:bodyPr lIns="91565" tIns="45786" rIns="91565" bIns="45786" anchor="b"/>
          <a:lstStyle/>
          <a:p>
            <a:pPr algn="r" defTabSz="915988">
              <a:lnSpc>
                <a:spcPct val="100000"/>
              </a:lnSpc>
              <a:spcBef>
                <a:spcPct val="0"/>
              </a:spcBef>
              <a:buFontTx/>
              <a:buNone/>
            </a:pPr>
            <a:fld id="{DA58AD1A-653F-4EC1-97DC-4BDB0D4F15CA}" type="slidenum">
              <a:rPr lang="en-US" altLang="ja-JP" sz="1200">
                <a:latin typeface="Arial" charset="0"/>
              </a:rPr>
              <a:pPr algn="r" defTabSz="915988">
                <a:lnSpc>
                  <a:spcPct val="100000"/>
                </a:lnSpc>
                <a:spcBef>
                  <a:spcPct val="0"/>
                </a:spcBef>
                <a:buFontTx/>
                <a:buNone/>
              </a:pPr>
              <a:t>9</a:t>
            </a:fld>
            <a:endParaRPr lang="en-US" altLang="ja-JP" sz="1200">
              <a:latin typeface="Arial" charset="0"/>
            </a:endParaRPr>
          </a:p>
        </p:txBody>
      </p:sp>
      <p:sp>
        <p:nvSpPr>
          <p:cNvPr id="53251" name="Rectangle 2"/>
          <p:cNvSpPr>
            <a:spLocks noGrp="1" noRot="1" noChangeAspect="1" noChangeArrowheads="1" noTextEdit="1"/>
          </p:cNvSpPr>
          <p:nvPr>
            <p:ph type="sldImg"/>
          </p:nvPr>
        </p:nvSpPr>
        <p:spPr bwMode="auto">
          <a:xfrm>
            <a:off x="638175" y="352425"/>
            <a:ext cx="3522663" cy="2641600"/>
          </a:xfrm>
          <a:noFill/>
          <a:ln>
            <a:solidFill>
              <a:srgbClr val="000000"/>
            </a:solidFill>
            <a:miter lim="800000"/>
            <a:headEnd/>
            <a:tailEnd/>
          </a:ln>
        </p:spPr>
      </p:sp>
      <p:sp>
        <p:nvSpPr>
          <p:cNvPr id="53252" name="Rectangle 3"/>
          <p:cNvSpPr>
            <a:spLocks noGrp="1" noChangeArrowheads="1"/>
          </p:cNvSpPr>
          <p:nvPr>
            <p:ph type="body" idx="1"/>
          </p:nvPr>
        </p:nvSpPr>
        <p:spPr bwMode="auto">
          <a:xfrm>
            <a:off x="693738" y="3379788"/>
            <a:ext cx="5030787" cy="4116387"/>
          </a:xfrm>
          <a:noFill/>
        </p:spPr>
        <p:txBody>
          <a:bodyPr wrap="square" lIns="91275" tIns="45638" rIns="91275" bIns="45638" numCol="1" anchor="t" anchorCtr="0" compatLnSpc="1">
            <a:prstTxWarp prst="textNoShape">
              <a:avLst/>
            </a:prstTxWarp>
          </a:bodyPr>
          <a:lstStyle/>
          <a:p>
            <a:pPr defTabSz="939800"/>
            <a:r>
              <a:rPr lang="ja-JP" altLang="en-US" dirty="0" smtClean="0"/>
              <a:t>このように，</a:t>
            </a:r>
            <a:r>
              <a:rPr lang="en-US" altLang="ja-JP" dirty="0" smtClean="0"/>
              <a:t>GVA</a:t>
            </a:r>
            <a:r>
              <a:rPr lang="ja-JP" altLang="en-US" dirty="0" smtClean="0"/>
              <a:t>は正直が最良の策で，パレート効率的で，非常に良い性質を持っているのですが，インターネットオークションで生じ得る新しいタイプの不正行為，架空名義入札というものを考えると，このような性質が成り立たなくなる可能性があります．</a:t>
            </a:r>
          </a:p>
          <a:p>
            <a:pPr defTabSz="939800"/>
            <a:r>
              <a:rPr lang="ja-JP" altLang="en-US" dirty="0" smtClean="0"/>
              <a:t>架空名義入札とは，一人の人が，複数の人になりすまして複数の名義，例えば複数のメールアドレスから入札を行うことです．</a:t>
            </a:r>
          </a:p>
          <a:p>
            <a:pPr defTabSz="939800"/>
            <a:r>
              <a:rPr lang="ja-JP" altLang="en-US" dirty="0" smtClean="0"/>
              <a:t>現在，新しいメールアドレスを持つことは，ほとんどコスト</a:t>
            </a:r>
            <a:r>
              <a:rPr lang="en-US" altLang="ja-JP" dirty="0" smtClean="0"/>
              <a:t>0</a:t>
            </a:r>
            <a:r>
              <a:rPr lang="ja-JP" altLang="en-US" dirty="0" smtClean="0"/>
              <a:t>で可能ですので，ネットワーク環境でこのような不正行為を検出することは事実上不可能です．</a:t>
            </a:r>
            <a:endParaRPr lang="ja-JP" altLang="en-US" dirty="0" smtClean="0">
              <a:solidFill>
                <a:schemeClr val="bg2"/>
              </a:solidFill>
            </a:endParaRPr>
          </a:p>
          <a:p>
            <a:pPr defTabSz="939800"/>
            <a:endParaRPr lang="en-US"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295E66E-FFD6-455F-BBC6-5993B43D2B39}"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タイトル、2 つの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57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half" idx="3"/>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1A4F7749-1F9F-4E1F-9D34-4FADA1913180}"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D24B172-5CC6-48A0-8E4E-52532447C078}" type="datetimeFigureOut">
              <a:rPr kumimoji="1" lang="ja-JP" altLang="en-US" smtClean="0"/>
              <a:pPr/>
              <a:t>2012/12/1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9D83F50-18BE-4580-A35B-19185131386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4B172-5CC6-48A0-8E4E-52532447C078}" type="datetimeFigureOut">
              <a:rPr kumimoji="1" lang="ja-JP" altLang="en-US" smtClean="0"/>
              <a:pPr/>
              <a:t>2012/12/1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83F50-18BE-4580-A35B-19185131386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5.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6.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10.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tags" Target="../tags/tag11.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tags" Target="../tags/tag12.xml"/><Relationship Id="rId4" Type="http://schemas.openxmlformats.org/officeDocument/2006/relationships/image" Target="../media/image17.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cs.duke.edu/~conitzer/amdUAI02.pdf"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agent.is.kyushu-u.ac.jp/~yokoo/PDF/geb-false-name-2004.pdf" TargetMode="External"/><Relationship Id="rId4" Type="http://schemas.openxmlformats.org/officeDocument/2006/relationships/hyperlink" Target="http://agent.is.kyushu-u.ac.jp/~yokoo/PDF/iwasaki-aamas2010.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notesSlide" Target="../notesSlides/notesSlide9.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2.wmf"/><Relationship Id="rId5" Type="http://schemas.openxmlformats.org/officeDocument/2006/relationships/image" Target="../media/image11.wmf"/><Relationship Id="rId10" Type="http://schemas.openxmlformats.org/officeDocument/2006/relationships/image" Target="../media/image16.wmf"/><Relationship Id="rId4" Type="http://schemas.openxmlformats.org/officeDocument/2006/relationships/oleObject" Target="../embeddings/oleObject1.bin"/><Relationship Id="rId9"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smtClean="0"/>
              <a:t>メカニズムデザインと最適化：ゲーム理論的制度設計への最適化技術の応用</a:t>
            </a:r>
            <a:endParaRPr kumimoji="1" lang="ja-JP" altLang="en-US" dirty="0"/>
          </a:p>
        </p:txBody>
      </p:sp>
      <p:sp>
        <p:nvSpPr>
          <p:cNvPr id="3" name="サブタイトル 2"/>
          <p:cNvSpPr>
            <a:spLocks noGrp="1"/>
          </p:cNvSpPr>
          <p:nvPr>
            <p:ph type="subTitle" idx="1"/>
          </p:nvPr>
        </p:nvSpPr>
        <p:spPr/>
        <p:txBody>
          <a:bodyPr>
            <a:normAutofit fontScale="70000" lnSpcReduction="20000"/>
          </a:bodyPr>
          <a:lstStyle/>
          <a:p>
            <a:r>
              <a:rPr kumimoji="1" lang="ja-JP" altLang="en-US" dirty="0" smtClean="0"/>
              <a:t>岩崎敦</a:t>
            </a:r>
            <a:endParaRPr kumimoji="1" lang="en-US" altLang="ja-JP" dirty="0" smtClean="0"/>
          </a:p>
          <a:p>
            <a:r>
              <a:rPr lang="ja-JP" altLang="en-US" dirty="0" smtClean="0"/>
              <a:t>九州大学</a:t>
            </a:r>
            <a:endParaRPr lang="en-US" altLang="ja-JP" dirty="0" smtClean="0"/>
          </a:p>
          <a:p>
            <a:r>
              <a:rPr kumimoji="1" lang="en-US" altLang="ja-JP" dirty="0" smtClean="0"/>
              <a:t>e-mail: iwasaki@inf.kyushu-u.ac.jp</a:t>
            </a:r>
          </a:p>
          <a:p>
            <a:r>
              <a:rPr lang="en-US" altLang="ja-JP" dirty="0" smtClean="0"/>
              <a:t>URL: https://sites.google.com/site/a2ciwasaki</a:t>
            </a:r>
          </a:p>
          <a:p>
            <a:r>
              <a:rPr kumimoji="1" lang="en-US" altLang="ja-JP" dirty="0" smtClean="0"/>
              <a:t>Twitter: @a2c_iwasaki</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r>
              <a:rPr lang="ja-JP" altLang="en-US" smtClean="0"/>
              <a:t>本研究の動機</a:t>
            </a:r>
          </a:p>
        </p:txBody>
      </p:sp>
      <p:sp>
        <p:nvSpPr>
          <p:cNvPr id="3" name="コンテンツ プレースホルダ 2"/>
          <p:cNvSpPr>
            <a:spLocks noGrp="1"/>
          </p:cNvSpPr>
          <p:nvPr>
            <p:ph idx="1"/>
          </p:nvPr>
        </p:nvSpPr>
        <p:spPr>
          <a:xfrm>
            <a:off x="457200" y="1600200"/>
            <a:ext cx="8229600" cy="4900613"/>
          </a:xfrm>
        </p:spPr>
        <p:txBody>
          <a:bodyPr>
            <a:normAutofit/>
          </a:bodyPr>
          <a:lstStyle/>
          <a:p>
            <a:pPr eaLnBrk="1" hangingPunct="1">
              <a:lnSpc>
                <a:spcPct val="80000"/>
              </a:lnSpc>
            </a:pPr>
            <a:r>
              <a:rPr lang="en-US" altLang="ja-JP" sz="2600" dirty="0" smtClean="0"/>
              <a:t>Vickrey-Clarke-Groves </a:t>
            </a:r>
            <a:r>
              <a:rPr lang="ja-JP" altLang="en-US" sz="2600" dirty="0" smtClean="0"/>
              <a:t>メカニズムはパレート効率性と戦略的操作不可能性を同時に満たす優れたメカニズムだが，架空名義入札により操作可能</a:t>
            </a:r>
          </a:p>
          <a:p>
            <a:pPr eaLnBrk="1" hangingPunct="1">
              <a:lnSpc>
                <a:spcPct val="80000"/>
              </a:lnSpc>
            </a:pPr>
            <a:r>
              <a:rPr lang="ja-JP" altLang="en-US" sz="2600" dirty="0" smtClean="0"/>
              <a:t>戦略的操作不可能性と架空名義操作不可能性を同時に満たしつつパレート効率的な割当を実現するメカニズムは存在しない </a:t>
            </a:r>
            <a:r>
              <a:rPr lang="en-US" altLang="ja-JP" sz="2600" dirty="0" smtClean="0"/>
              <a:t>(</a:t>
            </a:r>
            <a:r>
              <a:rPr lang="en-US" altLang="ja-JP" sz="2600" dirty="0" err="1" smtClean="0"/>
              <a:t>Yokoo</a:t>
            </a:r>
            <a:r>
              <a:rPr lang="en-US" altLang="ja-JP" sz="2600" dirty="0" smtClean="0"/>
              <a:t> et al., GEB,</a:t>
            </a:r>
            <a:r>
              <a:rPr lang="ja-JP" altLang="en-US" sz="2600" dirty="0" smtClean="0"/>
              <a:t> </a:t>
            </a:r>
            <a:r>
              <a:rPr lang="en-US" altLang="ja-JP" sz="2600" dirty="0" smtClean="0"/>
              <a:t>2004)</a:t>
            </a:r>
          </a:p>
          <a:p>
            <a:pPr eaLnBrk="1" hangingPunct="1">
              <a:lnSpc>
                <a:spcPct val="80000"/>
              </a:lnSpc>
            </a:pPr>
            <a:r>
              <a:rPr lang="ja-JP" altLang="en-US" sz="2600" dirty="0" smtClean="0"/>
              <a:t>架空名義操作不可能性を実現するためには，効率性を犠牲にする必要がある．</a:t>
            </a:r>
            <a:endParaRPr lang="en-US" altLang="ja-JP" sz="2400" dirty="0" smtClean="0"/>
          </a:p>
          <a:p>
            <a:pPr lvl="1">
              <a:lnSpc>
                <a:spcPct val="80000"/>
              </a:lnSpc>
            </a:pPr>
            <a:r>
              <a:rPr lang="ja-JP" altLang="en-US" sz="2400" dirty="0" smtClean="0"/>
              <a:t>競合比</a:t>
            </a:r>
            <a:r>
              <a:rPr lang="ja-JP" altLang="en-US" sz="2200" dirty="0" smtClean="0"/>
              <a:t> </a:t>
            </a:r>
            <a:r>
              <a:rPr lang="en-US" altLang="ja-JP" sz="2200" dirty="0" smtClean="0"/>
              <a:t>(competitive ratio): </a:t>
            </a:r>
            <a:r>
              <a:rPr lang="ja-JP" altLang="en-US" sz="2400" dirty="0" smtClean="0"/>
              <a:t>パレート効率的な割当てとの比の最悪値</a:t>
            </a:r>
            <a:endParaRPr lang="en-US" altLang="ja-JP" sz="2400" dirty="0" smtClean="0"/>
          </a:p>
          <a:p>
            <a:pPr>
              <a:lnSpc>
                <a:spcPct val="80000"/>
              </a:lnSpc>
            </a:pPr>
            <a:r>
              <a:rPr lang="ja-JP" altLang="en-US" sz="2600" dirty="0" smtClean="0"/>
              <a:t>できるだけ競合比が高いメカニズムのヒントを得るために自動メカニズムデザインを利用</a:t>
            </a:r>
            <a:endParaRPr lang="en-US" altLang="ja-JP" sz="2600" dirty="0" smtClean="0"/>
          </a:p>
          <a:p>
            <a:pPr eaLnBrk="1" hangingPunct="1">
              <a:lnSpc>
                <a:spcPct val="80000"/>
              </a:lnSpc>
            </a:pPr>
            <a:endParaRPr lang="en-US" altLang="ja-JP" sz="2800" dirty="0" smtClean="0"/>
          </a:p>
          <a:p>
            <a:pPr lvl="1">
              <a:lnSpc>
                <a:spcPct val="80000"/>
              </a:lnSpc>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ja-JP" altLang="en-US" sz="4000" dirty="0" smtClean="0"/>
              <a:t>各バンドル／財に対する最大入札額</a:t>
            </a:r>
            <a:endParaRPr lang="en-US" altLang="ja-JP" sz="4000" dirty="0" smtClean="0"/>
          </a:p>
        </p:txBody>
      </p:sp>
      <p:sp>
        <p:nvSpPr>
          <p:cNvPr id="7171" name="Rectangle 3"/>
          <p:cNvSpPr>
            <a:spLocks noGrp="1" noChangeArrowheads="1"/>
          </p:cNvSpPr>
          <p:nvPr>
            <p:ph type="body" sz="half" idx="2"/>
          </p:nvPr>
        </p:nvSpPr>
        <p:spPr/>
        <p:txBody>
          <a:bodyPr>
            <a:normAutofit/>
          </a:bodyPr>
          <a:lstStyle/>
          <a:p>
            <a:pPr eaLnBrk="1" hangingPunct="1"/>
            <a:r>
              <a:rPr lang="en-US" altLang="ja-JP" sz="2400" dirty="0" smtClean="0"/>
              <a:t>3</a:t>
            </a:r>
            <a:r>
              <a:rPr lang="ja-JP" altLang="en-US" sz="2400" dirty="0" smtClean="0"/>
              <a:t>人の入札者が</a:t>
            </a:r>
            <a:r>
              <a:rPr lang="en-US" altLang="ja-JP" sz="2400" dirty="0" smtClean="0"/>
              <a:t>A</a:t>
            </a:r>
            <a:r>
              <a:rPr lang="ja-JP" altLang="en-US" sz="2400" dirty="0" smtClean="0"/>
              <a:t>と</a:t>
            </a:r>
            <a:r>
              <a:rPr lang="en-US" altLang="ja-JP" sz="2400" dirty="0" smtClean="0"/>
              <a:t>B</a:t>
            </a:r>
            <a:r>
              <a:rPr lang="ja-JP" altLang="en-US" sz="2400" dirty="0" smtClean="0"/>
              <a:t>の</a:t>
            </a:r>
            <a:r>
              <a:rPr lang="en-US" altLang="ja-JP" sz="2400" dirty="0" smtClean="0"/>
              <a:t>2</a:t>
            </a:r>
            <a:r>
              <a:rPr lang="ja-JP" altLang="en-US" sz="2400" dirty="0" smtClean="0"/>
              <a:t>財のオークションに参加</a:t>
            </a:r>
            <a:endParaRPr lang="en-US" altLang="ja-JP" sz="2400" dirty="0" smtClean="0"/>
          </a:p>
          <a:p>
            <a:pPr eaLnBrk="1" hangingPunct="1"/>
            <a:r>
              <a:rPr lang="ja-JP" altLang="en-US" sz="2400" dirty="0"/>
              <a:t>全て</a:t>
            </a:r>
            <a:r>
              <a:rPr lang="ja-JP" altLang="en-US" sz="2400" dirty="0" smtClean="0"/>
              <a:t>の入札者</a:t>
            </a:r>
            <a:r>
              <a:rPr lang="ja-JP" altLang="en-US" sz="2400" dirty="0" err="1" smtClean="0"/>
              <a:t>はは</a:t>
            </a:r>
            <a:r>
              <a:rPr lang="ja-JP" altLang="en-US" sz="2400" dirty="0" smtClean="0"/>
              <a:t>単一バンドル指向とする．</a:t>
            </a:r>
            <a:endParaRPr lang="en-US" altLang="ja-JP" sz="2400" dirty="0" smtClean="0"/>
          </a:p>
          <a:p>
            <a:pPr lvl="1"/>
            <a:r>
              <a:rPr lang="ja-JP" altLang="en-US" sz="2000" dirty="0" smtClean="0"/>
              <a:t>各入札者は</a:t>
            </a:r>
            <a:r>
              <a:rPr lang="en-US" altLang="ja-JP" sz="2000" dirty="0" smtClean="0"/>
              <a:t>{A,B}, {A}</a:t>
            </a:r>
            <a:r>
              <a:rPr lang="ja-JP" altLang="en-US" sz="2000" dirty="0" smtClean="0"/>
              <a:t>のみ，</a:t>
            </a:r>
            <a:r>
              <a:rPr lang="en-US" altLang="ja-JP" sz="2000" dirty="0" smtClean="0"/>
              <a:t>{B}</a:t>
            </a:r>
            <a:r>
              <a:rPr lang="ja-JP" altLang="en-US" sz="2000" dirty="0" smtClean="0"/>
              <a:t>のみのいずれかに入札</a:t>
            </a:r>
            <a:endParaRPr lang="en-US" altLang="ja-JP" sz="2000" dirty="0" smtClean="0"/>
          </a:p>
          <a:p>
            <a:r>
              <a:rPr lang="ja-JP" altLang="en-US" sz="2400" dirty="0" smtClean="0"/>
              <a:t>各バンドル／財に対する最大入札額を</a:t>
            </a:r>
            <a:r>
              <a:rPr lang="en-US" altLang="ja-JP" sz="2400" dirty="0" smtClean="0"/>
              <a:t>v</a:t>
            </a:r>
            <a:r>
              <a:rPr lang="en-US" altLang="ja-JP" sz="2000" baseline="-25000" dirty="0" smtClean="0"/>
              <a:t>{A,B}</a:t>
            </a:r>
            <a:r>
              <a:rPr lang="en-US" altLang="ja-JP" sz="2400" dirty="0" smtClean="0"/>
              <a:t>, v</a:t>
            </a:r>
            <a:r>
              <a:rPr lang="en-US" altLang="ja-JP" sz="2000" baseline="-25000" dirty="0" smtClean="0"/>
              <a:t>{A}</a:t>
            </a:r>
            <a:r>
              <a:rPr lang="en-US" altLang="ja-JP" sz="2400" dirty="0" smtClean="0"/>
              <a:t>, v</a:t>
            </a:r>
            <a:r>
              <a:rPr lang="en-US" altLang="ja-JP" sz="2000" baseline="-25000" dirty="0" smtClean="0"/>
              <a:t>{B}</a:t>
            </a:r>
            <a:r>
              <a:rPr lang="en-US" altLang="ja-JP" sz="2400" dirty="0" smtClean="0"/>
              <a:t> </a:t>
            </a:r>
            <a:r>
              <a:rPr lang="ja-JP" altLang="en-US" sz="2400" dirty="0" smtClean="0"/>
              <a:t>とし，それぞれは入札者</a:t>
            </a:r>
            <a:r>
              <a:rPr lang="en-US" altLang="ja-JP" sz="2400" dirty="0" smtClean="0"/>
              <a:t>0, 1, 2</a:t>
            </a:r>
            <a:r>
              <a:rPr lang="ja-JP" altLang="en-US" sz="2400" dirty="0" smtClean="0"/>
              <a:t>が入札する．</a:t>
            </a:r>
            <a:endParaRPr lang="en-US" altLang="ja-JP" sz="2400" dirty="0" smtClean="0"/>
          </a:p>
          <a:p>
            <a:pPr eaLnBrk="1" hangingPunct="1"/>
            <a:r>
              <a:rPr lang="en-US" altLang="ja-JP" sz="2400" dirty="0" err="1" smtClean="0"/>
              <a:t>W.l.o.g</a:t>
            </a:r>
            <a:r>
              <a:rPr lang="en-US" altLang="ja-JP" sz="2400" dirty="0" smtClean="0"/>
              <a:t>. v</a:t>
            </a:r>
            <a:r>
              <a:rPr lang="en-US" altLang="ja-JP" sz="2000" baseline="-25000" dirty="0" smtClean="0"/>
              <a:t>{A} </a:t>
            </a:r>
            <a:r>
              <a:rPr lang="en-US" altLang="ja-JP" sz="2000" dirty="0" smtClean="0"/>
              <a:t>≧</a:t>
            </a:r>
            <a:r>
              <a:rPr lang="en-US" altLang="ja-JP" sz="2400" dirty="0" smtClean="0"/>
              <a:t> v</a:t>
            </a:r>
            <a:r>
              <a:rPr lang="en-US" altLang="ja-JP" sz="2000" baseline="-25000" dirty="0" smtClean="0"/>
              <a:t>{B}</a:t>
            </a:r>
            <a:r>
              <a:rPr lang="en-US" altLang="ja-JP" sz="2400" dirty="0" smtClean="0"/>
              <a:t>.</a:t>
            </a:r>
          </a:p>
          <a:p>
            <a:pPr eaLnBrk="1" hangingPunct="1"/>
            <a:endParaRPr lang="en-US" altLang="ja-JP" sz="2400" dirty="0" smtClean="0"/>
          </a:p>
        </p:txBody>
      </p:sp>
      <p:sp>
        <p:nvSpPr>
          <p:cNvPr id="7172" name="Rectangle 5"/>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endParaRPr lang="ja-JP" altLang="ja-JP" sz="2800" baseline="-25000"/>
          </a:p>
        </p:txBody>
      </p:sp>
      <p:sp>
        <p:nvSpPr>
          <p:cNvPr id="7173" name="Rectangle 6"/>
          <p:cNvSpPr>
            <a:spLocks noChangeArrowheads="1"/>
          </p:cNvSpPr>
          <p:nvPr/>
        </p:nvSpPr>
        <p:spPr bwMode="auto">
          <a:xfrm>
            <a:off x="2051050" y="2708275"/>
            <a:ext cx="720725" cy="2881313"/>
          </a:xfrm>
          <a:prstGeom prst="rect">
            <a:avLst/>
          </a:prstGeom>
          <a:solidFill>
            <a:schemeClr val="accent1"/>
          </a:solidFill>
          <a:ln w="9525">
            <a:solidFill>
              <a:schemeClr val="tx1"/>
            </a:solidFill>
            <a:miter lim="800000"/>
            <a:headEnd/>
            <a:tailEnd/>
          </a:ln>
        </p:spPr>
        <p:txBody>
          <a:bodyPr wrap="none" anchor="b"/>
          <a:lstStyle/>
          <a:p>
            <a:pPr algn="ctr"/>
            <a:endParaRPr lang="ja-JP" altLang="ja-JP" sz="2800" baseline="-25000"/>
          </a:p>
        </p:txBody>
      </p:sp>
      <p:sp>
        <p:nvSpPr>
          <p:cNvPr id="7174" name="Rectangle 7"/>
          <p:cNvSpPr>
            <a:spLocks noChangeArrowheads="1"/>
          </p:cNvSpPr>
          <p:nvPr/>
        </p:nvSpPr>
        <p:spPr bwMode="auto">
          <a:xfrm>
            <a:off x="3144838" y="4149725"/>
            <a:ext cx="720725" cy="1439863"/>
          </a:xfrm>
          <a:prstGeom prst="rect">
            <a:avLst/>
          </a:prstGeom>
          <a:solidFill>
            <a:schemeClr val="accent1"/>
          </a:solidFill>
          <a:ln w="9525">
            <a:solidFill>
              <a:schemeClr val="tx1"/>
            </a:solidFill>
            <a:miter lim="800000"/>
            <a:headEnd/>
            <a:tailEnd/>
          </a:ln>
        </p:spPr>
        <p:txBody>
          <a:bodyPr wrap="none" anchor="b"/>
          <a:lstStyle/>
          <a:p>
            <a:pPr algn="ctr"/>
            <a:endParaRPr lang="ja-JP" altLang="ja-JP" sz="2800" baseline="-25000"/>
          </a:p>
        </p:txBody>
      </p:sp>
      <p:sp>
        <p:nvSpPr>
          <p:cNvPr id="7175"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7176"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7177"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sp>
        <p:nvSpPr>
          <p:cNvPr id="7178" name="Rectangle 11"/>
          <p:cNvSpPr>
            <a:spLocks noChangeArrowheads="1"/>
          </p:cNvSpPr>
          <p:nvPr/>
        </p:nvSpPr>
        <p:spPr bwMode="auto">
          <a:xfrm>
            <a:off x="869950" y="5543550"/>
            <a:ext cx="911225" cy="519113"/>
          </a:xfrm>
          <a:prstGeom prst="rect">
            <a:avLst/>
          </a:prstGeom>
          <a:noFill/>
          <a:ln w="9525">
            <a:noFill/>
            <a:miter lim="800000"/>
            <a:headEnd/>
            <a:tailEnd/>
          </a:ln>
        </p:spPr>
        <p:txBody>
          <a:bodyPr wrap="none">
            <a:spAutoFit/>
          </a:bodyPr>
          <a:lstStyle/>
          <a:p>
            <a:r>
              <a:rPr lang="en-US" altLang="ja-JP" sz="2800"/>
              <a:t>v</a:t>
            </a:r>
            <a:r>
              <a:rPr lang="en-US" altLang="ja-JP" sz="2800" baseline="-25000"/>
              <a:t>{A,B}</a:t>
            </a:r>
          </a:p>
        </p:txBody>
      </p:sp>
      <p:sp>
        <p:nvSpPr>
          <p:cNvPr id="7179" name="Rectangle 12"/>
          <p:cNvSpPr>
            <a:spLocks noChangeArrowheads="1"/>
          </p:cNvSpPr>
          <p:nvPr/>
        </p:nvSpPr>
        <p:spPr bwMode="auto">
          <a:xfrm>
            <a:off x="2051050" y="5543550"/>
            <a:ext cx="684213" cy="519113"/>
          </a:xfrm>
          <a:prstGeom prst="rect">
            <a:avLst/>
          </a:prstGeom>
          <a:noFill/>
          <a:ln w="9525">
            <a:noFill/>
            <a:miter lim="800000"/>
            <a:headEnd/>
            <a:tailEnd/>
          </a:ln>
        </p:spPr>
        <p:txBody>
          <a:bodyPr wrap="none">
            <a:spAutoFit/>
          </a:bodyPr>
          <a:lstStyle/>
          <a:p>
            <a:r>
              <a:rPr lang="en-US" altLang="ja-JP" sz="2800"/>
              <a:t>v</a:t>
            </a:r>
            <a:r>
              <a:rPr lang="en-US" altLang="ja-JP" sz="2800" baseline="-25000"/>
              <a:t>{A}</a:t>
            </a:r>
          </a:p>
        </p:txBody>
      </p:sp>
      <p:sp>
        <p:nvSpPr>
          <p:cNvPr id="7180" name="Rectangle 13"/>
          <p:cNvSpPr>
            <a:spLocks noChangeArrowheads="1"/>
          </p:cNvSpPr>
          <p:nvPr/>
        </p:nvSpPr>
        <p:spPr bwMode="auto">
          <a:xfrm>
            <a:off x="3167063" y="5543550"/>
            <a:ext cx="684212" cy="519113"/>
          </a:xfrm>
          <a:prstGeom prst="rect">
            <a:avLst/>
          </a:prstGeom>
          <a:noFill/>
          <a:ln w="9525">
            <a:noFill/>
            <a:miter lim="800000"/>
            <a:headEnd/>
            <a:tailEnd/>
          </a:ln>
        </p:spPr>
        <p:txBody>
          <a:bodyPr wrap="none">
            <a:spAutoFit/>
          </a:bodyPr>
          <a:lstStyle/>
          <a:p>
            <a:r>
              <a:rPr lang="en-US" altLang="ja-JP" sz="2800"/>
              <a:t>v</a:t>
            </a:r>
            <a:r>
              <a:rPr lang="en-US" altLang="ja-JP" sz="2800" baseline="-25000"/>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 calcmode="lin" valueType="num">
                                      <p:cBhvr additive="base">
                                        <p:cTn id="23"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171">
                                            <p:txEl>
                                              <p:pRg st="4" end="4"/>
                                            </p:txEl>
                                          </p:spTgt>
                                        </p:tgtEl>
                                        <p:attrNameLst>
                                          <p:attrName>style.visibility</p:attrName>
                                        </p:attrNameLst>
                                      </p:cBhvr>
                                      <p:to>
                                        <p:strVal val="visible"/>
                                      </p:to>
                                    </p:set>
                                    <p:anim calcmode="lin" valueType="num">
                                      <p:cBhvr additive="base">
                                        <p:cTn id="29"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altLang="ja-JP" sz="4000" dirty="0" err="1" smtClean="0"/>
              <a:t>Vickrey</a:t>
            </a:r>
            <a:r>
              <a:rPr lang="en-US" altLang="ja-JP" sz="4000" dirty="0" smtClean="0"/>
              <a:t>-Clarke-Groves </a:t>
            </a:r>
            <a:r>
              <a:rPr lang="ja-JP" altLang="en-US" sz="4000" dirty="0"/>
              <a:t>メカニズム</a:t>
            </a:r>
            <a:r>
              <a:rPr lang="en-US" altLang="ja-JP" sz="4000" dirty="0" smtClean="0"/>
              <a:t> (VCG)</a:t>
            </a:r>
          </a:p>
        </p:txBody>
      </p:sp>
      <p:sp>
        <p:nvSpPr>
          <p:cNvPr id="8195" name="Rectangle 3"/>
          <p:cNvSpPr>
            <a:spLocks noGrp="1" noChangeArrowheads="1"/>
          </p:cNvSpPr>
          <p:nvPr>
            <p:ph type="body" idx="1"/>
          </p:nvPr>
        </p:nvSpPr>
        <p:spPr/>
        <p:txBody>
          <a:bodyPr>
            <a:normAutofit/>
          </a:bodyPr>
          <a:lstStyle/>
          <a:p>
            <a:pPr eaLnBrk="1" hangingPunct="1"/>
            <a:r>
              <a:rPr lang="en-US" altLang="ja-JP" sz="2800" dirty="0" smtClean="0"/>
              <a:t>Groves</a:t>
            </a:r>
            <a:r>
              <a:rPr lang="ja-JP" altLang="en-US" sz="2800" dirty="0" smtClean="0"/>
              <a:t>メカニズムのあるインスタンス，一般化ヴィックレーとも呼ばれる．</a:t>
            </a:r>
            <a:endParaRPr lang="en-US" altLang="ja-JP" sz="2800" dirty="0" smtClean="0"/>
          </a:p>
          <a:p>
            <a:pPr eaLnBrk="1" hangingPunct="1"/>
            <a:r>
              <a:rPr lang="en-US" altLang="ja-JP" sz="2800" dirty="0" smtClean="0"/>
              <a:t>VCG</a:t>
            </a:r>
            <a:r>
              <a:rPr lang="ja-JP" altLang="en-US" sz="2800" dirty="0" smtClean="0"/>
              <a:t>では，財を社会的余剰が最大化されるよう割り当てる．</a:t>
            </a:r>
            <a:endParaRPr lang="en-US" altLang="ja-JP" sz="2800" dirty="0" smtClean="0"/>
          </a:p>
          <a:p>
            <a:pPr eaLnBrk="1" hangingPunct="1"/>
            <a:r>
              <a:rPr lang="ja-JP" altLang="en-US" sz="2800" dirty="0"/>
              <a:t>支払</a:t>
            </a:r>
            <a:r>
              <a:rPr lang="ja-JP" altLang="en-US" sz="2800" dirty="0" smtClean="0"/>
              <a:t>額には，勝者のクリティカル値 </a:t>
            </a:r>
            <a:r>
              <a:rPr lang="en-US" altLang="ja-JP" sz="2800" dirty="0" smtClean="0"/>
              <a:t>(critical value) </a:t>
            </a:r>
            <a:r>
              <a:rPr lang="ja-JP" altLang="en-US" sz="2800" dirty="0" smtClean="0"/>
              <a:t>を計算する</a:t>
            </a:r>
            <a:r>
              <a:rPr lang="ja-JP" altLang="en-US" sz="2800" dirty="0" smtClean="0">
                <a:sym typeface="Wingdings" pitchFamily="2" charset="2"/>
              </a:rPr>
              <a:t>．</a:t>
            </a:r>
            <a:endParaRPr lang="en-US" altLang="ja-JP" sz="2800" dirty="0" smtClean="0">
              <a:sym typeface="Wingdings" pitchFamily="2" charset="2"/>
            </a:endParaRPr>
          </a:p>
          <a:p>
            <a:pPr lvl="1"/>
            <a:r>
              <a:rPr lang="ja-JP" altLang="en-US" sz="2400" dirty="0" smtClean="0"/>
              <a:t>（他者の入札を固定して）勝者が勝てる入札額の下限</a:t>
            </a:r>
            <a:endParaRPr lang="en-US" altLang="ja-JP" sz="2000" dirty="0" smtClean="0"/>
          </a:p>
          <a:p>
            <a:pPr eaLnBrk="1" hangingPunct="1"/>
            <a:r>
              <a:rPr lang="en-US" altLang="ja-JP" sz="2800" dirty="0" smtClean="0"/>
              <a:t>VCG</a:t>
            </a:r>
            <a:r>
              <a:rPr lang="ja-JP" altLang="en-US" sz="2800" dirty="0" smtClean="0"/>
              <a:t>は戦略的操作不可能，パレート効率的，かつ個人合理的であるが，架空名義操作不可能ではない．</a:t>
            </a:r>
            <a:endParaRPr lang="en-US" altLang="ja-JP"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anim calcmode="lin" valueType="num">
                                      <p:cBhvr additive="base">
                                        <p:cTn id="23"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195">
                                            <p:txEl>
                                              <p:pRg st="4" end="4"/>
                                            </p:txEl>
                                          </p:spTgt>
                                        </p:tgtEl>
                                        <p:attrNameLst>
                                          <p:attrName>style.visibility</p:attrName>
                                        </p:attrNameLst>
                                      </p:cBhvr>
                                      <p:to>
                                        <p:strVal val="visible"/>
                                      </p:to>
                                    </p:set>
                                    <p:anim calcmode="lin" valueType="num">
                                      <p:cBhvr additive="base">
                                        <p:cTn id="29"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ja-JP" dirty="0" smtClean="0"/>
              <a:t>VCG</a:t>
            </a:r>
            <a:r>
              <a:rPr lang="ja-JP" altLang="en-US" dirty="0" smtClean="0"/>
              <a:t>の例（その１）</a:t>
            </a:r>
            <a:endParaRPr lang="en-US" altLang="ja-JP" dirty="0" smtClean="0"/>
          </a:p>
        </p:txBody>
      </p:sp>
      <p:sp>
        <p:nvSpPr>
          <p:cNvPr id="15369" name="Rectangle 9"/>
          <p:cNvSpPr>
            <a:spLocks noGrp="1" noChangeArrowheads="1"/>
          </p:cNvSpPr>
          <p:nvPr>
            <p:ph type="body" sz="half" idx="2"/>
          </p:nvPr>
        </p:nvSpPr>
        <p:spPr/>
        <p:txBody>
          <a:bodyPr>
            <a:normAutofit/>
          </a:bodyPr>
          <a:lstStyle/>
          <a:p>
            <a:r>
              <a:rPr lang="ja-JP" altLang="en-US" sz="2400" dirty="0" smtClean="0"/>
              <a:t>入札者</a:t>
            </a:r>
            <a:r>
              <a:rPr lang="en-US" altLang="ja-JP" sz="2400" dirty="0" smtClean="0"/>
              <a:t>1</a:t>
            </a:r>
            <a:r>
              <a:rPr lang="ja-JP" altLang="en-US" sz="2400" dirty="0" smtClean="0"/>
              <a:t>と</a:t>
            </a:r>
            <a:r>
              <a:rPr lang="en-US" altLang="ja-JP" sz="2400" dirty="0" smtClean="0"/>
              <a:t>2</a:t>
            </a:r>
            <a:r>
              <a:rPr lang="ja-JP" altLang="en-US" sz="2400" dirty="0" smtClean="0"/>
              <a:t>に</a:t>
            </a:r>
            <a:r>
              <a:rPr lang="en-US" altLang="ja-JP" sz="2400" dirty="0" smtClean="0"/>
              <a:t>{A} </a:t>
            </a:r>
            <a:r>
              <a:rPr lang="ja-JP" altLang="en-US" sz="2400" dirty="0" smtClean="0"/>
              <a:t>と</a:t>
            </a:r>
            <a:r>
              <a:rPr lang="en-US" altLang="ja-JP" sz="2400" dirty="0" smtClean="0"/>
              <a:t>{B}</a:t>
            </a:r>
            <a:r>
              <a:rPr lang="ja-JP" altLang="en-US" sz="2400" dirty="0" smtClean="0"/>
              <a:t>をそれぞれ割り当てるのがパレート効率的</a:t>
            </a:r>
            <a:endParaRPr lang="en-US" altLang="ja-JP" sz="2400" dirty="0" smtClean="0"/>
          </a:p>
          <a:p>
            <a:pPr eaLnBrk="1" hangingPunct="1"/>
            <a:r>
              <a:rPr lang="ja-JP" altLang="en-US" sz="2400" dirty="0" smtClean="0"/>
              <a:t>入札者</a:t>
            </a:r>
            <a:r>
              <a:rPr lang="en-US" altLang="ja-JP" sz="2400" dirty="0" smtClean="0"/>
              <a:t>0</a:t>
            </a:r>
            <a:r>
              <a:rPr lang="ja-JP" altLang="en-US" sz="2400" dirty="0" smtClean="0"/>
              <a:t>と</a:t>
            </a:r>
            <a:r>
              <a:rPr lang="en-US" altLang="ja-JP" sz="2400" dirty="0" smtClean="0"/>
              <a:t>2</a:t>
            </a:r>
            <a:r>
              <a:rPr lang="ja-JP" altLang="en-US" sz="2400" dirty="0" smtClean="0"/>
              <a:t>の入札を固定した時，入札者</a:t>
            </a:r>
            <a:r>
              <a:rPr lang="en-US" altLang="ja-JP" sz="2400" dirty="0" smtClean="0"/>
              <a:t>1</a:t>
            </a:r>
            <a:r>
              <a:rPr lang="ja-JP" altLang="en-US" sz="2400" dirty="0" smtClean="0"/>
              <a:t>は勝てる入札額の下限である</a:t>
            </a:r>
            <a:r>
              <a:rPr lang="en-US" altLang="ja-JP" sz="2400" dirty="0" smtClean="0"/>
              <a:t>$3</a:t>
            </a:r>
            <a:r>
              <a:rPr lang="ja-JP" altLang="en-US" sz="2400" dirty="0" smtClean="0"/>
              <a:t>を支払う．</a:t>
            </a:r>
            <a:endParaRPr lang="en-US" altLang="ja-JP" sz="2400" dirty="0" smtClean="0"/>
          </a:p>
          <a:p>
            <a:pPr lvl="1"/>
            <a:r>
              <a:rPr lang="en-US" altLang="ja-JP" sz="2000" dirty="0" smtClean="0"/>
              <a:t>$3</a:t>
            </a:r>
            <a:r>
              <a:rPr lang="ja-JP" altLang="en-US" sz="2000" dirty="0" smtClean="0"/>
              <a:t>が入札者</a:t>
            </a:r>
            <a:r>
              <a:rPr lang="en-US" altLang="ja-JP" sz="2000" dirty="0" smtClean="0"/>
              <a:t>1</a:t>
            </a:r>
            <a:r>
              <a:rPr lang="ja-JP" altLang="en-US" sz="2000" dirty="0" smtClean="0"/>
              <a:t>のクリティカル値</a:t>
            </a:r>
            <a:endParaRPr lang="en-US" altLang="ja-JP" sz="2000" dirty="0" smtClean="0"/>
          </a:p>
          <a:p>
            <a:r>
              <a:rPr lang="ja-JP" altLang="en-US" sz="2400" dirty="0" smtClean="0"/>
              <a:t>入札者</a:t>
            </a:r>
            <a:r>
              <a:rPr lang="en-US" altLang="ja-JP" sz="2400" dirty="0" smtClean="0"/>
              <a:t>2</a:t>
            </a:r>
            <a:r>
              <a:rPr lang="ja-JP" altLang="en-US" sz="2400" dirty="0" smtClean="0"/>
              <a:t>は，そのクリティカル値である</a:t>
            </a:r>
            <a:r>
              <a:rPr lang="en-US" altLang="ja-JP" sz="2400" dirty="0" smtClean="0"/>
              <a:t>$1</a:t>
            </a:r>
            <a:r>
              <a:rPr lang="ja-JP" altLang="en-US" sz="2400" dirty="0" smtClean="0"/>
              <a:t>を支払う．</a:t>
            </a:r>
            <a:endParaRPr lang="en-US" altLang="ja-JP" sz="2400" dirty="0" smtClean="0"/>
          </a:p>
        </p:txBody>
      </p:sp>
      <p:sp>
        <p:nvSpPr>
          <p:cNvPr id="9220" name="テキスト ボックス 10"/>
          <p:cNvSpPr txBox="1">
            <a:spLocks noChangeArrowheads="1"/>
          </p:cNvSpPr>
          <p:nvPr/>
        </p:nvSpPr>
        <p:spPr bwMode="auto">
          <a:xfrm>
            <a:off x="2051050" y="5602288"/>
            <a:ext cx="72072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a:t>
            </a:r>
          </a:p>
        </p:txBody>
      </p:sp>
      <p:sp>
        <p:nvSpPr>
          <p:cNvPr id="9221" name="テキスト ボックス 11"/>
          <p:cNvSpPr txBox="1">
            <a:spLocks noChangeArrowheads="1"/>
          </p:cNvSpPr>
          <p:nvPr/>
        </p:nvSpPr>
        <p:spPr bwMode="auto">
          <a:xfrm>
            <a:off x="3132138" y="5602288"/>
            <a:ext cx="747712"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{B}</a:t>
            </a:r>
          </a:p>
        </p:txBody>
      </p:sp>
      <p:sp>
        <p:nvSpPr>
          <p:cNvPr id="9222" name="テキスト ボックス 12"/>
          <p:cNvSpPr txBox="1">
            <a:spLocks noChangeArrowheads="1"/>
          </p:cNvSpPr>
          <p:nvPr/>
        </p:nvSpPr>
        <p:spPr bwMode="auto">
          <a:xfrm>
            <a:off x="836613" y="5602288"/>
            <a:ext cx="99060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9223" name="Rectangle 22"/>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15383" name="Rectangle 23"/>
          <p:cNvSpPr>
            <a:spLocks noChangeArrowheads="1"/>
          </p:cNvSpPr>
          <p:nvPr/>
        </p:nvSpPr>
        <p:spPr bwMode="auto">
          <a:xfrm>
            <a:off x="2051050" y="2708275"/>
            <a:ext cx="720725" cy="288131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$4</a:t>
            </a:r>
          </a:p>
        </p:txBody>
      </p:sp>
      <p:sp>
        <p:nvSpPr>
          <p:cNvPr id="15384" name="Rectangle 24"/>
          <p:cNvSpPr>
            <a:spLocks noChangeArrowheads="1"/>
          </p:cNvSpPr>
          <p:nvPr/>
        </p:nvSpPr>
        <p:spPr bwMode="auto">
          <a:xfrm>
            <a:off x="3144838" y="4149725"/>
            <a:ext cx="720725" cy="143986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$2</a:t>
            </a:r>
          </a:p>
        </p:txBody>
      </p:sp>
      <p:sp>
        <p:nvSpPr>
          <p:cNvPr id="9226"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9227"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9228"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grpSp>
        <p:nvGrpSpPr>
          <p:cNvPr id="2" name="Group 32"/>
          <p:cNvGrpSpPr>
            <a:grpSpLocks/>
          </p:cNvGrpSpPr>
          <p:nvPr/>
        </p:nvGrpSpPr>
        <p:grpSpPr bwMode="auto">
          <a:xfrm>
            <a:off x="2006600" y="1989138"/>
            <a:ext cx="763588" cy="719137"/>
            <a:chOff x="1888" y="1508"/>
            <a:chExt cx="481" cy="453"/>
          </a:xfrm>
        </p:grpSpPr>
        <p:pic>
          <p:nvPicPr>
            <p:cNvPr id="9235" name="Picture 33"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9236" name="Rectangle 34"/>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$3</a:t>
              </a:r>
            </a:p>
          </p:txBody>
        </p:sp>
      </p:grpSp>
      <p:grpSp>
        <p:nvGrpSpPr>
          <p:cNvPr id="3" name="Group 35"/>
          <p:cNvGrpSpPr>
            <a:grpSpLocks/>
          </p:cNvGrpSpPr>
          <p:nvPr/>
        </p:nvGrpSpPr>
        <p:grpSpPr bwMode="auto">
          <a:xfrm>
            <a:off x="3086100" y="1989138"/>
            <a:ext cx="763588" cy="719137"/>
            <a:chOff x="1888" y="1508"/>
            <a:chExt cx="481" cy="453"/>
          </a:xfrm>
        </p:grpSpPr>
        <p:pic>
          <p:nvPicPr>
            <p:cNvPr id="9233" name="Picture 36"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9234" name="Rectangle 37"/>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$1</a:t>
              </a:r>
            </a:p>
          </p:txBody>
        </p:sp>
      </p:grpSp>
      <p:sp>
        <p:nvSpPr>
          <p:cNvPr id="15398" name="Rectangle 38"/>
          <p:cNvSpPr>
            <a:spLocks noChangeArrowheads="1"/>
          </p:cNvSpPr>
          <p:nvPr/>
        </p:nvSpPr>
        <p:spPr bwMode="auto">
          <a:xfrm>
            <a:off x="2051050" y="3429000"/>
            <a:ext cx="720725" cy="2160588"/>
          </a:xfrm>
          <a:prstGeom prst="rect">
            <a:avLst/>
          </a:prstGeom>
          <a:solidFill>
            <a:srgbClr val="0099FF"/>
          </a:solidFill>
          <a:ln w="9525">
            <a:solidFill>
              <a:schemeClr val="tx1"/>
            </a:solidFill>
            <a:miter lim="800000"/>
            <a:headEnd/>
            <a:tailEnd/>
          </a:ln>
        </p:spPr>
        <p:txBody>
          <a:bodyPr wrap="none" anchor="b"/>
          <a:lstStyle/>
          <a:p>
            <a:pPr algn="ctr"/>
            <a:r>
              <a:rPr lang="en-US" altLang="ja-JP" sz="4400"/>
              <a:t>$3</a:t>
            </a:r>
          </a:p>
        </p:txBody>
      </p:sp>
      <p:sp>
        <p:nvSpPr>
          <p:cNvPr id="15400" name="Rectangle 40"/>
          <p:cNvSpPr>
            <a:spLocks noChangeArrowheads="1"/>
          </p:cNvSpPr>
          <p:nvPr/>
        </p:nvSpPr>
        <p:spPr bwMode="auto">
          <a:xfrm>
            <a:off x="3132138" y="4868863"/>
            <a:ext cx="720725" cy="720725"/>
          </a:xfrm>
          <a:prstGeom prst="rect">
            <a:avLst/>
          </a:prstGeom>
          <a:solidFill>
            <a:srgbClr val="0099FF"/>
          </a:solidFill>
          <a:ln w="9525">
            <a:solidFill>
              <a:schemeClr val="tx1"/>
            </a:solidFill>
            <a:miter lim="800000"/>
            <a:headEnd/>
            <a:tailEnd/>
          </a:ln>
        </p:spPr>
        <p:txBody>
          <a:bodyPr wrap="none" anchor="b"/>
          <a:lstStyle/>
          <a:p>
            <a:pPr algn="ctr"/>
            <a:r>
              <a:rPr lang="en-US" altLang="ja-JP" sz="4400"/>
              <a:t>$1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5383"/>
                                        </p:tgtEl>
                                        <p:attrNameLst>
                                          <p:attrName>fillcolor</p:attrName>
                                        </p:attrNameLst>
                                      </p:cBhvr>
                                      <p:to>
                                        <a:srgbClr val="FFFF00"/>
                                      </p:to>
                                    </p:animClr>
                                    <p:set>
                                      <p:cBhvr>
                                        <p:cTn id="7" dur="500" fill="hold"/>
                                        <p:tgtEl>
                                          <p:spTgt spid="15383"/>
                                        </p:tgtEl>
                                        <p:attrNameLst>
                                          <p:attrName>fill.type</p:attrName>
                                        </p:attrNameLst>
                                      </p:cBhvr>
                                      <p:to>
                                        <p:strVal val="solid"/>
                                      </p:to>
                                    </p:set>
                                    <p:set>
                                      <p:cBhvr>
                                        <p:cTn id="8" dur="500" fill="hold"/>
                                        <p:tgtEl>
                                          <p:spTgt spid="15383"/>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15384"/>
                                        </p:tgtEl>
                                        <p:attrNameLst>
                                          <p:attrName>fillcolor</p:attrName>
                                        </p:attrNameLst>
                                      </p:cBhvr>
                                      <p:to>
                                        <a:srgbClr val="FFFF00"/>
                                      </p:to>
                                    </p:animClr>
                                    <p:set>
                                      <p:cBhvr>
                                        <p:cTn id="11" dur="500" fill="hold"/>
                                        <p:tgtEl>
                                          <p:spTgt spid="15384"/>
                                        </p:tgtEl>
                                        <p:attrNameLst>
                                          <p:attrName>fill.type</p:attrName>
                                        </p:attrNameLst>
                                      </p:cBhvr>
                                      <p:to>
                                        <p:strVal val="solid"/>
                                      </p:to>
                                    </p:set>
                                    <p:set>
                                      <p:cBhvr>
                                        <p:cTn id="12" dur="500" fill="hold"/>
                                        <p:tgtEl>
                                          <p:spTgt spid="15384"/>
                                        </p:tgtEl>
                                        <p:attrNameLst>
                                          <p:attrName>fill.on</p:attrName>
                                        </p:attrNameLst>
                                      </p:cBhvr>
                                      <p:to>
                                        <p:strVal val="true"/>
                                      </p:to>
                                    </p:set>
                                  </p:childTnLst>
                                </p:cTn>
                              </p:par>
                              <p:par>
                                <p:cTn id="13" presetID="2" presetClass="entr" presetSubtype="4" fill="hold" nodeType="withEffect">
                                  <p:stCondLst>
                                    <p:cond delay="0"/>
                                  </p:stCondLst>
                                  <p:childTnLst>
                                    <p:set>
                                      <p:cBhvr>
                                        <p:cTn id="14" dur="1" fill="hold">
                                          <p:stCondLst>
                                            <p:cond delay="0"/>
                                          </p:stCondLst>
                                        </p:cTn>
                                        <p:tgtEl>
                                          <p:spTgt spid="15369">
                                            <p:txEl>
                                              <p:pRg st="0" end="0"/>
                                            </p:txEl>
                                          </p:spTgt>
                                        </p:tgtEl>
                                        <p:attrNameLst>
                                          <p:attrName>style.visibility</p:attrName>
                                        </p:attrNameLst>
                                      </p:cBhvr>
                                      <p:to>
                                        <p:strVal val="visible"/>
                                      </p:to>
                                    </p:set>
                                    <p:anim calcmode="lin" valueType="num">
                                      <p:cBhvr additive="base">
                                        <p:cTn id="15" dur="500" fill="hold"/>
                                        <p:tgtEl>
                                          <p:spTgt spid="1536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369">
                                            <p:txEl>
                                              <p:pRg st="1" end="1"/>
                                            </p:txEl>
                                          </p:spTgt>
                                        </p:tgtEl>
                                        <p:attrNameLst>
                                          <p:attrName>style.visibility</p:attrName>
                                        </p:attrNameLst>
                                      </p:cBhvr>
                                      <p:to>
                                        <p:strVal val="visible"/>
                                      </p:to>
                                    </p:set>
                                    <p:anim calcmode="lin" valueType="num">
                                      <p:cBhvr additive="base">
                                        <p:cTn id="21" dur="500" fill="hold"/>
                                        <p:tgtEl>
                                          <p:spTgt spid="15369">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369">
                                            <p:txEl>
                                              <p:pRg st="2" end="2"/>
                                            </p:txEl>
                                          </p:spTgt>
                                        </p:tgtEl>
                                        <p:attrNameLst>
                                          <p:attrName>style.visibility</p:attrName>
                                        </p:attrNameLst>
                                      </p:cBhvr>
                                      <p:to>
                                        <p:strVal val="visible"/>
                                      </p:to>
                                    </p:set>
                                    <p:anim calcmode="lin" valueType="num">
                                      <p:cBhvr additive="base">
                                        <p:cTn id="27" dur="500" fill="hold"/>
                                        <p:tgtEl>
                                          <p:spTgt spid="1536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369">
                                            <p:txEl>
                                              <p:pRg st="2" end="2"/>
                                            </p:txEl>
                                          </p:spTgt>
                                        </p:tgtEl>
                                        <p:attrNameLst>
                                          <p:attrName>ppt_y</p:attrName>
                                        </p:attrNameLst>
                                      </p:cBhvr>
                                      <p:tavLst>
                                        <p:tav tm="0">
                                          <p:val>
                                            <p:strVal val="1+#ppt_h/2"/>
                                          </p:val>
                                        </p:tav>
                                        <p:tav tm="100000">
                                          <p:val>
                                            <p:strVal val="#ppt_y"/>
                                          </p:val>
                                        </p:tav>
                                      </p:tavLst>
                                    </p:anim>
                                  </p:childTnLst>
                                </p:cTn>
                              </p:par>
                              <p:par>
                                <p:cTn id="29" presetID="3" presetClass="exit" presetSubtype="10" fill="hold" grpId="0" nodeType="withEffect">
                                  <p:stCondLst>
                                    <p:cond delay="0"/>
                                  </p:stCondLst>
                                  <p:childTnLst>
                                    <p:animEffect transition="out" filter="blinds(horizontal)">
                                      <p:cBhvr>
                                        <p:cTn id="30" dur="500"/>
                                        <p:tgtEl>
                                          <p:spTgt spid="15383"/>
                                        </p:tgtEl>
                                      </p:cBhvr>
                                    </p:animEffect>
                                    <p:set>
                                      <p:cBhvr>
                                        <p:cTn id="31" dur="1" fill="hold">
                                          <p:stCondLst>
                                            <p:cond delay="499"/>
                                          </p:stCondLst>
                                        </p:cTn>
                                        <p:tgtEl>
                                          <p:spTgt spid="15383"/>
                                        </p:tgtEl>
                                        <p:attrNameLst>
                                          <p:attrName>style.visibility</p:attrName>
                                        </p:attrNameLst>
                                      </p:cBhvr>
                                      <p:to>
                                        <p:strVal val="hidden"/>
                                      </p:to>
                                    </p:set>
                                  </p:childTnLst>
                                </p:cTn>
                              </p:par>
                              <p:par>
                                <p:cTn id="32" presetID="3" presetClass="entr" presetSubtype="10" fill="hold" grpId="0" nodeType="withEffect">
                                  <p:stCondLst>
                                    <p:cond delay="0"/>
                                  </p:stCondLst>
                                  <p:childTnLst>
                                    <p:set>
                                      <p:cBhvr>
                                        <p:cTn id="33" dur="1" fill="hold">
                                          <p:stCondLst>
                                            <p:cond delay="0"/>
                                          </p:stCondLst>
                                        </p:cTn>
                                        <p:tgtEl>
                                          <p:spTgt spid="15398"/>
                                        </p:tgtEl>
                                        <p:attrNameLst>
                                          <p:attrName>style.visibility</p:attrName>
                                        </p:attrNameLst>
                                      </p:cBhvr>
                                      <p:to>
                                        <p:strVal val="visible"/>
                                      </p:to>
                                    </p:set>
                                    <p:animEffect transition="in" filter="blinds(horizontal)">
                                      <p:cBhvr>
                                        <p:cTn id="34" dur="500"/>
                                        <p:tgtEl>
                                          <p:spTgt spid="15398"/>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5369">
                                            <p:txEl>
                                              <p:pRg st="3" end="3"/>
                                            </p:txEl>
                                          </p:spTgt>
                                        </p:tgtEl>
                                        <p:attrNameLst>
                                          <p:attrName>style.visibility</p:attrName>
                                        </p:attrNameLst>
                                      </p:cBhvr>
                                      <p:to>
                                        <p:strVal val="visible"/>
                                      </p:to>
                                    </p:set>
                                    <p:anim calcmode="lin" valueType="num">
                                      <p:cBhvr additive="base">
                                        <p:cTn id="39" dur="500" fill="hold"/>
                                        <p:tgtEl>
                                          <p:spTgt spid="15369">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369">
                                            <p:txEl>
                                              <p:pRg st="3" end="3"/>
                                            </p:txEl>
                                          </p:spTgt>
                                        </p:tgtEl>
                                        <p:attrNameLst>
                                          <p:attrName>ppt_y</p:attrName>
                                        </p:attrNameLst>
                                      </p:cBhvr>
                                      <p:tavLst>
                                        <p:tav tm="0">
                                          <p:val>
                                            <p:strVal val="1+#ppt_h/2"/>
                                          </p:val>
                                        </p:tav>
                                        <p:tav tm="100000">
                                          <p:val>
                                            <p:strVal val="#ppt_y"/>
                                          </p:val>
                                        </p:tav>
                                      </p:tavLst>
                                    </p:anim>
                                  </p:childTnLst>
                                </p:cTn>
                              </p:par>
                              <p:par>
                                <p:cTn id="41" presetID="3" presetClass="entr" presetSubtype="10" fill="hold"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blinds(horizontal)">
                                      <p:cBhvr>
                                        <p:cTn id="43" dur="500"/>
                                        <p:tgtEl>
                                          <p:spTgt spid="2"/>
                                        </p:tgtEl>
                                      </p:cBhvr>
                                    </p:animEffect>
                                  </p:childTnLst>
                                </p:cTn>
                              </p:par>
                              <p:par>
                                <p:cTn id="44" presetID="3" presetClass="entr" presetSubtype="10" fill="hold"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blinds(horizontal)">
                                      <p:cBhvr>
                                        <p:cTn id="46" dur="500"/>
                                        <p:tgtEl>
                                          <p:spTgt spid="3"/>
                                        </p:tgtEl>
                                      </p:cBhvr>
                                    </p:animEffect>
                                  </p:childTnLst>
                                </p:cTn>
                              </p:par>
                              <p:par>
                                <p:cTn id="47" presetID="1" presetClass="emph" presetSubtype="2" fill="hold" nodeType="withEffect">
                                  <p:stCondLst>
                                    <p:cond delay="0"/>
                                  </p:stCondLst>
                                  <p:childTnLst>
                                    <p:animClr clrSpc="rgb" dir="cw">
                                      <p:cBhvr>
                                        <p:cTn id="48" dur="500" fill="hold"/>
                                        <p:tgtEl>
                                          <p:spTgt spid="15398"/>
                                        </p:tgtEl>
                                        <p:attrNameLst>
                                          <p:attrName>fillcolor</p:attrName>
                                        </p:attrNameLst>
                                      </p:cBhvr>
                                      <p:to>
                                        <a:srgbClr val="FFFF00"/>
                                      </p:to>
                                    </p:animClr>
                                    <p:set>
                                      <p:cBhvr>
                                        <p:cTn id="49" dur="500" fill="hold"/>
                                        <p:tgtEl>
                                          <p:spTgt spid="15398"/>
                                        </p:tgtEl>
                                        <p:attrNameLst>
                                          <p:attrName>fill.type</p:attrName>
                                        </p:attrNameLst>
                                      </p:cBhvr>
                                      <p:to>
                                        <p:strVal val="solid"/>
                                      </p:to>
                                    </p:set>
                                    <p:set>
                                      <p:cBhvr>
                                        <p:cTn id="50" dur="500" fill="hold"/>
                                        <p:tgtEl>
                                          <p:spTgt spid="15398"/>
                                        </p:tgtEl>
                                        <p:attrNameLst>
                                          <p:attrName>fill.on</p:attrName>
                                        </p:attrNameLst>
                                      </p:cBhvr>
                                      <p:to>
                                        <p:strVal val="true"/>
                                      </p:to>
                                    </p:set>
                                  </p:childTnLst>
                                </p:cTn>
                              </p:par>
                              <p:par>
                                <p:cTn id="51" presetID="3" presetClass="entr" presetSubtype="10" fill="hold" grpId="1" nodeType="withEffect">
                                  <p:stCondLst>
                                    <p:cond delay="0"/>
                                  </p:stCondLst>
                                  <p:childTnLst>
                                    <p:set>
                                      <p:cBhvr>
                                        <p:cTn id="52" dur="1" fill="hold">
                                          <p:stCondLst>
                                            <p:cond delay="0"/>
                                          </p:stCondLst>
                                        </p:cTn>
                                        <p:tgtEl>
                                          <p:spTgt spid="15383"/>
                                        </p:tgtEl>
                                        <p:attrNameLst>
                                          <p:attrName>style.visibility</p:attrName>
                                        </p:attrNameLst>
                                      </p:cBhvr>
                                      <p:to>
                                        <p:strVal val="visible"/>
                                      </p:to>
                                    </p:set>
                                    <p:animEffect transition="in" filter="blinds(horizontal)">
                                      <p:cBhvr>
                                        <p:cTn id="53" dur="500"/>
                                        <p:tgtEl>
                                          <p:spTgt spid="15383"/>
                                        </p:tgtEl>
                                      </p:cBhvr>
                                    </p:animEffect>
                                  </p:childTnLst>
                                </p:cTn>
                              </p:par>
                              <p:par>
                                <p:cTn id="54" presetID="3" presetClass="exit" presetSubtype="10" fill="hold" grpId="1" nodeType="withEffect">
                                  <p:stCondLst>
                                    <p:cond delay="0"/>
                                  </p:stCondLst>
                                  <p:childTnLst>
                                    <p:animEffect transition="out" filter="blinds(horizontal)">
                                      <p:cBhvr>
                                        <p:cTn id="55" dur="500"/>
                                        <p:tgtEl>
                                          <p:spTgt spid="15398"/>
                                        </p:tgtEl>
                                      </p:cBhvr>
                                    </p:animEffect>
                                    <p:set>
                                      <p:cBhvr>
                                        <p:cTn id="56" dur="1" fill="hold">
                                          <p:stCondLst>
                                            <p:cond delay="499"/>
                                          </p:stCondLst>
                                        </p:cTn>
                                        <p:tgtEl>
                                          <p:spTgt spid="15398"/>
                                        </p:tgtEl>
                                        <p:attrNameLst>
                                          <p:attrName>style.visibility</p:attrName>
                                        </p:attrNameLst>
                                      </p:cBhvr>
                                      <p:to>
                                        <p:strVal val="hidden"/>
                                      </p:to>
                                    </p:set>
                                  </p:childTnLst>
                                </p:cTn>
                              </p:par>
                              <p:par>
                                <p:cTn id="57" presetID="3" presetClass="exit" presetSubtype="10" fill="hold" grpId="0" nodeType="withEffect">
                                  <p:stCondLst>
                                    <p:cond delay="0"/>
                                  </p:stCondLst>
                                  <p:childTnLst>
                                    <p:animEffect transition="out" filter="blinds(horizontal)">
                                      <p:cBhvr>
                                        <p:cTn id="58" dur="500"/>
                                        <p:tgtEl>
                                          <p:spTgt spid="15384"/>
                                        </p:tgtEl>
                                      </p:cBhvr>
                                    </p:animEffect>
                                    <p:set>
                                      <p:cBhvr>
                                        <p:cTn id="59" dur="1" fill="hold">
                                          <p:stCondLst>
                                            <p:cond delay="499"/>
                                          </p:stCondLst>
                                        </p:cTn>
                                        <p:tgtEl>
                                          <p:spTgt spid="15384"/>
                                        </p:tgtEl>
                                        <p:attrNameLst>
                                          <p:attrName>style.visibility</p:attrName>
                                        </p:attrNameLst>
                                      </p:cBhvr>
                                      <p:to>
                                        <p:strVal val="hidden"/>
                                      </p:to>
                                    </p:set>
                                  </p:childTnLst>
                                </p:cTn>
                              </p:par>
                              <p:par>
                                <p:cTn id="60" presetID="3" presetClass="entr" presetSubtype="10" fill="hold" grpId="0" nodeType="withEffect">
                                  <p:stCondLst>
                                    <p:cond delay="0"/>
                                  </p:stCondLst>
                                  <p:childTnLst>
                                    <p:set>
                                      <p:cBhvr>
                                        <p:cTn id="61" dur="1" fill="hold">
                                          <p:stCondLst>
                                            <p:cond delay="0"/>
                                          </p:stCondLst>
                                        </p:cTn>
                                        <p:tgtEl>
                                          <p:spTgt spid="15400"/>
                                        </p:tgtEl>
                                        <p:attrNameLst>
                                          <p:attrName>style.visibility</p:attrName>
                                        </p:attrNameLst>
                                      </p:cBhvr>
                                      <p:to>
                                        <p:strVal val="visible"/>
                                      </p:to>
                                    </p:set>
                                    <p:animEffect transition="in" filter="blinds(horizontal)">
                                      <p:cBhvr>
                                        <p:cTn id="62" dur="500"/>
                                        <p:tgtEl>
                                          <p:spTgt spid="15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3" grpId="0" animBg="1"/>
      <p:bldP spid="15383" grpId="1" animBg="1"/>
      <p:bldP spid="15384" grpId="0" animBg="1"/>
      <p:bldP spid="15398" grpId="0" animBg="1"/>
      <p:bldP spid="15398" grpId="1" animBg="1"/>
      <p:bldP spid="1540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ja-JP" dirty="0" smtClean="0"/>
              <a:t>VCG</a:t>
            </a:r>
            <a:r>
              <a:rPr lang="ja-JP" altLang="en-US" dirty="0" smtClean="0"/>
              <a:t>の例（その２）</a:t>
            </a:r>
            <a:endParaRPr lang="en-US" altLang="ja-JP" dirty="0" smtClean="0"/>
          </a:p>
        </p:txBody>
      </p:sp>
      <p:sp>
        <p:nvSpPr>
          <p:cNvPr id="22533" name="Rectangle 5"/>
          <p:cNvSpPr>
            <a:spLocks noGrp="1" noChangeArrowheads="1"/>
          </p:cNvSpPr>
          <p:nvPr>
            <p:ph type="body" sz="half" idx="2"/>
          </p:nvPr>
        </p:nvSpPr>
        <p:spPr/>
        <p:txBody>
          <a:bodyPr>
            <a:normAutofit/>
          </a:bodyPr>
          <a:lstStyle/>
          <a:p>
            <a:pPr>
              <a:lnSpc>
                <a:spcPct val="80000"/>
              </a:lnSpc>
            </a:pPr>
            <a:r>
              <a:rPr lang="en-US" altLang="ja-JP" sz="2400" dirty="0" smtClean="0"/>
              <a:t>A</a:t>
            </a:r>
            <a:r>
              <a:rPr lang="ja-JP" altLang="en-US" sz="2400" dirty="0" smtClean="0"/>
              <a:t>と</a:t>
            </a:r>
            <a:r>
              <a:rPr lang="en-US" altLang="ja-JP" sz="2400" dirty="0" smtClean="0"/>
              <a:t>B</a:t>
            </a:r>
            <a:r>
              <a:rPr lang="ja-JP" altLang="en-US" sz="2400" dirty="0" smtClean="0"/>
              <a:t>の</a:t>
            </a:r>
            <a:r>
              <a:rPr lang="en-US" altLang="ja-JP" sz="2400" dirty="0" smtClean="0"/>
              <a:t>2</a:t>
            </a:r>
            <a:r>
              <a:rPr lang="ja-JP" altLang="en-US" sz="2400" dirty="0" smtClean="0"/>
              <a:t>財のオークション</a:t>
            </a:r>
            <a:endParaRPr lang="en-US" altLang="ja-JP" sz="2400" dirty="0" smtClean="0"/>
          </a:p>
          <a:p>
            <a:pPr>
              <a:lnSpc>
                <a:spcPct val="80000"/>
              </a:lnSpc>
            </a:pPr>
            <a:r>
              <a:rPr lang="ja-JP" altLang="en-US" sz="2400" dirty="0" smtClean="0"/>
              <a:t>入札者</a:t>
            </a:r>
            <a:r>
              <a:rPr lang="en-US" altLang="ja-JP" sz="2400" dirty="0" smtClean="0"/>
              <a:t>1</a:t>
            </a:r>
            <a:r>
              <a:rPr lang="ja-JP" altLang="en-US" sz="2400" dirty="0" smtClean="0"/>
              <a:t>に</a:t>
            </a:r>
            <a:r>
              <a:rPr lang="en-US" altLang="ja-JP" sz="2400" dirty="0" smtClean="0"/>
              <a:t>{A,B}</a:t>
            </a:r>
            <a:r>
              <a:rPr lang="ja-JP" altLang="en-US" sz="2400" dirty="0" smtClean="0"/>
              <a:t>を割り当てるのがパレート効率的</a:t>
            </a:r>
            <a:r>
              <a:rPr lang="en-US" altLang="ja-JP" sz="2400" dirty="0" smtClean="0"/>
              <a:t>.</a:t>
            </a:r>
          </a:p>
          <a:p>
            <a:pPr eaLnBrk="1" hangingPunct="1">
              <a:lnSpc>
                <a:spcPct val="80000"/>
              </a:lnSpc>
            </a:pPr>
            <a:r>
              <a:rPr lang="ja-JP" altLang="en-US" sz="2400" dirty="0" smtClean="0"/>
              <a:t>入札者</a:t>
            </a:r>
            <a:r>
              <a:rPr lang="en-US" altLang="ja-JP" sz="2400" dirty="0" smtClean="0"/>
              <a:t>0</a:t>
            </a:r>
            <a:r>
              <a:rPr lang="ja-JP" altLang="en-US" sz="2400" dirty="0" smtClean="0"/>
              <a:t>の入札を固定した時，入札者</a:t>
            </a:r>
            <a:r>
              <a:rPr lang="en-US" altLang="ja-JP" sz="2400" dirty="0" smtClean="0"/>
              <a:t>1</a:t>
            </a:r>
            <a:r>
              <a:rPr lang="ja-JP" altLang="en-US" sz="2400" dirty="0" smtClean="0"/>
              <a:t>が勝者となる入札の下限である</a:t>
            </a:r>
            <a:r>
              <a:rPr lang="en-US" altLang="ja-JP" sz="2400" dirty="0" smtClean="0"/>
              <a:t>$5</a:t>
            </a:r>
            <a:r>
              <a:rPr lang="ja-JP" altLang="en-US" sz="2400" dirty="0" smtClean="0"/>
              <a:t>を入札者</a:t>
            </a:r>
            <a:r>
              <a:rPr lang="en-US" altLang="ja-JP" sz="2400" dirty="0" smtClean="0"/>
              <a:t>1</a:t>
            </a:r>
            <a:r>
              <a:rPr lang="ja-JP" altLang="en-US" sz="2400" dirty="0" smtClean="0"/>
              <a:t>は支払う</a:t>
            </a:r>
            <a:r>
              <a:rPr lang="en-US" altLang="ja-JP" sz="2400" dirty="0" smtClean="0"/>
              <a:t>.</a:t>
            </a:r>
          </a:p>
          <a:p>
            <a:pPr eaLnBrk="1" hangingPunct="1">
              <a:lnSpc>
                <a:spcPct val="80000"/>
              </a:lnSpc>
            </a:pPr>
            <a:r>
              <a:rPr lang="ja-JP" altLang="en-US" sz="2400" dirty="0" smtClean="0"/>
              <a:t>もし，入札者</a:t>
            </a:r>
            <a:r>
              <a:rPr lang="en-US" altLang="ja-JP" sz="2400" dirty="0" smtClean="0"/>
              <a:t>1</a:t>
            </a:r>
            <a:r>
              <a:rPr lang="ja-JP" altLang="en-US" sz="2400" dirty="0" smtClean="0"/>
              <a:t>が</a:t>
            </a:r>
            <a:r>
              <a:rPr lang="en-US" altLang="ja-JP" sz="2400" dirty="0" smtClean="0"/>
              <a:t>2</a:t>
            </a:r>
            <a:r>
              <a:rPr lang="ja-JP" altLang="en-US" sz="2400" dirty="0" err="1" smtClean="0"/>
              <a:t>つの</a:t>
            </a:r>
            <a:r>
              <a:rPr lang="ja-JP" altLang="en-US" sz="2400" dirty="0" smtClean="0"/>
              <a:t>名義を使って入札を </a:t>
            </a:r>
            <a:r>
              <a:rPr lang="en-US" altLang="ja-JP" sz="2400" dirty="0" smtClean="0"/>
              <a:t>{A}</a:t>
            </a:r>
            <a:r>
              <a:rPr lang="ja-JP" altLang="en-US" sz="2400" dirty="0" smtClean="0"/>
              <a:t>に</a:t>
            </a:r>
            <a:r>
              <a:rPr lang="en-US" altLang="ja-JP" sz="2400" dirty="0" smtClean="0"/>
              <a:t>$4, {B}</a:t>
            </a:r>
            <a:r>
              <a:rPr lang="ja-JP" altLang="en-US" sz="2400" dirty="0" smtClean="0"/>
              <a:t>に</a:t>
            </a:r>
            <a:r>
              <a:rPr lang="en-US" altLang="ja-JP" sz="2400" dirty="0" smtClean="0"/>
              <a:t>$2</a:t>
            </a:r>
            <a:r>
              <a:rPr lang="ja-JP" altLang="en-US" sz="2400" dirty="0" err="1" smtClean="0"/>
              <a:t>のように</a:t>
            </a:r>
            <a:r>
              <a:rPr lang="ja-JP" altLang="en-US" sz="2400" dirty="0" smtClean="0"/>
              <a:t>分割すると何が起こるか？</a:t>
            </a:r>
            <a:endParaRPr lang="en-US" altLang="ja-JP" sz="2400" dirty="0" smtClean="0"/>
          </a:p>
        </p:txBody>
      </p:sp>
      <p:sp>
        <p:nvSpPr>
          <p:cNvPr id="10244" name="テキスト ボックス 10"/>
          <p:cNvSpPr txBox="1">
            <a:spLocks noChangeArrowheads="1"/>
          </p:cNvSpPr>
          <p:nvPr/>
        </p:nvSpPr>
        <p:spPr bwMode="auto">
          <a:xfrm>
            <a:off x="1916113" y="5595938"/>
            <a:ext cx="10350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10245" name="テキスト ボックス 12"/>
          <p:cNvSpPr txBox="1">
            <a:spLocks noChangeArrowheads="1"/>
          </p:cNvSpPr>
          <p:nvPr/>
        </p:nvSpPr>
        <p:spPr bwMode="auto">
          <a:xfrm>
            <a:off x="792163" y="5595938"/>
            <a:ext cx="10350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10246" name="Rectangle 9"/>
          <p:cNvSpPr>
            <a:spLocks noChangeArrowheads="1"/>
          </p:cNvSpPr>
          <p:nvPr/>
        </p:nvSpPr>
        <p:spPr bwMode="auto">
          <a:xfrm>
            <a:off x="971550" y="198278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22538" name="Rectangle 10"/>
          <p:cNvSpPr>
            <a:spLocks noChangeArrowheads="1"/>
          </p:cNvSpPr>
          <p:nvPr/>
        </p:nvSpPr>
        <p:spPr bwMode="auto">
          <a:xfrm>
            <a:off x="2051050" y="1262063"/>
            <a:ext cx="720725" cy="4321175"/>
          </a:xfrm>
          <a:prstGeom prst="rect">
            <a:avLst/>
          </a:prstGeom>
          <a:solidFill>
            <a:schemeClr val="accent1"/>
          </a:solidFill>
          <a:ln w="9525">
            <a:solidFill>
              <a:schemeClr val="tx1"/>
            </a:solidFill>
            <a:miter lim="800000"/>
            <a:headEnd/>
            <a:tailEnd/>
          </a:ln>
        </p:spPr>
        <p:txBody>
          <a:bodyPr wrap="none" anchor="b"/>
          <a:lstStyle/>
          <a:p>
            <a:pPr algn="ctr"/>
            <a:r>
              <a:rPr lang="en-US" altLang="ja-JP" sz="4400"/>
              <a:t>$6</a:t>
            </a:r>
          </a:p>
        </p:txBody>
      </p:sp>
      <p:sp>
        <p:nvSpPr>
          <p:cNvPr id="10248" name="テキスト ボックス 12"/>
          <p:cNvSpPr txBox="1">
            <a:spLocks noChangeArrowheads="1"/>
          </p:cNvSpPr>
          <p:nvPr/>
        </p:nvSpPr>
        <p:spPr bwMode="auto">
          <a:xfrm>
            <a:off x="74612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10249" name="テキスト ボックス 12"/>
          <p:cNvSpPr txBox="1">
            <a:spLocks noChangeArrowheads="1"/>
          </p:cNvSpPr>
          <p:nvPr/>
        </p:nvSpPr>
        <p:spPr bwMode="auto">
          <a:xfrm>
            <a:off x="191611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grpSp>
        <p:nvGrpSpPr>
          <p:cNvPr id="2" name="Group 15"/>
          <p:cNvGrpSpPr>
            <a:grpSpLocks/>
          </p:cNvGrpSpPr>
          <p:nvPr/>
        </p:nvGrpSpPr>
        <p:grpSpPr bwMode="auto">
          <a:xfrm>
            <a:off x="2006600" y="1989138"/>
            <a:ext cx="763588" cy="719137"/>
            <a:chOff x="1888" y="1508"/>
            <a:chExt cx="481" cy="453"/>
          </a:xfrm>
        </p:grpSpPr>
        <p:pic>
          <p:nvPicPr>
            <p:cNvPr id="10251" name="Picture 16"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0252" name="Rectangle 17"/>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$5</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3">
                                            <p:txEl>
                                              <p:pRg st="1" end="1"/>
                                            </p:txEl>
                                          </p:spTgt>
                                        </p:tgtEl>
                                        <p:attrNameLst>
                                          <p:attrName>style.visibility</p:attrName>
                                        </p:attrNameLst>
                                      </p:cBhvr>
                                      <p:to>
                                        <p:strVal val="visible"/>
                                      </p:to>
                                    </p:set>
                                    <p:anim calcmode="lin" valueType="num">
                                      <p:cBhvr additive="base">
                                        <p:cTn id="7" dur="500" fill="hold"/>
                                        <p:tgtEl>
                                          <p:spTgt spid="2253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3">
                                            <p:txEl>
                                              <p:pRg st="1" end="1"/>
                                            </p:txEl>
                                          </p:spTgt>
                                        </p:tgtEl>
                                        <p:attrNameLst>
                                          <p:attrName>ppt_y</p:attrName>
                                        </p:attrNameLst>
                                      </p:cBhvr>
                                      <p:tavLst>
                                        <p:tav tm="0">
                                          <p:val>
                                            <p:strVal val="1+#ppt_h/2"/>
                                          </p:val>
                                        </p:tav>
                                        <p:tav tm="100000">
                                          <p:val>
                                            <p:strVal val="#ppt_y"/>
                                          </p:val>
                                        </p:tav>
                                      </p:tavLst>
                                    </p:anim>
                                  </p:childTnLst>
                                </p:cTn>
                              </p:par>
                              <p:par>
                                <p:cTn id="9" presetID="1" presetClass="emph" presetSubtype="2" fill="hold" nodeType="withEffect">
                                  <p:stCondLst>
                                    <p:cond delay="0"/>
                                  </p:stCondLst>
                                  <p:childTnLst>
                                    <p:animClr clrSpc="rgb" dir="cw">
                                      <p:cBhvr>
                                        <p:cTn id="10" dur="500" fill="hold"/>
                                        <p:tgtEl>
                                          <p:spTgt spid="22538"/>
                                        </p:tgtEl>
                                        <p:attrNameLst>
                                          <p:attrName>fillcolor</p:attrName>
                                        </p:attrNameLst>
                                      </p:cBhvr>
                                      <p:to>
                                        <a:srgbClr val="FFFF00"/>
                                      </p:to>
                                    </p:animClr>
                                    <p:set>
                                      <p:cBhvr>
                                        <p:cTn id="11" dur="500" fill="hold"/>
                                        <p:tgtEl>
                                          <p:spTgt spid="22538"/>
                                        </p:tgtEl>
                                        <p:attrNameLst>
                                          <p:attrName>fill.type</p:attrName>
                                        </p:attrNameLst>
                                      </p:cBhvr>
                                      <p:to>
                                        <p:strVal val="solid"/>
                                      </p:to>
                                    </p:set>
                                    <p:set>
                                      <p:cBhvr>
                                        <p:cTn id="12" dur="500" fill="hold"/>
                                        <p:tgtEl>
                                          <p:spTgt spid="22538"/>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 calcmode="lin" valueType="num">
                                      <p:cBhvr additive="base">
                                        <p:cTn id="17" dur="500" fill="hold"/>
                                        <p:tgtEl>
                                          <p:spTgt spid="2253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3">
                                            <p:txEl>
                                              <p:pRg st="2" end="2"/>
                                            </p:txEl>
                                          </p:spTgt>
                                        </p:tgtEl>
                                        <p:attrNameLst>
                                          <p:attrName>ppt_y</p:attrName>
                                        </p:attrNameLst>
                                      </p:cBhvr>
                                      <p:tavLst>
                                        <p:tav tm="0">
                                          <p:val>
                                            <p:strVal val="1+#ppt_h/2"/>
                                          </p:val>
                                        </p:tav>
                                        <p:tav tm="100000">
                                          <p:val>
                                            <p:strVal val="#ppt_y"/>
                                          </p:val>
                                        </p:tav>
                                      </p:tavLst>
                                    </p:anim>
                                  </p:childTnLst>
                                </p:cTn>
                              </p:par>
                              <p:par>
                                <p:cTn id="19" presetID="3" presetClass="entr" presetSubtype="1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2533">
                                            <p:txEl>
                                              <p:pRg st="3" end="3"/>
                                            </p:txEl>
                                          </p:spTgt>
                                        </p:tgtEl>
                                        <p:attrNameLst>
                                          <p:attrName>style.visibility</p:attrName>
                                        </p:attrNameLst>
                                      </p:cBhvr>
                                      <p:to>
                                        <p:strVal val="visible"/>
                                      </p:to>
                                    </p:set>
                                    <p:anim calcmode="lin" valueType="num">
                                      <p:cBhvr additive="base">
                                        <p:cTn id="26" dur="500" fill="hold"/>
                                        <p:tgtEl>
                                          <p:spTgt spid="2253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253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title"/>
          </p:nvPr>
        </p:nvSpPr>
        <p:spPr/>
        <p:txBody>
          <a:bodyPr/>
          <a:lstStyle/>
          <a:p>
            <a:pPr eaLnBrk="1" hangingPunct="1"/>
            <a:r>
              <a:rPr lang="en-US" altLang="ja-JP" dirty="0" smtClean="0"/>
              <a:t>VCG</a:t>
            </a:r>
            <a:r>
              <a:rPr lang="ja-JP" altLang="en-US" dirty="0" smtClean="0"/>
              <a:t>の脆弱性</a:t>
            </a:r>
            <a:endParaRPr lang="en-US" altLang="ja-JP" dirty="0" smtClean="0"/>
          </a:p>
        </p:txBody>
      </p:sp>
      <p:sp>
        <p:nvSpPr>
          <p:cNvPr id="25608" name="Rectangle 8"/>
          <p:cNvSpPr>
            <a:spLocks noGrp="1" noChangeArrowheads="1"/>
          </p:cNvSpPr>
          <p:nvPr>
            <p:ph type="body" sz="half" idx="3"/>
          </p:nvPr>
        </p:nvSpPr>
        <p:spPr/>
        <p:txBody>
          <a:bodyPr>
            <a:normAutofit lnSpcReduction="10000"/>
          </a:bodyPr>
          <a:lstStyle/>
          <a:p>
            <a:pPr eaLnBrk="1" hangingPunct="1"/>
            <a:r>
              <a:rPr lang="ja-JP" altLang="en-US" sz="2400" dirty="0" smtClean="0"/>
              <a:t>例（その１）となる</a:t>
            </a:r>
            <a:r>
              <a:rPr lang="en-US" altLang="ja-JP" sz="2400" dirty="0" smtClean="0"/>
              <a:t>. </a:t>
            </a:r>
          </a:p>
          <a:p>
            <a:pPr eaLnBrk="1" hangingPunct="1"/>
            <a:r>
              <a:rPr lang="ja-JP" altLang="en-US" sz="2400" dirty="0" smtClean="0"/>
              <a:t>入札者</a:t>
            </a:r>
            <a:r>
              <a:rPr lang="en-US" altLang="ja-JP" sz="2400" dirty="0" smtClean="0"/>
              <a:t>1</a:t>
            </a:r>
            <a:r>
              <a:rPr lang="ja-JP" altLang="en-US" sz="2400" dirty="0" smtClean="0"/>
              <a:t>が入札を分割すると，</a:t>
            </a:r>
            <a:r>
              <a:rPr lang="en-US" altLang="ja-JP" sz="2400" dirty="0" smtClean="0"/>
              <a:t>{A,B} </a:t>
            </a:r>
            <a:r>
              <a:rPr lang="ja-JP" altLang="en-US" sz="2400" dirty="0" smtClean="0"/>
              <a:t>が割り当てられ，</a:t>
            </a:r>
            <a:r>
              <a:rPr lang="en-US" altLang="ja-JP" sz="2400" dirty="0" smtClean="0"/>
              <a:t> $3+$1=$4</a:t>
            </a:r>
            <a:r>
              <a:rPr lang="en-US" altLang="ja-JP" sz="2400" dirty="0"/>
              <a:t> </a:t>
            </a:r>
            <a:r>
              <a:rPr lang="ja-JP" altLang="en-US" sz="2400" dirty="0" smtClean="0"/>
              <a:t>を支払う．</a:t>
            </a:r>
            <a:endParaRPr lang="en-US" altLang="ja-JP" sz="2400" dirty="0" smtClean="0"/>
          </a:p>
          <a:p>
            <a:r>
              <a:rPr lang="ja-JP" altLang="en-US" sz="2400" dirty="0" smtClean="0"/>
              <a:t>分割しなくても，</a:t>
            </a:r>
            <a:r>
              <a:rPr lang="en-US" altLang="ja-JP" sz="2400" dirty="0" smtClean="0"/>
              <a:t> {A,B} </a:t>
            </a:r>
            <a:r>
              <a:rPr lang="ja-JP" altLang="en-US" sz="2400" dirty="0" smtClean="0"/>
              <a:t>が割り当てられるが，</a:t>
            </a:r>
            <a:r>
              <a:rPr lang="en-US" altLang="ja-JP" sz="2400" dirty="0" smtClean="0"/>
              <a:t>$5 </a:t>
            </a:r>
            <a:r>
              <a:rPr lang="ja-JP" altLang="en-US" sz="2400" dirty="0" smtClean="0"/>
              <a:t>を支払わなければならない．</a:t>
            </a:r>
            <a:r>
              <a:rPr lang="en-US" altLang="ja-JP" sz="2400" dirty="0" smtClean="0"/>
              <a:t> </a:t>
            </a:r>
          </a:p>
          <a:p>
            <a:pPr eaLnBrk="1" hangingPunct="1"/>
            <a:r>
              <a:rPr lang="en-US" altLang="ja-JP" sz="2400" dirty="0" smtClean="0"/>
              <a:t>VCG</a:t>
            </a:r>
            <a:r>
              <a:rPr lang="ja-JP" altLang="en-US" sz="2400" dirty="0" smtClean="0"/>
              <a:t>において，入札者</a:t>
            </a:r>
            <a:r>
              <a:rPr lang="en-US" altLang="ja-JP" sz="2400" dirty="0" smtClean="0"/>
              <a:t>1</a:t>
            </a:r>
            <a:r>
              <a:rPr lang="ja-JP" altLang="en-US" sz="2400" dirty="0" smtClean="0"/>
              <a:t>は入札を分割することで利得が増加する．</a:t>
            </a:r>
            <a:endParaRPr lang="en-US" altLang="ja-JP" sz="2400" dirty="0" smtClean="0"/>
          </a:p>
          <a:p>
            <a:pPr eaLnBrk="1" hangingPunct="1"/>
            <a:r>
              <a:rPr lang="ja-JP" altLang="en-US" sz="2400" dirty="0" smtClean="0"/>
              <a:t>このような操作を「架空名義入札／操作」と呼ぶ．</a:t>
            </a:r>
            <a:r>
              <a:rPr lang="en-US" altLang="ja-JP" sz="2400" dirty="0" smtClean="0"/>
              <a:t> </a:t>
            </a:r>
          </a:p>
        </p:txBody>
      </p:sp>
      <p:sp>
        <p:nvSpPr>
          <p:cNvPr id="11268" name="テキスト ボックス 10"/>
          <p:cNvSpPr txBox="1">
            <a:spLocks noChangeArrowheads="1"/>
          </p:cNvSpPr>
          <p:nvPr/>
        </p:nvSpPr>
        <p:spPr bwMode="auto">
          <a:xfrm>
            <a:off x="2006600" y="5475288"/>
            <a:ext cx="7937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a:t>
            </a:r>
          </a:p>
        </p:txBody>
      </p:sp>
      <p:sp>
        <p:nvSpPr>
          <p:cNvPr id="11269" name="テキスト ボックス 11"/>
          <p:cNvSpPr txBox="1">
            <a:spLocks noChangeArrowheads="1"/>
          </p:cNvSpPr>
          <p:nvPr/>
        </p:nvSpPr>
        <p:spPr bwMode="auto">
          <a:xfrm>
            <a:off x="3074988" y="5475288"/>
            <a:ext cx="82232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{B}</a:t>
            </a:r>
          </a:p>
        </p:txBody>
      </p:sp>
      <p:sp>
        <p:nvSpPr>
          <p:cNvPr id="11270" name="テキスト ボックス 12"/>
          <p:cNvSpPr txBox="1">
            <a:spLocks noChangeArrowheads="1"/>
          </p:cNvSpPr>
          <p:nvPr/>
        </p:nvSpPr>
        <p:spPr bwMode="auto">
          <a:xfrm>
            <a:off x="836613" y="5475288"/>
            <a:ext cx="99060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11271" name="Rectangle 19"/>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25620" name="Rectangle 20"/>
          <p:cNvSpPr>
            <a:spLocks noChangeArrowheads="1"/>
          </p:cNvSpPr>
          <p:nvPr/>
        </p:nvSpPr>
        <p:spPr bwMode="auto">
          <a:xfrm>
            <a:off x="2051050" y="2708275"/>
            <a:ext cx="720725" cy="288131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$4</a:t>
            </a:r>
          </a:p>
        </p:txBody>
      </p:sp>
      <p:sp>
        <p:nvSpPr>
          <p:cNvPr id="25621" name="Rectangle 21"/>
          <p:cNvSpPr>
            <a:spLocks noChangeArrowheads="1"/>
          </p:cNvSpPr>
          <p:nvPr/>
        </p:nvSpPr>
        <p:spPr bwMode="auto">
          <a:xfrm>
            <a:off x="3144838" y="4149725"/>
            <a:ext cx="720725" cy="143986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$2</a:t>
            </a:r>
          </a:p>
        </p:txBody>
      </p:sp>
      <p:sp>
        <p:nvSpPr>
          <p:cNvPr id="11274"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11275"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grpSp>
        <p:nvGrpSpPr>
          <p:cNvPr id="2" name="Group 25"/>
          <p:cNvGrpSpPr>
            <a:grpSpLocks/>
          </p:cNvGrpSpPr>
          <p:nvPr/>
        </p:nvGrpSpPr>
        <p:grpSpPr bwMode="auto">
          <a:xfrm>
            <a:off x="2006600" y="1989138"/>
            <a:ext cx="763588" cy="719137"/>
            <a:chOff x="1888" y="1508"/>
            <a:chExt cx="481" cy="453"/>
          </a:xfrm>
        </p:grpSpPr>
        <p:pic>
          <p:nvPicPr>
            <p:cNvPr id="11289" name="Picture 26"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1290" name="Rectangle 27"/>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$3</a:t>
              </a:r>
            </a:p>
          </p:txBody>
        </p:sp>
      </p:grpSp>
      <p:grpSp>
        <p:nvGrpSpPr>
          <p:cNvPr id="3" name="Group 28"/>
          <p:cNvGrpSpPr>
            <a:grpSpLocks/>
          </p:cNvGrpSpPr>
          <p:nvPr/>
        </p:nvGrpSpPr>
        <p:grpSpPr bwMode="auto">
          <a:xfrm>
            <a:off x="3086100" y="1989138"/>
            <a:ext cx="763588" cy="719137"/>
            <a:chOff x="1888" y="1508"/>
            <a:chExt cx="481" cy="453"/>
          </a:xfrm>
        </p:grpSpPr>
        <p:pic>
          <p:nvPicPr>
            <p:cNvPr id="11287" name="Picture 29"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1288" name="Rectangle 30"/>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$1</a:t>
              </a:r>
            </a:p>
          </p:txBody>
        </p:sp>
      </p:grpSp>
      <p:sp>
        <p:nvSpPr>
          <p:cNvPr id="25634" name="Rectangle 34"/>
          <p:cNvSpPr>
            <a:spLocks noChangeArrowheads="1"/>
          </p:cNvSpPr>
          <p:nvPr/>
        </p:nvSpPr>
        <p:spPr bwMode="auto">
          <a:xfrm>
            <a:off x="2051050" y="1262063"/>
            <a:ext cx="720725" cy="4321175"/>
          </a:xfrm>
          <a:prstGeom prst="rect">
            <a:avLst/>
          </a:prstGeom>
          <a:solidFill>
            <a:schemeClr val="accent1"/>
          </a:solidFill>
          <a:ln w="9525">
            <a:solidFill>
              <a:schemeClr val="tx1"/>
            </a:solidFill>
            <a:miter lim="800000"/>
            <a:headEnd/>
            <a:tailEnd/>
          </a:ln>
        </p:spPr>
        <p:txBody>
          <a:bodyPr wrap="none" anchor="b"/>
          <a:lstStyle/>
          <a:p>
            <a:pPr algn="ctr"/>
            <a:r>
              <a:rPr lang="en-US" altLang="ja-JP" sz="4400"/>
              <a:t>$6</a:t>
            </a:r>
          </a:p>
        </p:txBody>
      </p:sp>
      <p:grpSp>
        <p:nvGrpSpPr>
          <p:cNvPr id="4" name="Group 31"/>
          <p:cNvGrpSpPr>
            <a:grpSpLocks/>
          </p:cNvGrpSpPr>
          <p:nvPr/>
        </p:nvGrpSpPr>
        <p:grpSpPr bwMode="auto">
          <a:xfrm>
            <a:off x="2098675" y="3295650"/>
            <a:ext cx="763588" cy="719138"/>
            <a:chOff x="1888" y="1508"/>
            <a:chExt cx="481" cy="453"/>
          </a:xfrm>
        </p:grpSpPr>
        <p:pic>
          <p:nvPicPr>
            <p:cNvPr id="11285" name="Picture 32"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1286" name="Rectangle 33"/>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$4</a:t>
              </a:r>
            </a:p>
          </p:txBody>
        </p:sp>
      </p:grpSp>
      <p:sp>
        <p:nvSpPr>
          <p:cNvPr id="11280"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grpSp>
        <p:nvGrpSpPr>
          <p:cNvPr id="5" name="Group 35"/>
          <p:cNvGrpSpPr>
            <a:grpSpLocks/>
          </p:cNvGrpSpPr>
          <p:nvPr/>
        </p:nvGrpSpPr>
        <p:grpSpPr bwMode="auto">
          <a:xfrm>
            <a:off x="2006600" y="2168525"/>
            <a:ext cx="763588" cy="719138"/>
            <a:chOff x="1888" y="1508"/>
            <a:chExt cx="481" cy="453"/>
          </a:xfrm>
        </p:grpSpPr>
        <p:pic>
          <p:nvPicPr>
            <p:cNvPr id="11283" name="Picture 36"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1284" name="Rectangle 37"/>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$5</a:t>
              </a:r>
            </a:p>
          </p:txBody>
        </p:sp>
      </p:grpSp>
      <p:sp>
        <p:nvSpPr>
          <p:cNvPr id="25638" name="Text Box 38"/>
          <p:cNvSpPr txBox="1">
            <a:spLocks noChangeArrowheads="1"/>
          </p:cNvSpPr>
          <p:nvPr/>
        </p:nvSpPr>
        <p:spPr bwMode="auto">
          <a:xfrm rot="5400000">
            <a:off x="2083594" y="2742406"/>
            <a:ext cx="763588" cy="701675"/>
          </a:xfrm>
          <a:prstGeom prst="rect">
            <a:avLst/>
          </a:prstGeom>
          <a:noFill/>
          <a:ln w="9525">
            <a:noFill/>
            <a:miter lim="800000"/>
            <a:headEnd/>
            <a:tailEnd/>
          </a:ln>
        </p:spPr>
        <p:txBody>
          <a:bodyPr>
            <a:spAutoFit/>
          </a:bodyPr>
          <a:lstStyle/>
          <a:p>
            <a:pPr>
              <a:spcBef>
                <a:spcPct val="50000"/>
              </a:spcBef>
            </a:pPr>
            <a:r>
              <a:rPr lang="en-US" altLang="ja-JP" sz="4000">
                <a:solidFill>
                  <a:srgbClr val="0099FF"/>
                </a:solidFill>
              </a:rPr>
              <a: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8">
                                            <p:txEl>
                                              <p:pRg st="1" end="1"/>
                                            </p:txEl>
                                          </p:spTgt>
                                        </p:tgtEl>
                                        <p:attrNameLst>
                                          <p:attrName>style.visibility</p:attrName>
                                        </p:attrNameLst>
                                      </p:cBhvr>
                                      <p:to>
                                        <p:strVal val="visible"/>
                                      </p:to>
                                    </p:set>
                                    <p:anim calcmode="lin" valueType="num">
                                      <p:cBhvr additive="base">
                                        <p:cTn id="7" dur="500" fill="hold"/>
                                        <p:tgtEl>
                                          <p:spTgt spid="2560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8">
                                            <p:txEl>
                                              <p:pRg st="1" end="1"/>
                                            </p:txEl>
                                          </p:spTgt>
                                        </p:tgtEl>
                                        <p:attrNameLst>
                                          <p:attrName>ppt_y</p:attrName>
                                        </p:attrNameLst>
                                      </p:cBhvr>
                                      <p:tavLst>
                                        <p:tav tm="0">
                                          <p:val>
                                            <p:strVal val="1+#ppt_h/2"/>
                                          </p:val>
                                        </p:tav>
                                        <p:tav tm="100000">
                                          <p:val>
                                            <p:strVal val="#ppt_y"/>
                                          </p:val>
                                        </p:tav>
                                      </p:tavLst>
                                    </p:anim>
                                  </p:childTnLst>
                                </p:cTn>
                              </p:par>
                              <p:par>
                                <p:cTn id="9" presetID="1" presetClass="emph" presetSubtype="2" fill="hold" nodeType="withEffect">
                                  <p:stCondLst>
                                    <p:cond delay="0"/>
                                  </p:stCondLst>
                                  <p:childTnLst>
                                    <p:animClr clrSpc="rgb" dir="cw">
                                      <p:cBhvr>
                                        <p:cTn id="10" dur="500" fill="hold"/>
                                        <p:tgtEl>
                                          <p:spTgt spid="25620"/>
                                        </p:tgtEl>
                                        <p:attrNameLst>
                                          <p:attrName>fillcolor</p:attrName>
                                        </p:attrNameLst>
                                      </p:cBhvr>
                                      <p:to>
                                        <a:srgbClr val="FFFF00"/>
                                      </p:to>
                                    </p:animClr>
                                    <p:set>
                                      <p:cBhvr>
                                        <p:cTn id="11" dur="500" fill="hold"/>
                                        <p:tgtEl>
                                          <p:spTgt spid="25620"/>
                                        </p:tgtEl>
                                        <p:attrNameLst>
                                          <p:attrName>fill.type</p:attrName>
                                        </p:attrNameLst>
                                      </p:cBhvr>
                                      <p:to>
                                        <p:strVal val="solid"/>
                                      </p:to>
                                    </p:set>
                                    <p:set>
                                      <p:cBhvr>
                                        <p:cTn id="12" dur="500" fill="hold"/>
                                        <p:tgtEl>
                                          <p:spTgt spid="25620"/>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25621"/>
                                        </p:tgtEl>
                                        <p:attrNameLst>
                                          <p:attrName>fillcolor</p:attrName>
                                        </p:attrNameLst>
                                      </p:cBhvr>
                                      <p:to>
                                        <a:srgbClr val="FFFF00"/>
                                      </p:to>
                                    </p:animClr>
                                    <p:set>
                                      <p:cBhvr>
                                        <p:cTn id="15" dur="500" fill="hold"/>
                                        <p:tgtEl>
                                          <p:spTgt spid="25621"/>
                                        </p:tgtEl>
                                        <p:attrNameLst>
                                          <p:attrName>fill.type</p:attrName>
                                        </p:attrNameLst>
                                      </p:cBhvr>
                                      <p:to>
                                        <p:strVal val="solid"/>
                                      </p:to>
                                    </p:set>
                                    <p:set>
                                      <p:cBhvr>
                                        <p:cTn id="16" dur="500" fill="hold"/>
                                        <p:tgtEl>
                                          <p:spTgt spid="25621"/>
                                        </p:tgtEl>
                                        <p:attrNameLst>
                                          <p:attrName>fill.on</p:attrName>
                                        </p:attrNameLst>
                                      </p:cBhvr>
                                      <p:to>
                                        <p:strVal val="true"/>
                                      </p:to>
                                    </p:set>
                                  </p:childTnLst>
                                </p:cTn>
                              </p:par>
                              <p:par>
                                <p:cTn id="17" presetID="3" presetClass="entr" presetSubtype="1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par>
                                <p:cTn id="20" presetID="3" presetClass="entr" presetSubtype="1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5608">
                                            <p:txEl>
                                              <p:pRg st="2" end="2"/>
                                            </p:txEl>
                                          </p:spTgt>
                                        </p:tgtEl>
                                        <p:attrNameLst>
                                          <p:attrName>style.visibility</p:attrName>
                                        </p:attrNameLst>
                                      </p:cBhvr>
                                      <p:to>
                                        <p:strVal val="visible"/>
                                      </p:to>
                                    </p:set>
                                    <p:anim calcmode="lin" valueType="num">
                                      <p:cBhvr additive="base">
                                        <p:cTn id="27" dur="500" fill="hold"/>
                                        <p:tgtEl>
                                          <p:spTgt spid="25608">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5608">
                                            <p:txEl>
                                              <p:pRg st="2" end="2"/>
                                            </p:txEl>
                                          </p:spTgt>
                                        </p:tgtEl>
                                        <p:attrNameLst>
                                          <p:attrName>ppt_y</p:attrName>
                                        </p:attrNameLst>
                                      </p:cBhvr>
                                      <p:tavLst>
                                        <p:tav tm="0">
                                          <p:val>
                                            <p:strVal val="1+#ppt_h/2"/>
                                          </p:val>
                                        </p:tav>
                                        <p:tav tm="100000">
                                          <p:val>
                                            <p:strVal val="#ppt_y"/>
                                          </p:val>
                                        </p:tav>
                                      </p:tavLst>
                                    </p:anim>
                                  </p:childTnLst>
                                </p:cTn>
                              </p:par>
                              <p:par>
                                <p:cTn id="29" presetID="3" presetClass="entr" presetSubtype="1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linds(horizontal)">
                                      <p:cBhvr>
                                        <p:cTn id="31" dur="500"/>
                                        <p:tgtEl>
                                          <p:spTgt spid="5"/>
                                        </p:tgtEl>
                                      </p:cBhvr>
                                    </p:animEffect>
                                  </p:childTnLst>
                                </p:cTn>
                              </p:par>
                              <p:par>
                                <p:cTn id="32" presetID="3" presetClass="exit" presetSubtype="10" fill="hold" grpId="0" nodeType="withEffect">
                                  <p:stCondLst>
                                    <p:cond delay="0"/>
                                  </p:stCondLst>
                                  <p:childTnLst>
                                    <p:animEffect transition="out" filter="blinds(horizontal)">
                                      <p:cBhvr>
                                        <p:cTn id="33" dur="500"/>
                                        <p:tgtEl>
                                          <p:spTgt spid="25620"/>
                                        </p:tgtEl>
                                      </p:cBhvr>
                                    </p:animEffect>
                                    <p:set>
                                      <p:cBhvr>
                                        <p:cTn id="34" dur="1" fill="hold">
                                          <p:stCondLst>
                                            <p:cond delay="499"/>
                                          </p:stCondLst>
                                        </p:cTn>
                                        <p:tgtEl>
                                          <p:spTgt spid="25620"/>
                                        </p:tgtEl>
                                        <p:attrNameLst>
                                          <p:attrName>style.visibility</p:attrName>
                                        </p:attrNameLst>
                                      </p:cBhvr>
                                      <p:to>
                                        <p:strVal val="hidden"/>
                                      </p:to>
                                    </p:set>
                                  </p:childTnLst>
                                </p:cTn>
                              </p:par>
                              <p:par>
                                <p:cTn id="35" presetID="3" presetClass="exit" presetSubtype="10" fill="hold" grpId="0" nodeType="withEffect">
                                  <p:stCondLst>
                                    <p:cond delay="0"/>
                                  </p:stCondLst>
                                  <p:childTnLst>
                                    <p:animEffect transition="out" filter="blinds(horizontal)">
                                      <p:cBhvr>
                                        <p:cTn id="36" dur="500"/>
                                        <p:tgtEl>
                                          <p:spTgt spid="25621"/>
                                        </p:tgtEl>
                                      </p:cBhvr>
                                    </p:animEffect>
                                    <p:set>
                                      <p:cBhvr>
                                        <p:cTn id="37" dur="1" fill="hold">
                                          <p:stCondLst>
                                            <p:cond delay="499"/>
                                          </p:stCondLst>
                                        </p:cTn>
                                        <p:tgtEl>
                                          <p:spTgt spid="25621"/>
                                        </p:tgtEl>
                                        <p:attrNameLst>
                                          <p:attrName>style.visibility</p:attrName>
                                        </p:attrNameLst>
                                      </p:cBhvr>
                                      <p:to>
                                        <p:strVal val="hidden"/>
                                      </p:to>
                                    </p:set>
                                  </p:childTnLst>
                                </p:cTn>
                              </p:par>
                              <p:par>
                                <p:cTn id="38" presetID="3" presetClass="exit" presetSubtype="10" fill="hold" nodeType="withEffect">
                                  <p:stCondLst>
                                    <p:cond delay="0"/>
                                  </p:stCondLst>
                                  <p:childTnLst>
                                    <p:animEffect transition="out" filter="blinds(horizontal)">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par>
                                <p:cTn id="41" presetID="3" presetClass="exit" presetSubtype="10" fill="hold" nodeType="withEffect">
                                  <p:stCondLst>
                                    <p:cond delay="0"/>
                                  </p:stCondLst>
                                  <p:childTnLst>
                                    <p:animEffect transition="out" filter="blinds(horizontal)">
                                      <p:cBhvr>
                                        <p:cTn id="42" dur="500"/>
                                        <p:tgtEl>
                                          <p:spTgt spid="3"/>
                                        </p:tgtEl>
                                      </p:cBhvr>
                                    </p:animEffect>
                                    <p:set>
                                      <p:cBhvr>
                                        <p:cTn id="43" dur="1" fill="hold">
                                          <p:stCondLst>
                                            <p:cond delay="499"/>
                                          </p:stCondLst>
                                        </p:cTn>
                                        <p:tgtEl>
                                          <p:spTgt spid="3"/>
                                        </p:tgtEl>
                                        <p:attrNameLst>
                                          <p:attrName>style.visibility</p:attrName>
                                        </p:attrNameLst>
                                      </p:cBhvr>
                                      <p:to>
                                        <p:strVal val="hidden"/>
                                      </p:to>
                                    </p:set>
                                  </p:childTnLst>
                                </p:cTn>
                              </p:par>
                              <p:par>
                                <p:cTn id="44" presetID="3" presetClass="entr" presetSubtype="10" fill="hold" nodeType="withEffect">
                                  <p:stCondLst>
                                    <p:cond delay="0"/>
                                  </p:stCondLst>
                                  <p:childTnLst>
                                    <p:set>
                                      <p:cBhvr>
                                        <p:cTn id="45" dur="1" fill="hold">
                                          <p:stCondLst>
                                            <p:cond delay="0"/>
                                          </p:stCondLst>
                                        </p:cTn>
                                        <p:tgtEl>
                                          <p:spTgt spid="25634"/>
                                        </p:tgtEl>
                                        <p:attrNameLst>
                                          <p:attrName>style.visibility</p:attrName>
                                        </p:attrNameLst>
                                      </p:cBhvr>
                                      <p:to>
                                        <p:strVal val="visible"/>
                                      </p:to>
                                    </p:set>
                                    <p:animEffect transition="in" filter="blinds(horizontal)">
                                      <p:cBhvr>
                                        <p:cTn id="46" dur="500"/>
                                        <p:tgtEl>
                                          <p:spTgt spid="25634"/>
                                        </p:tgtEl>
                                      </p:cBhvr>
                                    </p:animEffect>
                                  </p:childTnLst>
                                </p:cTn>
                              </p:par>
                              <p:par>
                                <p:cTn id="47" presetID="1" presetClass="emph" presetSubtype="2" fill="hold" nodeType="withEffect">
                                  <p:stCondLst>
                                    <p:cond delay="0"/>
                                  </p:stCondLst>
                                  <p:childTnLst>
                                    <p:animClr clrSpc="rgb" dir="cw">
                                      <p:cBhvr>
                                        <p:cTn id="48" dur="500" fill="hold"/>
                                        <p:tgtEl>
                                          <p:spTgt spid="25634"/>
                                        </p:tgtEl>
                                        <p:attrNameLst>
                                          <p:attrName>fillcolor</p:attrName>
                                        </p:attrNameLst>
                                      </p:cBhvr>
                                      <p:to>
                                        <a:srgbClr val="FFFF00"/>
                                      </p:to>
                                    </p:animClr>
                                    <p:set>
                                      <p:cBhvr>
                                        <p:cTn id="49" dur="500" fill="hold"/>
                                        <p:tgtEl>
                                          <p:spTgt spid="25634"/>
                                        </p:tgtEl>
                                        <p:attrNameLst>
                                          <p:attrName>fill.type</p:attrName>
                                        </p:attrNameLst>
                                      </p:cBhvr>
                                      <p:to>
                                        <p:strVal val="solid"/>
                                      </p:to>
                                    </p:set>
                                    <p:set>
                                      <p:cBhvr>
                                        <p:cTn id="50" dur="500" fill="hold"/>
                                        <p:tgtEl>
                                          <p:spTgt spid="25634"/>
                                        </p:tgtEl>
                                        <p:attrNameLst>
                                          <p:attrName>fill.on</p:attrName>
                                        </p:attrNameLst>
                                      </p:cBhvr>
                                      <p:to>
                                        <p:strVal val="tru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5608">
                                            <p:txEl>
                                              <p:pRg st="3" end="3"/>
                                            </p:txEl>
                                          </p:spTgt>
                                        </p:tgtEl>
                                        <p:attrNameLst>
                                          <p:attrName>style.visibility</p:attrName>
                                        </p:attrNameLst>
                                      </p:cBhvr>
                                      <p:to>
                                        <p:strVal val="visible"/>
                                      </p:to>
                                    </p:set>
                                    <p:anim calcmode="lin" valueType="num">
                                      <p:cBhvr additive="base">
                                        <p:cTn id="55" dur="500" fill="hold"/>
                                        <p:tgtEl>
                                          <p:spTgt spid="25608">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5608">
                                            <p:txEl>
                                              <p:pRg st="3" end="3"/>
                                            </p:txEl>
                                          </p:spTgt>
                                        </p:tgtEl>
                                        <p:attrNameLst>
                                          <p:attrName>ppt_y</p:attrName>
                                        </p:attrNameLst>
                                      </p:cBhvr>
                                      <p:tavLst>
                                        <p:tav tm="0">
                                          <p:val>
                                            <p:strVal val="1+#ppt_h/2"/>
                                          </p:val>
                                        </p:tav>
                                        <p:tav tm="100000">
                                          <p:val>
                                            <p:strVal val="#ppt_y"/>
                                          </p:val>
                                        </p:tav>
                                      </p:tavLst>
                                    </p:anim>
                                  </p:childTnLst>
                                </p:cTn>
                              </p:par>
                              <p:par>
                                <p:cTn id="57" presetID="3" presetClass="entr" presetSubtype="1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blinds(horizontal)">
                                      <p:cBhvr>
                                        <p:cTn id="59" dur="500"/>
                                        <p:tgtEl>
                                          <p:spTgt spid="4"/>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25638"/>
                                        </p:tgtEl>
                                        <p:attrNameLst>
                                          <p:attrName>style.visibility</p:attrName>
                                        </p:attrNameLst>
                                      </p:cBhvr>
                                      <p:to>
                                        <p:strVal val="visible"/>
                                      </p:to>
                                    </p:set>
                                    <p:animEffect transition="in" filter="blinds(horizontal)">
                                      <p:cBhvr>
                                        <p:cTn id="62" dur="500"/>
                                        <p:tgtEl>
                                          <p:spTgt spid="25638"/>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5608">
                                            <p:txEl>
                                              <p:pRg st="4" end="4"/>
                                            </p:txEl>
                                          </p:spTgt>
                                        </p:tgtEl>
                                        <p:attrNameLst>
                                          <p:attrName>style.visibility</p:attrName>
                                        </p:attrNameLst>
                                      </p:cBhvr>
                                      <p:to>
                                        <p:strVal val="visible"/>
                                      </p:to>
                                    </p:set>
                                    <p:anim calcmode="lin" valueType="num">
                                      <p:cBhvr additive="base">
                                        <p:cTn id="67" dur="500" fill="hold"/>
                                        <p:tgtEl>
                                          <p:spTgt spid="25608">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560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0" grpId="0" animBg="1"/>
      <p:bldP spid="25621" grpId="0" animBg="1"/>
      <p:bldP spid="256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アウトライン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組合せオークションと架空名義操作</a:t>
            </a:r>
            <a:endParaRPr kumimoji="1" lang="en-US" altLang="ja-JP" dirty="0" smtClean="0"/>
          </a:p>
          <a:p>
            <a:pPr lvl="1"/>
            <a:r>
              <a:rPr lang="en-US" altLang="ja-JP" dirty="0" err="1" smtClean="0"/>
              <a:t>Vickrey</a:t>
            </a:r>
            <a:r>
              <a:rPr lang="en-US" altLang="ja-JP" dirty="0" smtClean="0"/>
              <a:t>-Clarke-Groves </a:t>
            </a:r>
            <a:r>
              <a:rPr lang="ja-JP" altLang="en-US" dirty="0" smtClean="0"/>
              <a:t>メカニズム</a:t>
            </a:r>
            <a:r>
              <a:rPr lang="en-US" altLang="ja-JP" dirty="0" smtClean="0"/>
              <a:t> (VCG)</a:t>
            </a:r>
          </a:p>
          <a:p>
            <a:r>
              <a:rPr kumimoji="1" lang="ja-JP" altLang="en-US" dirty="0" smtClean="0"/>
              <a:t>既存の架空名義操作不可能なメカニズム</a:t>
            </a:r>
            <a:endParaRPr kumimoji="1" lang="en-US" altLang="ja-JP" dirty="0" smtClean="0"/>
          </a:p>
          <a:p>
            <a:r>
              <a:rPr lang="ja-JP" altLang="en-US" dirty="0"/>
              <a:t>適応的留保</a:t>
            </a:r>
            <a:r>
              <a:rPr lang="ja-JP" altLang="en-US" dirty="0" smtClean="0"/>
              <a:t>価格 </a:t>
            </a:r>
            <a:r>
              <a:rPr lang="en-US" altLang="ja-JP" dirty="0" smtClean="0"/>
              <a:t>(Adaptive reserve price, ARP) </a:t>
            </a:r>
            <a:r>
              <a:rPr lang="ja-JP" altLang="en-US" dirty="0" smtClean="0"/>
              <a:t>メカニズム</a:t>
            </a:r>
            <a:endParaRPr lang="en-US" altLang="ja-JP" dirty="0" smtClean="0"/>
          </a:p>
          <a:p>
            <a:r>
              <a:rPr kumimoji="1" lang="ja-JP" altLang="en-US" dirty="0"/>
              <a:t>自動</a:t>
            </a:r>
            <a:r>
              <a:rPr kumimoji="1" lang="ja-JP" altLang="en-US" dirty="0" smtClean="0"/>
              <a:t>メカニズムデザインによる</a:t>
            </a:r>
            <a:r>
              <a:rPr kumimoji="1" lang="en-US" altLang="ja-JP" dirty="0" smtClean="0"/>
              <a:t>ARP</a:t>
            </a:r>
            <a:r>
              <a:rPr kumimoji="1" lang="ja-JP" altLang="en-US" dirty="0" smtClean="0"/>
              <a:t>メカニズムの発見</a:t>
            </a:r>
            <a:endParaRPr kumimoji="1"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
                                            <p:txEl>
                                              <p:pRg st="0" end="0"/>
                                            </p:txEl>
                                          </p:spTgt>
                                        </p:tgtEl>
                                        <p:attrNameLst>
                                          <p:attrName>style.color</p:attrName>
                                        </p:attrNameLst>
                                      </p:cBhvr>
                                      <p:to>
                                        <a:schemeClr val="bg2"/>
                                      </p:to>
                                    </p:animClr>
                                  </p:childTnLst>
                                </p:cTn>
                              </p:par>
                              <p:par>
                                <p:cTn id="7" presetID="3" presetClass="emph" presetSubtype="2" fill="hold" grpId="0" nodeType="withEffect">
                                  <p:stCondLst>
                                    <p:cond delay="0"/>
                                  </p:stCondLst>
                                  <p:childTnLst>
                                    <p:animClr clrSpc="rgb">
                                      <p:cBhvr override="childStyle">
                                        <p:cTn id="8" dur="500" fill="hold"/>
                                        <p:tgtEl>
                                          <p:spTgt spid="3">
                                            <p:txEl>
                                              <p:pRg st="1" end="1"/>
                                            </p:txEl>
                                          </p:spTgt>
                                        </p:tgtEl>
                                        <p:attrNameLst>
                                          <p:attrName>style.color</p:attrName>
                                        </p:attrNameLst>
                                      </p:cBhvr>
                                      <p:to>
                                        <a:schemeClr val="bg2"/>
                                      </p:to>
                                    </p:animClr>
                                  </p:childTnLst>
                                </p:cTn>
                              </p:par>
                              <p:par>
                                <p:cTn id="9" presetID="3" presetClass="emph" presetSubtype="2" fill="hold" grpId="0" nodeType="withEffect">
                                  <p:stCondLst>
                                    <p:cond delay="0"/>
                                  </p:stCondLst>
                                  <p:childTnLst>
                                    <p:animClr clrSpc="rgb">
                                      <p:cBhvr override="childStyle">
                                        <p:cTn id="10" dur="500" fill="hold"/>
                                        <p:tgtEl>
                                          <p:spTgt spid="3">
                                            <p:txEl>
                                              <p:pRg st="3" end="3"/>
                                            </p:txEl>
                                          </p:spTgt>
                                        </p:tgtEl>
                                        <p:attrNameLst>
                                          <p:attrName>style.color</p:attrName>
                                        </p:attrNameLst>
                                      </p:cBhvr>
                                      <p:to>
                                        <a:schemeClr val="bg2"/>
                                      </p:to>
                                    </p:animClr>
                                  </p:childTnLst>
                                </p:cTn>
                              </p:par>
                              <p:par>
                                <p:cTn id="11" presetID="3" presetClass="emph" presetSubtype="2" fill="hold" grpId="0" nodeType="withEffect">
                                  <p:stCondLst>
                                    <p:cond delay="0"/>
                                  </p:stCondLst>
                                  <p:childTnLst>
                                    <p:animClr clrSpc="rgb">
                                      <p:cBhvr override="childStyle">
                                        <p:cTn id="12" dur="500" fill="hold"/>
                                        <p:tgtEl>
                                          <p:spTgt spid="3">
                                            <p:txEl>
                                              <p:pRg st="4" end="4"/>
                                            </p:txEl>
                                          </p:spTgt>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ja-JP" dirty="0" smtClean="0"/>
              <a:t>VCG</a:t>
            </a:r>
            <a:r>
              <a:rPr lang="ja-JP" altLang="en-US" dirty="0" smtClean="0"/>
              <a:t>の何が問題か？</a:t>
            </a:r>
            <a:endParaRPr lang="en-US" altLang="ja-JP" dirty="0" smtClean="0"/>
          </a:p>
        </p:txBody>
      </p:sp>
      <p:sp>
        <p:nvSpPr>
          <p:cNvPr id="31747" name="Rectangle 3"/>
          <p:cNvSpPr>
            <a:spLocks noGrp="1" noChangeArrowheads="1"/>
          </p:cNvSpPr>
          <p:nvPr>
            <p:ph type="body" idx="1"/>
          </p:nvPr>
        </p:nvSpPr>
        <p:spPr/>
        <p:txBody>
          <a:bodyPr>
            <a:normAutofit fontScale="92500" lnSpcReduction="20000"/>
          </a:bodyPr>
          <a:lstStyle/>
          <a:p>
            <a:pPr eaLnBrk="1" hangingPunct="1"/>
            <a:r>
              <a:rPr lang="en-US" altLang="ja-JP" dirty="0" smtClean="0"/>
              <a:t>VCG</a:t>
            </a:r>
            <a:r>
              <a:rPr lang="ja-JP" altLang="en-US" dirty="0" smtClean="0"/>
              <a:t>では，財</a:t>
            </a:r>
            <a:r>
              <a:rPr lang="en-US" altLang="ja-JP" dirty="0" smtClean="0"/>
              <a:t>{A} </a:t>
            </a:r>
            <a:r>
              <a:rPr lang="ja-JP" altLang="en-US" dirty="0" err="1" smtClean="0"/>
              <a:t>への</a:t>
            </a:r>
            <a:r>
              <a:rPr lang="ja-JP" altLang="en-US" dirty="0" smtClean="0"/>
              <a:t>支払いと財</a:t>
            </a:r>
            <a:r>
              <a:rPr lang="en-US" altLang="ja-JP" dirty="0" smtClean="0"/>
              <a:t>{B} </a:t>
            </a:r>
            <a:r>
              <a:rPr lang="ja-JP" altLang="en-US" dirty="0" err="1" smtClean="0"/>
              <a:t>への</a:t>
            </a:r>
            <a:r>
              <a:rPr lang="ja-JP" altLang="en-US" dirty="0" smtClean="0"/>
              <a:t>支払いの合計がバンドル</a:t>
            </a:r>
            <a:r>
              <a:rPr lang="en-US" altLang="ja-JP" dirty="0" smtClean="0"/>
              <a:t>{A,B}</a:t>
            </a:r>
            <a:r>
              <a:rPr lang="ja-JP" altLang="en-US" dirty="0" err="1" smtClean="0"/>
              <a:t>への</a:t>
            </a:r>
            <a:r>
              <a:rPr lang="ja-JP" altLang="en-US" dirty="0" smtClean="0"/>
              <a:t>支払いより小さくなることがある．</a:t>
            </a:r>
            <a:endParaRPr lang="en-US" altLang="ja-JP" dirty="0" smtClean="0"/>
          </a:p>
          <a:p>
            <a:pPr eaLnBrk="1" hangingPunct="1"/>
            <a:r>
              <a:rPr lang="ja-JP" altLang="en-US" dirty="0" smtClean="0"/>
              <a:t>では，支払額を調整するだけで，架空名義入札による不正な利益の増加を防ぐことができるか？</a:t>
            </a:r>
            <a:endParaRPr lang="en-US" altLang="ja-JP" dirty="0" smtClean="0"/>
          </a:p>
          <a:p>
            <a:pPr eaLnBrk="1" hangingPunct="1"/>
            <a:r>
              <a:rPr lang="ja-JP" altLang="en-US" dirty="0" smtClean="0"/>
              <a:t>それはパレート効率性を犠牲にしない限り不可能．</a:t>
            </a:r>
            <a:r>
              <a:rPr lang="en-US" altLang="ja-JP" dirty="0" smtClean="0"/>
              <a:t> </a:t>
            </a:r>
          </a:p>
          <a:p>
            <a:pPr eaLnBrk="1" hangingPunct="1"/>
            <a:r>
              <a:rPr lang="ja-JP" altLang="en-US" dirty="0" smtClean="0"/>
              <a:t>そこで，いくつかの場合において，効率的でない割り当てを選ぶメカニズムを考えなければならない．</a:t>
            </a:r>
            <a:endParaRPr lang="en-US" altLang="ja-JP"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additive="base">
                                        <p:cTn id="7"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additive="base">
                                        <p:cTn id="19"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dirty="0" smtClean="0"/>
              <a:t>効率的でない割り当て</a:t>
            </a:r>
            <a:endParaRPr lang="en-US" altLang="ja-JP" dirty="0" smtClean="0"/>
          </a:p>
        </p:txBody>
      </p:sp>
      <p:sp>
        <p:nvSpPr>
          <p:cNvPr id="37893" name="Rectangle 5"/>
          <p:cNvSpPr>
            <a:spLocks noGrp="1" noChangeArrowheads="1"/>
          </p:cNvSpPr>
          <p:nvPr>
            <p:ph type="body" sz="half" idx="2"/>
          </p:nvPr>
        </p:nvSpPr>
        <p:spPr>
          <a:xfrm>
            <a:off x="4483100" y="1473200"/>
            <a:ext cx="4660900" cy="4525963"/>
          </a:xfrm>
        </p:spPr>
        <p:txBody>
          <a:bodyPr/>
          <a:lstStyle/>
          <a:p>
            <a:pPr eaLnBrk="1" hangingPunct="1"/>
            <a:r>
              <a:rPr lang="ja-JP" altLang="en-US" sz="2400" dirty="0" smtClean="0"/>
              <a:t>全ての財をまとめて販売するセットメカニズムを考える：</a:t>
            </a:r>
            <a:endParaRPr lang="en-US" altLang="ja-JP" sz="2400" dirty="0" smtClean="0"/>
          </a:p>
          <a:p>
            <a:pPr lvl="1" eaLnBrk="1" hangingPunct="1"/>
            <a:r>
              <a:rPr lang="ja-JP" altLang="en-US" sz="2400" dirty="0" smtClean="0"/>
              <a:t>入札者</a:t>
            </a:r>
            <a:r>
              <a:rPr lang="en-US" altLang="ja-JP" sz="2400" dirty="0" smtClean="0"/>
              <a:t>1</a:t>
            </a:r>
            <a:r>
              <a:rPr lang="ja-JP" altLang="en-US" sz="2400" dirty="0" smtClean="0"/>
              <a:t>が入札を分割すると，入札者</a:t>
            </a:r>
            <a:r>
              <a:rPr lang="en-US" altLang="ja-JP" sz="2400" dirty="0" smtClean="0"/>
              <a:t>0</a:t>
            </a:r>
            <a:r>
              <a:rPr lang="ja-JP" altLang="en-US" sz="2400" dirty="0" smtClean="0"/>
              <a:t>に</a:t>
            </a:r>
            <a:r>
              <a:rPr lang="en-US" altLang="ja-JP" sz="2400" dirty="0" smtClean="0"/>
              <a:t>{A,B}</a:t>
            </a:r>
            <a:r>
              <a:rPr lang="ja-JP" altLang="en-US" sz="2400" dirty="0" smtClean="0"/>
              <a:t>を割り当てて，</a:t>
            </a:r>
            <a:r>
              <a:rPr lang="en-US" altLang="ja-JP" sz="2400" dirty="0" smtClean="0"/>
              <a:t>$4</a:t>
            </a:r>
            <a:r>
              <a:rPr lang="ja-JP" altLang="en-US" sz="2400" dirty="0" smtClean="0"/>
              <a:t>を支払わせる．</a:t>
            </a:r>
            <a:endParaRPr lang="en-US" altLang="ja-JP" sz="2400" dirty="0" smtClean="0"/>
          </a:p>
        </p:txBody>
      </p:sp>
      <p:sp>
        <p:nvSpPr>
          <p:cNvPr id="15364" name="テキスト ボックス 10"/>
          <p:cNvSpPr txBox="1">
            <a:spLocks noChangeArrowheads="1"/>
          </p:cNvSpPr>
          <p:nvPr/>
        </p:nvSpPr>
        <p:spPr bwMode="auto">
          <a:xfrm>
            <a:off x="1995488" y="5602288"/>
            <a:ext cx="7937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a:t>
            </a:r>
          </a:p>
        </p:txBody>
      </p:sp>
      <p:sp>
        <p:nvSpPr>
          <p:cNvPr id="15365" name="テキスト ボックス 11"/>
          <p:cNvSpPr txBox="1">
            <a:spLocks noChangeArrowheads="1"/>
          </p:cNvSpPr>
          <p:nvPr/>
        </p:nvSpPr>
        <p:spPr bwMode="auto">
          <a:xfrm>
            <a:off x="3074988" y="5602288"/>
            <a:ext cx="82232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{B}</a:t>
            </a:r>
          </a:p>
        </p:txBody>
      </p:sp>
      <p:sp>
        <p:nvSpPr>
          <p:cNvPr id="15366" name="テキスト ボックス 12"/>
          <p:cNvSpPr txBox="1">
            <a:spLocks noChangeArrowheads="1"/>
          </p:cNvSpPr>
          <p:nvPr/>
        </p:nvSpPr>
        <p:spPr bwMode="auto">
          <a:xfrm>
            <a:off x="854075" y="5602288"/>
            <a:ext cx="99060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37897" name="Rectangle 9"/>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15368" name="Rectangle 10"/>
          <p:cNvSpPr>
            <a:spLocks noChangeArrowheads="1"/>
          </p:cNvSpPr>
          <p:nvPr/>
        </p:nvSpPr>
        <p:spPr bwMode="auto">
          <a:xfrm>
            <a:off x="2051050" y="2708275"/>
            <a:ext cx="720725" cy="288131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$4</a:t>
            </a:r>
          </a:p>
        </p:txBody>
      </p:sp>
      <p:sp>
        <p:nvSpPr>
          <p:cNvPr id="15369" name="Rectangle 11"/>
          <p:cNvSpPr>
            <a:spLocks noChangeArrowheads="1"/>
          </p:cNvSpPr>
          <p:nvPr/>
        </p:nvSpPr>
        <p:spPr bwMode="auto">
          <a:xfrm>
            <a:off x="3144838" y="4149725"/>
            <a:ext cx="720725" cy="143986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$2</a:t>
            </a:r>
          </a:p>
        </p:txBody>
      </p:sp>
      <p:sp>
        <p:nvSpPr>
          <p:cNvPr id="15370"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15371"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15372"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grpSp>
        <p:nvGrpSpPr>
          <p:cNvPr id="2" name="Group 15"/>
          <p:cNvGrpSpPr>
            <a:grpSpLocks/>
          </p:cNvGrpSpPr>
          <p:nvPr/>
        </p:nvGrpSpPr>
        <p:grpSpPr bwMode="auto">
          <a:xfrm>
            <a:off x="927100" y="1989138"/>
            <a:ext cx="763588" cy="719137"/>
            <a:chOff x="1888" y="1508"/>
            <a:chExt cx="481" cy="453"/>
          </a:xfrm>
        </p:grpSpPr>
        <p:pic>
          <p:nvPicPr>
            <p:cNvPr id="15374" name="Picture 16"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5375" name="Rectangle 17"/>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$4</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37897"/>
                                        </p:tgtEl>
                                        <p:attrNameLst>
                                          <p:attrName>fillcolor</p:attrName>
                                        </p:attrNameLst>
                                      </p:cBhvr>
                                      <p:to>
                                        <a:srgbClr val="FFFF00"/>
                                      </p:to>
                                    </p:animClr>
                                    <p:set>
                                      <p:cBhvr>
                                        <p:cTn id="7" dur="500" fill="hold"/>
                                        <p:tgtEl>
                                          <p:spTgt spid="37897"/>
                                        </p:tgtEl>
                                        <p:attrNameLst>
                                          <p:attrName>fill.type</p:attrName>
                                        </p:attrNameLst>
                                      </p:cBhvr>
                                      <p:to>
                                        <p:strVal val="solid"/>
                                      </p:to>
                                    </p:set>
                                    <p:set>
                                      <p:cBhvr>
                                        <p:cTn id="8" dur="500" fill="hold"/>
                                        <p:tgtEl>
                                          <p:spTgt spid="37897"/>
                                        </p:tgtEl>
                                        <p:attrNameLst>
                                          <p:attrName>fill.on</p:attrName>
                                        </p:attrNameLst>
                                      </p:cBhvr>
                                      <p:to>
                                        <p:strVal val="true"/>
                                      </p:to>
                                    </p:set>
                                  </p:childTnLst>
                                </p:cTn>
                              </p:par>
                              <p:par>
                                <p:cTn id="9" presetID="3" presetClass="entr" presetSubtype="1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par>
                                <p:cTn id="12" presetID="2" presetClass="entr" presetSubtype="4" fill="hold" nodeType="withEffect">
                                  <p:stCondLst>
                                    <p:cond delay="0"/>
                                  </p:stCondLst>
                                  <p:childTnLst>
                                    <p:set>
                                      <p:cBhvr>
                                        <p:cTn id="13" dur="1" fill="hold">
                                          <p:stCondLst>
                                            <p:cond delay="0"/>
                                          </p:stCondLst>
                                        </p:cTn>
                                        <p:tgtEl>
                                          <p:spTgt spid="37893">
                                            <p:txEl>
                                              <p:pRg st="0" end="0"/>
                                            </p:txEl>
                                          </p:spTgt>
                                        </p:tgtEl>
                                        <p:attrNameLst>
                                          <p:attrName>style.visibility</p:attrName>
                                        </p:attrNameLst>
                                      </p:cBhvr>
                                      <p:to>
                                        <p:strVal val="visible"/>
                                      </p:to>
                                    </p:set>
                                    <p:anim calcmode="lin" valueType="num">
                                      <p:cBhvr additive="base">
                                        <p:cTn id="14" dur="500" fill="hold"/>
                                        <p:tgtEl>
                                          <p:spTgt spid="3789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789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7893">
                                            <p:txEl>
                                              <p:pRg st="1" end="1"/>
                                            </p:txEl>
                                          </p:spTgt>
                                        </p:tgtEl>
                                        <p:attrNameLst>
                                          <p:attrName>style.visibility</p:attrName>
                                        </p:attrNameLst>
                                      </p:cBhvr>
                                      <p:to>
                                        <p:strVal val="visible"/>
                                      </p:to>
                                    </p:set>
                                    <p:anim calcmode="lin" valueType="num">
                                      <p:cBhvr additive="base">
                                        <p:cTn id="18" dur="500" fill="hold"/>
                                        <p:tgtEl>
                                          <p:spTgt spid="3789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789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r>
              <a:rPr lang="ja-JP" altLang="en-US" dirty="0" smtClean="0"/>
              <a:t>効率的でない割り当て</a:t>
            </a:r>
            <a:endParaRPr lang="en-US" altLang="ja-JP" dirty="0" smtClean="0"/>
          </a:p>
        </p:txBody>
      </p:sp>
      <p:sp>
        <p:nvSpPr>
          <p:cNvPr id="40966" name="Rectangle 6"/>
          <p:cNvSpPr>
            <a:spLocks noGrp="1" noChangeArrowheads="1"/>
          </p:cNvSpPr>
          <p:nvPr>
            <p:ph type="body" sz="half" idx="2"/>
          </p:nvPr>
        </p:nvSpPr>
        <p:spPr>
          <a:xfrm>
            <a:off x="4438650" y="1473200"/>
            <a:ext cx="4705350" cy="4525963"/>
          </a:xfrm>
        </p:spPr>
        <p:txBody>
          <a:bodyPr>
            <a:normAutofit lnSpcReduction="10000"/>
          </a:bodyPr>
          <a:lstStyle/>
          <a:p>
            <a:r>
              <a:rPr lang="ja-JP" altLang="en-US" sz="2400" dirty="0" smtClean="0"/>
              <a:t>全ての財をまとめて販売するセットメカニズムを考える：</a:t>
            </a:r>
            <a:endParaRPr lang="en-US" altLang="ja-JP" sz="2400" dirty="0" smtClean="0"/>
          </a:p>
          <a:p>
            <a:pPr lvl="1"/>
            <a:r>
              <a:rPr lang="ja-JP" altLang="en-US" sz="2400" dirty="0" smtClean="0"/>
              <a:t>入札者</a:t>
            </a:r>
            <a:r>
              <a:rPr lang="en-US" altLang="ja-JP" sz="2400" dirty="0" smtClean="0"/>
              <a:t>1</a:t>
            </a:r>
            <a:r>
              <a:rPr lang="ja-JP" altLang="en-US" sz="2400" dirty="0" smtClean="0"/>
              <a:t>が入札を分割すると，入札者</a:t>
            </a:r>
            <a:r>
              <a:rPr lang="en-US" altLang="ja-JP" sz="2400" dirty="0" smtClean="0"/>
              <a:t>0</a:t>
            </a:r>
            <a:r>
              <a:rPr lang="ja-JP" altLang="en-US" sz="2400" dirty="0" smtClean="0"/>
              <a:t>に</a:t>
            </a:r>
            <a:r>
              <a:rPr lang="en-US" altLang="ja-JP" sz="2400" dirty="0" smtClean="0"/>
              <a:t>{A,B}</a:t>
            </a:r>
            <a:r>
              <a:rPr lang="ja-JP" altLang="en-US" sz="2400" dirty="0" smtClean="0"/>
              <a:t>を割り当てて，</a:t>
            </a:r>
            <a:r>
              <a:rPr lang="en-US" altLang="ja-JP" sz="2400" dirty="0" smtClean="0"/>
              <a:t>$4</a:t>
            </a:r>
            <a:r>
              <a:rPr lang="ja-JP" altLang="en-US" sz="2400" dirty="0" smtClean="0"/>
              <a:t>を支払わせる．</a:t>
            </a:r>
            <a:endParaRPr lang="en-US" altLang="ja-JP" sz="2400" dirty="0" smtClean="0"/>
          </a:p>
          <a:p>
            <a:pPr lvl="1">
              <a:lnSpc>
                <a:spcPct val="90000"/>
              </a:lnSpc>
            </a:pPr>
            <a:r>
              <a:rPr lang="ja-JP" altLang="en-US" sz="2400" dirty="0" smtClean="0"/>
              <a:t>分割しなければ，入札者</a:t>
            </a:r>
            <a:r>
              <a:rPr lang="en-US" altLang="ja-JP" sz="2400" dirty="0" smtClean="0"/>
              <a:t>1</a:t>
            </a:r>
            <a:r>
              <a:rPr lang="ja-JP" altLang="en-US" sz="2400" dirty="0" smtClean="0"/>
              <a:t>に</a:t>
            </a:r>
            <a:r>
              <a:rPr lang="en-US" altLang="ja-JP" sz="2400" dirty="0" smtClean="0"/>
              <a:t>{A,B}</a:t>
            </a:r>
            <a:r>
              <a:rPr lang="ja-JP" altLang="en-US" sz="2400" dirty="0" smtClean="0"/>
              <a:t>を割り当てて，</a:t>
            </a:r>
            <a:r>
              <a:rPr lang="en-US" altLang="ja-JP" sz="2400" dirty="0" smtClean="0"/>
              <a:t>$5</a:t>
            </a:r>
            <a:r>
              <a:rPr lang="ja-JP" altLang="en-US" sz="2400" dirty="0" smtClean="0"/>
              <a:t>を支払わせる．</a:t>
            </a:r>
            <a:endParaRPr lang="en-US" altLang="ja-JP" sz="2400" dirty="0" smtClean="0"/>
          </a:p>
          <a:p>
            <a:pPr eaLnBrk="1" hangingPunct="1">
              <a:lnSpc>
                <a:spcPct val="90000"/>
              </a:lnSpc>
            </a:pPr>
            <a:r>
              <a:rPr lang="ja-JP" altLang="en-US" sz="2400" dirty="0" smtClean="0"/>
              <a:t>明らかに入札者</a:t>
            </a:r>
            <a:r>
              <a:rPr lang="en-US" altLang="ja-JP" sz="2400" dirty="0" smtClean="0"/>
              <a:t>1</a:t>
            </a:r>
            <a:r>
              <a:rPr lang="ja-JP" altLang="en-US" sz="2400" dirty="0" smtClean="0"/>
              <a:t>は入札を分割する誘因をもたない．</a:t>
            </a:r>
            <a:endParaRPr lang="en-US" altLang="ja-JP" sz="2400" dirty="0" smtClean="0"/>
          </a:p>
          <a:p>
            <a:pPr eaLnBrk="1" hangingPunct="1">
              <a:lnSpc>
                <a:spcPct val="90000"/>
              </a:lnSpc>
            </a:pPr>
            <a:r>
              <a:rPr lang="ja-JP" altLang="en-US" sz="2400" dirty="0" smtClean="0"/>
              <a:t>組合せオークションの問題を単一財のオークションにすることで回避する．</a:t>
            </a:r>
            <a:endParaRPr lang="en-US" altLang="ja-JP" sz="2400" dirty="0" smtClean="0"/>
          </a:p>
        </p:txBody>
      </p:sp>
      <p:sp>
        <p:nvSpPr>
          <p:cNvPr id="16388" name="テキスト ボックス 10"/>
          <p:cNvSpPr txBox="1">
            <a:spLocks noChangeArrowheads="1"/>
          </p:cNvSpPr>
          <p:nvPr/>
        </p:nvSpPr>
        <p:spPr bwMode="auto">
          <a:xfrm>
            <a:off x="1871663" y="5595938"/>
            <a:ext cx="10350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16389" name="テキスト ボックス 12"/>
          <p:cNvSpPr txBox="1">
            <a:spLocks noChangeArrowheads="1"/>
          </p:cNvSpPr>
          <p:nvPr/>
        </p:nvSpPr>
        <p:spPr bwMode="auto">
          <a:xfrm>
            <a:off x="836613" y="5595938"/>
            <a:ext cx="10350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16390" name="Rectangle 9"/>
          <p:cNvSpPr>
            <a:spLocks noChangeArrowheads="1"/>
          </p:cNvSpPr>
          <p:nvPr/>
        </p:nvSpPr>
        <p:spPr bwMode="auto">
          <a:xfrm>
            <a:off x="971550" y="198278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40970" name="Rectangle 10"/>
          <p:cNvSpPr>
            <a:spLocks noChangeArrowheads="1"/>
          </p:cNvSpPr>
          <p:nvPr/>
        </p:nvSpPr>
        <p:spPr bwMode="auto">
          <a:xfrm>
            <a:off x="2051050" y="1262063"/>
            <a:ext cx="720725" cy="4321175"/>
          </a:xfrm>
          <a:prstGeom prst="rect">
            <a:avLst/>
          </a:prstGeom>
          <a:solidFill>
            <a:schemeClr val="accent1"/>
          </a:solidFill>
          <a:ln w="9525">
            <a:solidFill>
              <a:schemeClr val="tx1"/>
            </a:solidFill>
            <a:miter lim="800000"/>
            <a:headEnd/>
            <a:tailEnd/>
          </a:ln>
        </p:spPr>
        <p:txBody>
          <a:bodyPr wrap="none" anchor="b"/>
          <a:lstStyle/>
          <a:p>
            <a:pPr algn="ctr"/>
            <a:r>
              <a:rPr lang="en-US" altLang="ja-JP" sz="4400"/>
              <a:t>$6</a:t>
            </a:r>
          </a:p>
        </p:txBody>
      </p:sp>
      <p:sp>
        <p:nvSpPr>
          <p:cNvPr id="16392" name="テキスト ボックス 12"/>
          <p:cNvSpPr txBox="1">
            <a:spLocks noChangeArrowheads="1"/>
          </p:cNvSpPr>
          <p:nvPr/>
        </p:nvSpPr>
        <p:spPr bwMode="auto">
          <a:xfrm>
            <a:off x="74612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16393" name="テキスト ボックス 12"/>
          <p:cNvSpPr txBox="1">
            <a:spLocks noChangeArrowheads="1"/>
          </p:cNvSpPr>
          <p:nvPr/>
        </p:nvSpPr>
        <p:spPr bwMode="auto">
          <a:xfrm>
            <a:off x="191611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grpSp>
        <p:nvGrpSpPr>
          <p:cNvPr id="2" name="Group 13"/>
          <p:cNvGrpSpPr>
            <a:grpSpLocks/>
          </p:cNvGrpSpPr>
          <p:nvPr/>
        </p:nvGrpSpPr>
        <p:grpSpPr bwMode="auto">
          <a:xfrm>
            <a:off x="2097088" y="1989138"/>
            <a:ext cx="763587" cy="719137"/>
            <a:chOff x="1888" y="1508"/>
            <a:chExt cx="481" cy="453"/>
          </a:xfrm>
        </p:grpSpPr>
        <p:pic>
          <p:nvPicPr>
            <p:cNvPr id="16395" name="Picture 14"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6396" name="Rectangle 15"/>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$5</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500" fill="hold"/>
                                        <p:tgtEl>
                                          <p:spTgt spid="40970"/>
                                        </p:tgtEl>
                                        <p:attrNameLst>
                                          <p:attrName>fillcolor</p:attrName>
                                        </p:attrNameLst>
                                      </p:cBhvr>
                                      <p:to>
                                        <a:srgbClr val="FFFF00"/>
                                      </p:to>
                                    </p:animClr>
                                    <p:set>
                                      <p:cBhvr>
                                        <p:cTn id="7" dur="500" fill="hold"/>
                                        <p:tgtEl>
                                          <p:spTgt spid="40970"/>
                                        </p:tgtEl>
                                        <p:attrNameLst>
                                          <p:attrName>fill.type</p:attrName>
                                        </p:attrNameLst>
                                      </p:cBhvr>
                                      <p:to>
                                        <p:strVal val="solid"/>
                                      </p:to>
                                    </p:set>
                                    <p:set>
                                      <p:cBhvr>
                                        <p:cTn id="8" dur="500" fill="hold"/>
                                        <p:tgtEl>
                                          <p:spTgt spid="40970"/>
                                        </p:tgtEl>
                                        <p:attrNameLst>
                                          <p:attrName>fill.on</p:attrName>
                                        </p:attrNameLst>
                                      </p:cBhvr>
                                      <p:to>
                                        <p:strVal val="true"/>
                                      </p:to>
                                    </p:set>
                                  </p:childTnLst>
                                </p:cTn>
                              </p:par>
                              <p:par>
                                <p:cTn id="9" presetID="3" presetClass="entr" presetSubtype="1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0966">
                                            <p:txEl>
                                              <p:pRg st="4" end="4"/>
                                            </p:txEl>
                                          </p:spTgt>
                                        </p:tgtEl>
                                        <p:attrNameLst>
                                          <p:attrName>style.visibility</p:attrName>
                                        </p:attrNameLst>
                                      </p:cBhvr>
                                      <p:to>
                                        <p:strVal val="visible"/>
                                      </p:to>
                                    </p:set>
                                    <p:anim calcmode="lin" valueType="num">
                                      <p:cBhvr additive="base">
                                        <p:cTn id="16" dur="500" fill="hold"/>
                                        <p:tgtEl>
                                          <p:spTgt spid="40966">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096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33375"/>
            <a:ext cx="7543800" cy="868363"/>
          </a:xfrm>
        </p:spPr>
        <p:txBody>
          <a:bodyPr/>
          <a:lstStyle/>
          <a:p>
            <a:r>
              <a:rPr lang="ja-JP" altLang="en-US" sz="4300" dirty="0" smtClean="0"/>
              <a:t>オークションメカニズム</a:t>
            </a:r>
          </a:p>
        </p:txBody>
      </p:sp>
      <p:sp>
        <p:nvSpPr>
          <p:cNvPr id="4" name="スライド番号プレースホルダ 5"/>
          <p:cNvSpPr txBox="1">
            <a:spLocks noGrp="1"/>
          </p:cNvSpPr>
          <p:nvPr/>
        </p:nvSpPr>
        <p:spPr>
          <a:xfrm>
            <a:off x="6553200" y="6356350"/>
            <a:ext cx="2133600" cy="365125"/>
          </a:xfrm>
          <a:prstGeom prst="rect">
            <a:avLst/>
          </a:prstGeom>
          <a:noFill/>
        </p:spPr>
        <p:txBody>
          <a:bodyPr anchor="ctr"/>
          <a:lstStyle/>
          <a:p>
            <a:pPr algn="r">
              <a:defRPr/>
            </a:pPr>
            <a:fld id="{B628B2AC-5999-4B6F-8C7F-18DF5ADA321B}" type="slidenum">
              <a:rPr lang="ja-JP" altLang="en-US" sz="1200">
                <a:solidFill>
                  <a:schemeClr val="tx1">
                    <a:tint val="75000"/>
                  </a:schemeClr>
                </a:solidFill>
              </a:rPr>
              <a:pPr algn="r">
                <a:defRPr/>
              </a:pPr>
              <a:t>2</a:t>
            </a:fld>
            <a:endParaRPr lang="ja-JP" altLang="en-US" sz="1200">
              <a:solidFill>
                <a:schemeClr val="tx1">
                  <a:tint val="75000"/>
                </a:schemeClr>
              </a:solidFill>
            </a:endParaRPr>
          </a:p>
        </p:txBody>
      </p:sp>
      <p:pic>
        <p:nvPicPr>
          <p:cNvPr id="12292" name="Picture 5"/>
          <p:cNvPicPr>
            <a:picLocks noChangeArrowheads="1"/>
          </p:cNvPicPr>
          <p:nvPr/>
        </p:nvPicPr>
        <p:blipFill>
          <a:blip r:embed="rId3" cstate="print"/>
          <a:srcRect/>
          <a:stretch>
            <a:fillRect/>
          </a:stretch>
        </p:blipFill>
        <p:spPr bwMode="auto">
          <a:xfrm>
            <a:off x="179388" y="1484313"/>
            <a:ext cx="4449762" cy="5373687"/>
          </a:xfrm>
          <a:prstGeom prst="rect">
            <a:avLst/>
          </a:prstGeom>
          <a:noFill/>
          <a:ln w="9525">
            <a:noFill/>
            <a:miter lim="800000"/>
            <a:headEnd/>
            <a:tailEnd/>
          </a:ln>
        </p:spPr>
      </p:pic>
      <p:pic>
        <p:nvPicPr>
          <p:cNvPr id="12293" name="Picture 6"/>
          <p:cNvPicPr>
            <a:picLocks noChangeAspect="1" noChangeArrowheads="1"/>
          </p:cNvPicPr>
          <p:nvPr/>
        </p:nvPicPr>
        <p:blipFill>
          <a:blip r:embed="rId4" cstate="print"/>
          <a:srcRect/>
          <a:stretch>
            <a:fillRect/>
          </a:stretch>
        </p:blipFill>
        <p:spPr bwMode="auto">
          <a:xfrm>
            <a:off x="595313" y="3351213"/>
            <a:ext cx="1384300" cy="871537"/>
          </a:xfrm>
          <a:prstGeom prst="rect">
            <a:avLst/>
          </a:prstGeom>
          <a:noFill/>
          <a:ln w="12700">
            <a:noFill/>
            <a:miter lim="800000"/>
            <a:headEnd type="none" w="sm" len="sm"/>
            <a:tailEnd type="none" w="sm" len="sm"/>
          </a:ln>
        </p:spPr>
      </p:pic>
      <p:pic>
        <p:nvPicPr>
          <p:cNvPr id="12294" name="Picture 7"/>
          <p:cNvPicPr>
            <a:picLocks noChangeAspect="1" noChangeArrowheads="1"/>
          </p:cNvPicPr>
          <p:nvPr/>
        </p:nvPicPr>
        <p:blipFill>
          <a:blip r:embed="rId5" cstate="print"/>
          <a:srcRect/>
          <a:stretch>
            <a:fillRect/>
          </a:stretch>
        </p:blipFill>
        <p:spPr bwMode="auto">
          <a:xfrm>
            <a:off x="539750" y="5445125"/>
            <a:ext cx="1368425" cy="920750"/>
          </a:xfrm>
          <a:prstGeom prst="rect">
            <a:avLst/>
          </a:prstGeom>
          <a:noFill/>
          <a:ln w="12700">
            <a:noFill/>
            <a:miter lim="800000"/>
            <a:headEnd type="none" w="sm" len="sm"/>
            <a:tailEnd type="none" w="sm" len="sm"/>
          </a:ln>
        </p:spPr>
      </p:pic>
      <p:pic>
        <p:nvPicPr>
          <p:cNvPr id="12295" name="Picture 8"/>
          <p:cNvPicPr>
            <a:picLocks noChangeAspect="1" noChangeArrowheads="1"/>
          </p:cNvPicPr>
          <p:nvPr/>
        </p:nvPicPr>
        <p:blipFill>
          <a:blip r:embed="rId6" cstate="print"/>
          <a:srcRect/>
          <a:stretch>
            <a:fillRect/>
          </a:stretch>
        </p:blipFill>
        <p:spPr bwMode="auto">
          <a:xfrm>
            <a:off x="2916238" y="4652963"/>
            <a:ext cx="1317625" cy="808037"/>
          </a:xfrm>
          <a:prstGeom prst="rect">
            <a:avLst/>
          </a:prstGeom>
          <a:noFill/>
          <a:ln w="12700">
            <a:noFill/>
            <a:miter lim="800000"/>
            <a:headEnd type="none" w="sm" len="sm"/>
            <a:tailEnd type="none" w="sm" len="sm"/>
          </a:ln>
        </p:spPr>
      </p:pic>
      <p:sp>
        <p:nvSpPr>
          <p:cNvPr id="12296" name="Rectangle 9"/>
          <p:cNvSpPr>
            <a:spLocks noChangeArrowheads="1"/>
          </p:cNvSpPr>
          <p:nvPr/>
        </p:nvSpPr>
        <p:spPr bwMode="auto">
          <a:xfrm>
            <a:off x="468313" y="1412875"/>
            <a:ext cx="2519362" cy="1800225"/>
          </a:xfrm>
          <a:prstGeom prst="rect">
            <a:avLst/>
          </a:prstGeom>
          <a:solidFill>
            <a:srgbClr val="00FFFF"/>
          </a:solidFill>
          <a:ln w="9525">
            <a:noFill/>
            <a:miter lim="800000"/>
            <a:headEnd/>
            <a:tailEnd/>
          </a:ln>
        </p:spPr>
        <p:txBody>
          <a:bodyPr lIns="92075" tIns="46038" rIns="92075" bIns="46038">
            <a:spAutoFit/>
          </a:bodyPr>
          <a:lstStyle/>
          <a:p>
            <a:r>
              <a:rPr lang="ja-JP" altLang="en-US" sz="2800" u="sng">
                <a:latin typeface="Times New Roman" pitchFamily="18" charset="0"/>
              </a:rPr>
              <a:t>第一価格入札</a:t>
            </a:r>
          </a:p>
          <a:p>
            <a:r>
              <a:rPr lang="ja-JP" altLang="en-US" sz="2800">
                <a:latin typeface="Times New Roman" pitchFamily="18" charset="0"/>
              </a:rPr>
              <a:t>自分が入札</a:t>
            </a:r>
          </a:p>
          <a:p>
            <a:r>
              <a:rPr lang="ja-JP" altLang="en-US" sz="2800">
                <a:latin typeface="Times New Roman" pitchFamily="18" charset="0"/>
              </a:rPr>
              <a:t>した</a:t>
            </a:r>
            <a:r>
              <a:rPr lang="en-US" altLang="ja-JP" sz="2800">
                <a:latin typeface="Times New Roman" pitchFamily="18" charset="0"/>
              </a:rPr>
              <a:t>$250</a:t>
            </a:r>
            <a:r>
              <a:rPr lang="ja-JP" altLang="en-US" sz="2800">
                <a:latin typeface="Times New Roman" pitchFamily="18" charset="0"/>
              </a:rPr>
              <a:t>を</a:t>
            </a:r>
          </a:p>
          <a:p>
            <a:r>
              <a:rPr lang="ja-JP" altLang="en-US" sz="2800">
                <a:latin typeface="Times New Roman" pitchFamily="18" charset="0"/>
              </a:rPr>
              <a:t>支払う</a:t>
            </a:r>
          </a:p>
        </p:txBody>
      </p:sp>
      <p:sp>
        <p:nvSpPr>
          <p:cNvPr id="12297" name="Oval 10"/>
          <p:cNvSpPr>
            <a:spLocks noChangeArrowheads="1"/>
          </p:cNvSpPr>
          <p:nvPr/>
        </p:nvSpPr>
        <p:spPr bwMode="auto">
          <a:xfrm>
            <a:off x="523875" y="3351213"/>
            <a:ext cx="1649413" cy="719137"/>
          </a:xfrm>
          <a:prstGeom prst="ellipse">
            <a:avLst/>
          </a:prstGeom>
          <a:noFill/>
          <a:ln w="25400">
            <a:solidFill>
              <a:srgbClr val="FF0000"/>
            </a:solidFill>
            <a:round/>
            <a:headEnd/>
            <a:tailEnd/>
          </a:ln>
        </p:spPr>
        <p:txBody>
          <a:bodyPr wrap="none" anchor="ctr"/>
          <a:lstStyle/>
          <a:p>
            <a:endParaRPr lang="ja-JP" altLang="en-US"/>
          </a:p>
        </p:txBody>
      </p:sp>
      <p:sp>
        <p:nvSpPr>
          <p:cNvPr id="62475" name="Rectangle 11"/>
          <p:cNvSpPr>
            <a:spLocks noChangeArrowheads="1"/>
          </p:cNvSpPr>
          <p:nvPr/>
        </p:nvSpPr>
        <p:spPr bwMode="auto">
          <a:xfrm>
            <a:off x="468313" y="1412875"/>
            <a:ext cx="2519362" cy="1800225"/>
          </a:xfrm>
          <a:prstGeom prst="rect">
            <a:avLst/>
          </a:prstGeom>
          <a:solidFill>
            <a:srgbClr val="00FFFF"/>
          </a:solidFill>
          <a:ln w="9525">
            <a:noFill/>
            <a:miter lim="800000"/>
            <a:headEnd/>
            <a:tailEnd/>
          </a:ln>
        </p:spPr>
        <p:txBody>
          <a:bodyPr lIns="92075" tIns="46038" rIns="92075" bIns="46038">
            <a:spAutoFit/>
          </a:bodyPr>
          <a:lstStyle/>
          <a:p>
            <a:r>
              <a:rPr lang="ja-JP" altLang="en-US" sz="2800" u="sng">
                <a:latin typeface="Times New Roman" pitchFamily="18" charset="0"/>
              </a:rPr>
              <a:t>第一価格入札</a:t>
            </a:r>
          </a:p>
          <a:p>
            <a:r>
              <a:rPr lang="en-US" altLang="ja-JP" sz="2800">
                <a:latin typeface="Times New Roman" pitchFamily="18" charset="0"/>
              </a:rPr>
              <a:t>$201</a:t>
            </a:r>
            <a:r>
              <a:rPr lang="ja-JP" altLang="en-US" sz="2800">
                <a:latin typeface="Times New Roman" pitchFamily="18" charset="0"/>
              </a:rPr>
              <a:t>を入札</a:t>
            </a:r>
          </a:p>
          <a:p>
            <a:r>
              <a:rPr lang="ja-JP" altLang="en-US" sz="2800">
                <a:latin typeface="Times New Roman" pitchFamily="18" charset="0"/>
              </a:rPr>
              <a:t>すれば利益が</a:t>
            </a:r>
          </a:p>
          <a:p>
            <a:r>
              <a:rPr lang="ja-JP" altLang="en-US" sz="2800">
                <a:latin typeface="Times New Roman" pitchFamily="18" charset="0"/>
              </a:rPr>
              <a:t>増える</a:t>
            </a:r>
          </a:p>
        </p:txBody>
      </p:sp>
      <p:sp>
        <p:nvSpPr>
          <p:cNvPr id="62476" name="Rectangle 12"/>
          <p:cNvSpPr>
            <a:spLocks noChangeArrowheads="1"/>
          </p:cNvSpPr>
          <p:nvPr/>
        </p:nvSpPr>
        <p:spPr bwMode="auto">
          <a:xfrm>
            <a:off x="468313" y="1412875"/>
            <a:ext cx="2519362" cy="1800225"/>
          </a:xfrm>
          <a:prstGeom prst="rect">
            <a:avLst/>
          </a:prstGeom>
          <a:solidFill>
            <a:srgbClr val="FFFF00"/>
          </a:solidFill>
          <a:ln w="9525">
            <a:noFill/>
            <a:miter lim="800000"/>
            <a:headEnd/>
            <a:tailEnd/>
          </a:ln>
        </p:spPr>
        <p:txBody>
          <a:bodyPr lIns="92075" tIns="46038" rIns="92075" bIns="46038"/>
          <a:lstStyle/>
          <a:p>
            <a:r>
              <a:rPr lang="ja-JP" altLang="en-US" sz="2800" u="sng">
                <a:latin typeface="Times New Roman" pitchFamily="18" charset="0"/>
              </a:rPr>
              <a:t>第二価格入札</a:t>
            </a:r>
          </a:p>
          <a:p>
            <a:r>
              <a:rPr lang="en-US" altLang="ja-JP" sz="2800">
                <a:latin typeface="Times New Roman" pitchFamily="18" charset="0"/>
              </a:rPr>
              <a:t>$250</a:t>
            </a:r>
            <a:r>
              <a:rPr lang="ja-JP" altLang="en-US" sz="2800">
                <a:latin typeface="Times New Roman" pitchFamily="18" charset="0"/>
              </a:rPr>
              <a:t>を入札し，</a:t>
            </a:r>
          </a:p>
          <a:p>
            <a:r>
              <a:rPr lang="ja-JP" altLang="en-US" sz="2800">
                <a:latin typeface="Times New Roman" pitchFamily="18" charset="0"/>
              </a:rPr>
              <a:t>支払いは</a:t>
            </a:r>
            <a:r>
              <a:rPr lang="en-US" altLang="ja-JP" sz="2800">
                <a:latin typeface="Times New Roman" pitchFamily="18" charset="0"/>
              </a:rPr>
              <a:t>$200</a:t>
            </a:r>
            <a:r>
              <a:rPr lang="ja-JP" altLang="en-US" sz="2800">
                <a:latin typeface="Times New Roman" pitchFamily="18" charset="0"/>
              </a:rPr>
              <a:t>になる</a:t>
            </a:r>
          </a:p>
        </p:txBody>
      </p:sp>
      <p:sp>
        <p:nvSpPr>
          <p:cNvPr id="62477" name="Rectangle 13"/>
          <p:cNvSpPr>
            <a:spLocks noChangeArrowheads="1"/>
          </p:cNvSpPr>
          <p:nvPr/>
        </p:nvSpPr>
        <p:spPr bwMode="auto">
          <a:xfrm>
            <a:off x="468313" y="1412875"/>
            <a:ext cx="2519362" cy="1798638"/>
          </a:xfrm>
          <a:prstGeom prst="rect">
            <a:avLst/>
          </a:prstGeom>
          <a:solidFill>
            <a:srgbClr val="FFFF00"/>
          </a:solidFill>
          <a:ln w="9525">
            <a:noFill/>
            <a:miter lim="800000"/>
            <a:headEnd/>
            <a:tailEnd/>
          </a:ln>
        </p:spPr>
        <p:txBody>
          <a:bodyPr wrap="none" lIns="92075" tIns="46038" rIns="92075" bIns="46038"/>
          <a:lstStyle/>
          <a:p>
            <a:r>
              <a:rPr lang="ja-JP" altLang="en-US" sz="3600">
                <a:latin typeface="Times New Roman" pitchFamily="18" charset="0"/>
              </a:rPr>
              <a:t>正直に入札</a:t>
            </a:r>
          </a:p>
          <a:p>
            <a:r>
              <a:rPr lang="ja-JP" altLang="en-US" sz="3600">
                <a:latin typeface="Times New Roman" pitchFamily="18" charset="0"/>
              </a:rPr>
              <a:t>することで</a:t>
            </a:r>
          </a:p>
          <a:p>
            <a:r>
              <a:rPr lang="ja-JP" altLang="en-US" sz="3600">
                <a:latin typeface="Times New Roman" pitchFamily="18" charset="0"/>
              </a:rPr>
              <a:t>一番得する</a:t>
            </a:r>
          </a:p>
        </p:txBody>
      </p:sp>
      <p:pic>
        <p:nvPicPr>
          <p:cNvPr id="62478" name="Picture 14"/>
          <p:cNvPicPr>
            <a:picLocks noChangeArrowheads="1"/>
          </p:cNvPicPr>
          <p:nvPr/>
        </p:nvPicPr>
        <p:blipFill>
          <a:blip r:embed="rId7" cstate="print"/>
          <a:srcRect/>
          <a:stretch>
            <a:fillRect/>
          </a:stretch>
        </p:blipFill>
        <p:spPr bwMode="auto">
          <a:xfrm>
            <a:off x="2843213" y="1700213"/>
            <a:ext cx="1150937" cy="674687"/>
          </a:xfrm>
          <a:prstGeom prst="rect">
            <a:avLst/>
          </a:prstGeom>
          <a:noFill/>
          <a:ln w="9525">
            <a:noFill/>
            <a:miter lim="800000"/>
            <a:headEnd/>
            <a:tailEnd/>
          </a:ln>
        </p:spPr>
      </p:pic>
      <p:pic>
        <p:nvPicPr>
          <p:cNvPr id="62479" name="Picture 15"/>
          <p:cNvPicPr>
            <a:picLocks noChangeAspect="1" noChangeArrowheads="1"/>
          </p:cNvPicPr>
          <p:nvPr/>
        </p:nvPicPr>
        <p:blipFill>
          <a:blip r:embed="rId8" cstate="print"/>
          <a:srcRect/>
          <a:stretch>
            <a:fillRect/>
          </a:stretch>
        </p:blipFill>
        <p:spPr bwMode="auto">
          <a:xfrm>
            <a:off x="955675" y="3709988"/>
            <a:ext cx="1384300" cy="871537"/>
          </a:xfrm>
          <a:prstGeom prst="rect">
            <a:avLst/>
          </a:prstGeom>
          <a:noFill/>
          <a:ln w="12700">
            <a:noFill/>
            <a:miter lim="800000"/>
            <a:headEnd type="none" w="sm" len="sm"/>
            <a:tailEnd type="none" w="sm" len="sm"/>
          </a:ln>
        </p:spPr>
      </p:pic>
      <p:sp>
        <p:nvSpPr>
          <p:cNvPr id="62480" name="Oval 16"/>
          <p:cNvSpPr>
            <a:spLocks noChangeArrowheads="1"/>
          </p:cNvSpPr>
          <p:nvPr/>
        </p:nvSpPr>
        <p:spPr bwMode="auto">
          <a:xfrm>
            <a:off x="395288" y="5516563"/>
            <a:ext cx="1649412" cy="719137"/>
          </a:xfrm>
          <a:prstGeom prst="ellipse">
            <a:avLst/>
          </a:prstGeom>
          <a:noFill/>
          <a:ln w="25400">
            <a:solidFill>
              <a:srgbClr val="800080"/>
            </a:solidFill>
            <a:round/>
            <a:headEnd/>
            <a:tailEnd/>
          </a:ln>
        </p:spPr>
        <p:txBody>
          <a:bodyPr wrap="none" anchor="ctr"/>
          <a:lstStyle/>
          <a:p>
            <a:endParaRPr lang="ja-JP" altLang="en-US"/>
          </a:p>
        </p:txBody>
      </p:sp>
      <p:sp>
        <p:nvSpPr>
          <p:cNvPr id="12304" name="Rectangle 17"/>
          <p:cNvSpPr>
            <a:spLocks noChangeArrowheads="1"/>
          </p:cNvSpPr>
          <p:nvPr/>
        </p:nvSpPr>
        <p:spPr bwMode="auto">
          <a:xfrm>
            <a:off x="4787900" y="1484313"/>
            <a:ext cx="2622550" cy="579437"/>
          </a:xfrm>
          <a:prstGeom prst="rect">
            <a:avLst/>
          </a:prstGeom>
          <a:noFill/>
          <a:ln w="9525">
            <a:noFill/>
            <a:miter lim="800000"/>
            <a:headEnd/>
            <a:tailEnd/>
          </a:ln>
        </p:spPr>
        <p:txBody>
          <a:bodyPr wrap="none" lIns="92075" tIns="46038" rIns="92075" bIns="46038">
            <a:spAutoFit/>
          </a:bodyPr>
          <a:lstStyle/>
          <a:p>
            <a:r>
              <a:rPr lang="ja-JP" altLang="en-US" sz="3200" u="sng">
                <a:latin typeface="Times New Roman" pitchFamily="18" charset="0"/>
              </a:rPr>
              <a:t>第一価格入札</a:t>
            </a:r>
          </a:p>
        </p:txBody>
      </p:sp>
      <p:sp>
        <p:nvSpPr>
          <p:cNvPr id="12305" name="Rectangle 18"/>
          <p:cNvSpPr>
            <a:spLocks noChangeArrowheads="1"/>
          </p:cNvSpPr>
          <p:nvPr/>
        </p:nvSpPr>
        <p:spPr bwMode="auto">
          <a:xfrm>
            <a:off x="4787900" y="3500438"/>
            <a:ext cx="2678113" cy="1066800"/>
          </a:xfrm>
          <a:prstGeom prst="rect">
            <a:avLst/>
          </a:prstGeom>
          <a:noFill/>
          <a:ln w="9525">
            <a:noFill/>
            <a:miter lim="800000"/>
            <a:headEnd/>
            <a:tailEnd/>
          </a:ln>
        </p:spPr>
        <p:txBody>
          <a:bodyPr wrap="none" lIns="92075" tIns="46038" rIns="92075" bIns="46038">
            <a:spAutoFit/>
          </a:bodyPr>
          <a:lstStyle/>
          <a:p>
            <a:r>
              <a:rPr lang="ja-JP" altLang="en-US" sz="3200" u="sng">
                <a:latin typeface="Times New Roman" pitchFamily="18" charset="0"/>
              </a:rPr>
              <a:t>第二価格入札</a:t>
            </a:r>
          </a:p>
          <a:p>
            <a:r>
              <a:rPr lang="en-US" altLang="ja-JP" sz="3200" u="sng">
                <a:latin typeface="Times New Roman" pitchFamily="18" charset="0"/>
              </a:rPr>
              <a:t>(Vickrey </a:t>
            </a:r>
            <a:r>
              <a:rPr lang="ja-JP" altLang="en-US" sz="3200" u="sng">
                <a:latin typeface="Times New Roman" pitchFamily="18" charset="0"/>
              </a:rPr>
              <a:t>入札</a:t>
            </a:r>
            <a:r>
              <a:rPr lang="en-US" altLang="ja-JP" sz="3200" u="sng">
                <a:latin typeface="Times New Roman" pitchFamily="18" charset="0"/>
              </a:rPr>
              <a:t>)</a:t>
            </a:r>
          </a:p>
        </p:txBody>
      </p:sp>
      <p:sp>
        <p:nvSpPr>
          <p:cNvPr id="12306" name="Rectangle 19"/>
          <p:cNvSpPr>
            <a:spLocks noChangeArrowheads="1"/>
          </p:cNvSpPr>
          <p:nvPr/>
        </p:nvSpPr>
        <p:spPr bwMode="auto">
          <a:xfrm>
            <a:off x="5026025" y="2060575"/>
            <a:ext cx="3435350" cy="1066800"/>
          </a:xfrm>
          <a:prstGeom prst="rect">
            <a:avLst/>
          </a:prstGeom>
          <a:noFill/>
          <a:ln w="9525">
            <a:noFill/>
            <a:miter lim="800000"/>
            <a:headEnd/>
            <a:tailEnd/>
          </a:ln>
        </p:spPr>
        <p:txBody>
          <a:bodyPr wrap="none" lIns="92075" tIns="46038" rIns="92075" bIns="46038">
            <a:spAutoFit/>
          </a:bodyPr>
          <a:lstStyle/>
          <a:p>
            <a:r>
              <a:rPr lang="ja-JP" altLang="en-US" sz="3200">
                <a:latin typeface="Times New Roman" pitchFamily="18" charset="0"/>
              </a:rPr>
              <a:t>最高額の入札者が</a:t>
            </a:r>
          </a:p>
          <a:p>
            <a:r>
              <a:rPr lang="ja-JP" altLang="en-US" sz="3200">
                <a:latin typeface="Times New Roman" pitchFamily="18" charset="0"/>
              </a:rPr>
              <a:t>最高額で落札</a:t>
            </a:r>
          </a:p>
        </p:txBody>
      </p:sp>
      <p:sp>
        <p:nvSpPr>
          <p:cNvPr id="12307" name="Rectangle 20"/>
          <p:cNvSpPr>
            <a:spLocks noChangeArrowheads="1"/>
          </p:cNvSpPr>
          <p:nvPr/>
        </p:nvSpPr>
        <p:spPr bwMode="auto">
          <a:xfrm>
            <a:off x="5026025" y="4522788"/>
            <a:ext cx="3959225" cy="1066800"/>
          </a:xfrm>
          <a:prstGeom prst="rect">
            <a:avLst/>
          </a:prstGeom>
          <a:noFill/>
          <a:ln w="9525">
            <a:noFill/>
            <a:miter lim="800000"/>
            <a:headEnd/>
            <a:tailEnd/>
          </a:ln>
        </p:spPr>
        <p:txBody>
          <a:bodyPr wrap="none" lIns="92075" tIns="46038" rIns="92075" bIns="46038">
            <a:spAutoFit/>
          </a:bodyPr>
          <a:lstStyle/>
          <a:p>
            <a:r>
              <a:rPr lang="ja-JP" altLang="en-US" sz="3200">
                <a:latin typeface="Times New Roman" pitchFamily="18" charset="0"/>
              </a:rPr>
              <a:t>最高額の入札者が</a:t>
            </a:r>
          </a:p>
          <a:p>
            <a:r>
              <a:rPr lang="en-US" altLang="ja-JP" sz="3200">
                <a:latin typeface="Times New Roman" pitchFamily="18" charset="0"/>
              </a:rPr>
              <a:t>2</a:t>
            </a:r>
            <a:r>
              <a:rPr lang="ja-JP" altLang="en-US" sz="3200">
                <a:latin typeface="Times New Roman" pitchFamily="18" charset="0"/>
              </a:rPr>
              <a:t>番目に高い額で落札</a:t>
            </a:r>
          </a:p>
        </p:txBody>
      </p:sp>
      <p:sp>
        <p:nvSpPr>
          <p:cNvPr id="12308" name="Rectangle 21"/>
          <p:cNvSpPr>
            <a:spLocks noChangeArrowheads="1"/>
          </p:cNvSpPr>
          <p:nvPr/>
        </p:nvSpPr>
        <p:spPr bwMode="auto">
          <a:xfrm>
            <a:off x="4787900" y="5657850"/>
            <a:ext cx="3028950" cy="579438"/>
          </a:xfrm>
          <a:prstGeom prst="rect">
            <a:avLst/>
          </a:prstGeom>
          <a:noFill/>
          <a:ln w="9525">
            <a:noFill/>
            <a:miter lim="800000"/>
            <a:headEnd/>
            <a:tailEnd/>
          </a:ln>
        </p:spPr>
        <p:txBody>
          <a:bodyPr wrap="none" lIns="92075" tIns="46038" rIns="92075" bIns="46038">
            <a:spAutoFit/>
          </a:bodyPr>
          <a:lstStyle/>
          <a:p>
            <a:r>
              <a:rPr lang="ja-JP" altLang="en-US" sz="3200">
                <a:latin typeface="Times New Roman" pitchFamily="18" charset="0"/>
              </a:rPr>
              <a:t>正直が最良の策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75"/>
                                        </p:tgtEl>
                                        <p:attrNameLst>
                                          <p:attrName>style.visibility</p:attrName>
                                        </p:attrNameLst>
                                      </p:cBhvr>
                                      <p:to>
                                        <p:strVal val="visible"/>
                                      </p:to>
                                    </p:set>
                                    <p:anim calcmode="lin" valueType="num">
                                      <p:cBhvr additive="base">
                                        <p:cTn id="7" dur="500" fill="hold"/>
                                        <p:tgtEl>
                                          <p:spTgt spid="62475"/>
                                        </p:tgtEl>
                                        <p:attrNameLst>
                                          <p:attrName>ppt_x</p:attrName>
                                        </p:attrNameLst>
                                      </p:cBhvr>
                                      <p:tavLst>
                                        <p:tav tm="0">
                                          <p:val>
                                            <p:strVal val="0-#ppt_w/2"/>
                                          </p:val>
                                        </p:tav>
                                        <p:tav tm="100000">
                                          <p:val>
                                            <p:strVal val="#ppt_x"/>
                                          </p:val>
                                        </p:tav>
                                      </p:tavLst>
                                    </p:anim>
                                    <p:anim calcmode="lin" valueType="num">
                                      <p:cBhvr additive="base">
                                        <p:cTn id="8" dur="500" fill="hold"/>
                                        <p:tgtEl>
                                          <p:spTgt spid="6247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2479"/>
                                        </p:tgtEl>
                                        <p:attrNameLst>
                                          <p:attrName>style.visibility</p:attrName>
                                        </p:attrNameLst>
                                      </p:cBhvr>
                                      <p:to>
                                        <p:strVal val="visible"/>
                                      </p:to>
                                    </p:set>
                                    <p:anim calcmode="lin" valueType="num">
                                      <p:cBhvr additive="base">
                                        <p:cTn id="11" dur="500" fill="hold"/>
                                        <p:tgtEl>
                                          <p:spTgt spid="62479"/>
                                        </p:tgtEl>
                                        <p:attrNameLst>
                                          <p:attrName>ppt_x</p:attrName>
                                        </p:attrNameLst>
                                      </p:cBhvr>
                                      <p:tavLst>
                                        <p:tav tm="0">
                                          <p:val>
                                            <p:strVal val="0-#ppt_w/2"/>
                                          </p:val>
                                        </p:tav>
                                        <p:tav tm="100000">
                                          <p:val>
                                            <p:strVal val="#ppt_x"/>
                                          </p:val>
                                        </p:tav>
                                      </p:tavLst>
                                    </p:anim>
                                    <p:anim calcmode="lin" valueType="num">
                                      <p:cBhvr additive="base">
                                        <p:cTn id="12" dur="500" fill="hold"/>
                                        <p:tgtEl>
                                          <p:spTgt spid="62479"/>
                                        </p:tgtEl>
                                        <p:attrNameLst>
                                          <p:attrName>ppt_y</p:attrName>
                                        </p:attrNameLst>
                                      </p:cBhvr>
                                      <p:tavLst>
                                        <p:tav tm="0">
                                          <p:val>
                                            <p:strVal val="#ppt_y"/>
                                          </p:val>
                                        </p:tav>
                                        <p:tav tm="100000">
                                          <p:val>
                                            <p:strVal val="#ppt_y"/>
                                          </p:val>
                                        </p:tav>
                                      </p:tavLst>
                                    </p:anim>
                                  </p:childTnLst>
                                </p:cTn>
                              </p:par>
                              <p:par>
                                <p:cTn id="13" presetID="0" presetClass="path" presetSubtype="0" accel="50000" decel="50000" fill="hold" nodeType="withEffect">
                                  <p:stCondLst>
                                    <p:cond delay="0"/>
                                  </p:stCondLst>
                                  <p:childTnLst>
                                    <p:animMotion origin="layout" path="M 3.33333E-6 -1.31695E-6 L -0.20365 0.4505 " pathEditMode="relative" rAng="0" ptsTypes="AA">
                                      <p:cBhvr>
                                        <p:cTn id="14" dur="500" fill="hold"/>
                                        <p:tgtEl>
                                          <p:spTgt spid="62478"/>
                                        </p:tgtEl>
                                        <p:attrNameLst>
                                          <p:attrName>ppt_x</p:attrName>
                                          <p:attrName>ppt_y</p:attrName>
                                        </p:attrNameLst>
                                      </p:cBhvr>
                                      <p:rCtr x="-102" y="225"/>
                                    </p:animMotion>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2476"/>
                                        </p:tgtEl>
                                        <p:attrNameLst>
                                          <p:attrName>style.visibility</p:attrName>
                                        </p:attrNameLst>
                                      </p:cBhvr>
                                      <p:to>
                                        <p:strVal val="visible"/>
                                      </p:to>
                                    </p:set>
                                    <p:anim calcmode="lin" valueType="num">
                                      <p:cBhvr additive="base">
                                        <p:cTn id="19" dur="500" fill="hold"/>
                                        <p:tgtEl>
                                          <p:spTgt spid="62476"/>
                                        </p:tgtEl>
                                        <p:attrNameLst>
                                          <p:attrName>ppt_x</p:attrName>
                                        </p:attrNameLst>
                                      </p:cBhvr>
                                      <p:tavLst>
                                        <p:tav tm="0">
                                          <p:val>
                                            <p:strVal val="0-#ppt_w/2"/>
                                          </p:val>
                                        </p:tav>
                                        <p:tav tm="100000">
                                          <p:val>
                                            <p:strVal val="#ppt_x"/>
                                          </p:val>
                                        </p:tav>
                                      </p:tavLst>
                                    </p:anim>
                                    <p:anim calcmode="lin" valueType="num">
                                      <p:cBhvr additive="base">
                                        <p:cTn id="20" dur="500" fill="hold"/>
                                        <p:tgtEl>
                                          <p:spTgt spid="62476"/>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2480"/>
                                        </p:tgtEl>
                                        <p:attrNameLst>
                                          <p:attrName>style.visibility</p:attrName>
                                        </p:attrNameLst>
                                      </p:cBhvr>
                                      <p:to>
                                        <p:strVal val="visible"/>
                                      </p:to>
                                    </p:set>
                                    <p:anim calcmode="lin" valueType="num">
                                      <p:cBhvr additive="base">
                                        <p:cTn id="23" dur="500" fill="hold"/>
                                        <p:tgtEl>
                                          <p:spTgt spid="62480"/>
                                        </p:tgtEl>
                                        <p:attrNameLst>
                                          <p:attrName>ppt_x</p:attrName>
                                        </p:attrNameLst>
                                      </p:cBhvr>
                                      <p:tavLst>
                                        <p:tav tm="0">
                                          <p:val>
                                            <p:strVal val="0-#ppt_w/2"/>
                                          </p:val>
                                        </p:tav>
                                        <p:tav tm="100000">
                                          <p:val>
                                            <p:strVal val="#ppt_x"/>
                                          </p:val>
                                        </p:tav>
                                      </p:tavLst>
                                    </p:anim>
                                    <p:anim calcmode="lin" valueType="num">
                                      <p:cBhvr additive="base">
                                        <p:cTn id="24" dur="500" fill="hold"/>
                                        <p:tgtEl>
                                          <p:spTgt spid="6248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2477"/>
                                        </p:tgtEl>
                                        <p:attrNameLst>
                                          <p:attrName>style.visibility</p:attrName>
                                        </p:attrNameLst>
                                      </p:cBhvr>
                                      <p:to>
                                        <p:strVal val="visible"/>
                                      </p:to>
                                    </p:set>
                                    <p:anim calcmode="lin" valueType="num">
                                      <p:cBhvr additive="base">
                                        <p:cTn id="29" dur="500" fill="hold"/>
                                        <p:tgtEl>
                                          <p:spTgt spid="62477"/>
                                        </p:tgtEl>
                                        <p:attrNameLst>
                                          <p:attrName>ppt_x</p:attrName>
                                        </p:attrNameLst>
                                      </p:cBhvr>
                                      <p:tavLst>
                                        <p:tav tm="0">
                                          <p:val>
                                            <p:strVal val="0-#ppt_w/2"/>
                                          </p:val>
                                        </p:tav>
                                        <p:tav tm="100000">
                                          <p:val>
                                            <p:strVal val="#ppt_x"/>
                                          </p:val>
                                        </p:tav>
                                      </p:tavLst>
                                    </p:anim>
                                    <p:anim calcmode="lin" valueType="num">
                                      <p:cBhvr additive="base">
                                        <p:cTn id="30" dur="500" fill="hold"/>
                                        <p:tgtEl>
                                          <p:spTgt spid="624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5" grpId="0" animBg="1" autoUpdateAnimBg="0"/>
      <p:bldP spid="62476" grpId="0" animBg="1" autoUpdateAnimBg="0"/>
      <p:bldP spid="62477" grpId="0" animBg="1" autoUpdateAnimBg="0"/>
      <p:bldP spid="6248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ja-JP" altLang="en-US" sz="3600" dirty="0" smtClean="0"/>
              <a:t>セットメカニズム</a:t>
            </a:r>
            <a:r>
              <a:rPr lang="en-US" altLang="ja-JP" sz="3600" dirty="0" smtClean="0"/>
              <a:t/>
            </a:r>
            <a:br>
              <a:rPr lang="en-US" altLang="ja-JP" sz="3600" dirty="0" smtClean="0"/>
            </a:br>
            <a:r>
              <a:rPr lang="ja-JP" altLang="en-US" sz="3600" dirty="0" smtClean="0"/>
              <a:t>（単純な架空名義操作不可能なメカニズム）</a:t>
            </a:r>
            <a:endParaRPr lang="en-US" altLang="ja-JP" sz="3600" dirty="0" smtClean="0"/>
          </a:p>
        </p:txBody>
      </p:sp>
      <p:sp>
        <p:nvSpPr>
          <p:cNvPr id="44035" name="Rectangle 3"/>
          <p:cNvSpPr>
            <a:spLocks noGrp="1" noChangeArrowheads="1"/>
          </p:cNvSpPr>
          <p:nvPr>
            <p:ph type="body" sz="half" idx="2"/>
          </p:nvPr>
        </p:nvSpPr>
        <p:spPr/>
        <p:txBody>
          <a:bodyPr>
            <a:normAutofit/>
          </a:bodyPr>
          <a:lstStyle/>
          <a:p>
            <a:pPr eaLnBrk="1" hangingPunct="1">
              <a:lnSpc>
                <a:spcPct val="80000"/>
              </a:lnSpc>
            </a:pPr>
            <a:r>
              <a:rPr lang="ja-JP" altLang="en-US" sz="2400" dirty="0" smtClean="0"/>
              <a:t>セットは常に全ての財を単一のバンドルにして販売するため，架空名義操作不可能となるが，無駄が多い．</a:t>
            </a:r>
            <a:endParaRPr lang="en-US" altLang="ja-JP" sz="2400" dirty="0" smtClean="0"/>
          </a:p>
          <a:p>
            <a:pPr eaLnBrk="1" hangingPunct="1">
              <a:lnSpc>
                <a:spcPct val="80000"/>
              </a:lnSpc>
            </a:pPr>
            <a:r>
              <a:rPr lang="ja-JP" altLang="en-US" sz="2400" dirty="0" smtClean="0"/>
              <a:t>この場合，セットは全ての財を入札者</a:t>
            </a:r>
            <a:r>
              <a:rPr lang="en-US" altLang="ja-JP" sz="2400" dirty="0" smtClean="0"/>
              <a:t>0</a:t>
            </a:r>
            <a:r>
              <a:rPr lang="ja-JP" altLang="en-US" sz="2400" dirty="0" smtClean="0"/>
              <a:t>に割り当てるが，その余剰は</a:t>
            </a:r>
            <a:r>
              <a:rPr lang="en-US" altLang="ja-JP" sz="2400" dirty="0" smtClean="0"/>
              <a:t>$5</a:t>
            </a:r>
            <a:r>
              <a:rPr lang="ja-JP" altLang="en-US" sz="2400" dirty="0" smtClean="0"/>
              <a:t>となる．</a:t>
            </a:r>
            <a:endParaRPr lang="en-US" altLang="ja-JP" sz="2400" dirty="0" smtClean="0"/>
          </a:p>
          <a:p>
            <a:pPr eaLnBrk="1" hangingPunct="1">
              <a:lnSpc>
                <a:spcPct val="80000"/>
              </a:lnSpc>
            </a:pPr>
            <a:r>
              <a:rPr lang="ja-JP" altLang="en-US" sz="2400" dirty="0" smtClean="0"/>
              <a:t>一方で，パレート効率的な余剰は</a:t>
            </a:r>
            <a:r>
              <a:rPr lang="en-US" altLang="ja-JP" sz="2400" dirty="0" smtClean="0"/>
              <a:t>$4.9+$4.9=$9.8. </a:t>
            </a:r>
          </a:p>
          <a:p>
            <a:pPr eaLnBrk="1" hangingPunct="1">
              <a:lnSpc>
                <a:spcPct val="80000"/>
              </a:lnSpc>
            </a:pPr>
            <a:r>
              <a:rPr lang="ja-JP" altLang="en-US" sz="2400" dirty="0" smtClean="0"/>
              <a:t>効率性の比は</a:t>
            </a:r>
            <a:r>
              <a:rPr lang="en-US" altLang="ja-JP" sz="2400" dirty="0" smtClean="0"/>
              <a:t> ½. </a:t>
            </a:r>
          </a:p>
          <a:p>
            <a:pPr eaLnBrk="1" hangingPunct="1">
              <a:lnSpc>
                <a:spcPct val="80000"/>
              </a:lnSpc>
            </a:pPr>
            <a:r>
              <a:rPr lang="ja-JP" altLang="en-US" sz="2400" dirty="0" smtClean="0"/>
              <a:t>勝者は常にただ一人であるため，最悪の効率性の比は</a:t>
            </a:r>
            <a:r>
              <a:rPr lang="en-US" altLang="ja-JP" sz="2400" dirty="0" smtClean="0"/>
              <a:t>m</a:t>
            </a:r>
            <a:r>
              <a:rPr lang="ja-JP" altLang="en-US" sz="2400" dirty="0" smtClean="0"/>
              <a:t>財の組合せオークションの場合，</a:t>
            </a:r>
            <a:r>
              <a:rPr lang="en-US" altLang="ja-JP" sz="2400" dirty="0" smtClean="0"/>
              <a:t>1/m </a:t>
            </a:r>
            <a:r>
              <a:rPr lang="ja-JP" altLang="en-US" sz="2400" dirty="0" smtClean="0"/>
              <a:t>となる</a:t>
            </a:r>
            <a:r>
              <a:rPr lang="en-US" altLang="ja-JP" sz="2400" dirty="0" smtClean="0"/>
              <a:t>.</a:t>
            </a:r>
          </a:p>
        </p:txBody>
      </p:sp>
      <p:sp>
        <p:nvSpPr>
          <p:cNvPr id="44037" name="テキスト ボックス 10"/>
          <p:cNvSpPr txBox="1">
            <a:spLocks noChangeArrowheads="1"/>
          </p:cNvSpPr>
          <p:nvPr/>
        </p:nvSpPr>
        <p:spPr bwMode="auto">
          <a:xfrm>
            <a:off x="1995488" y="5499100"/>
            <a:ext cx="793750" cy="519113"/>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a:t>
            </a:r>
          </a:p>
        </p:txBody>
      </p:sp>
      <p:sp>
        <p:nvSpPr>
          <p:cNvPr id="44038" name="テキスト ボックス 11"/>
          <p:cNvSpPr txBox="1">
            <a:spLocks noChangeArrowheads="1"/>
          </p:cNvSpPr>
          <p:nvPr/>
        </p:nvSpPr>
        <p:spPr bwMode="auto">
          <a:xfrm>
            <a:off x="3074988" y="5499100"/>
            <a:ext cx="822325" cy="519113"/>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{B}</a:t>
            </a:r>
          </a:p>
        </p:txBody>
      </p:sp>
      <p:sp>
        <p:nvSpPr>
          <p:cNvPr id="44039" name="テキスト ボックス 12"/>
          <p:cNvSpPr txBox="1">
            <a:spLocks noChangeArrowheads="1"/>
          </p:cNvSpPr>
          <p:nvPr/>
        </p:nvSpPr>
        <p:spPr bwMode="auto">
          <a:xfrm>
            <a:off x="836613" y="5499100"/>
            <a:ext cx="990600" cy="519113"/>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44040" name="Rectangle 8"/>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44041" name="Rectangle 9"/>
          <p:cNvSpPr>
            <a:spLocks noChangeArrowheads="1"/>
          </p:cNvSpPr>
          <p:nvPr/>
        </p:nvSpPr>
        <p:spPr bwMode="auto">
          <a:xfrm>
            <a:off x="2051050" y="2095500"/>
            <a:ext cx="720725" cy="3494088"/>
          </a:xfrm>
          <a:prstGeom prst="rect">
            <a:avLst/>
          </a:prstGeom>
          <a:solidFill>
            <a:schemeClr val="accent1"/>
          </a:solidFill>
          <a:ln w="9525">
            <a:solidFill>
              <a:schemeClr val="tx1"/>
            </a:solidFill>
            <a:miter lim="800000"/>
            <a:headEnd/>
            <a:tailEnd/>
          </a:ln>
        </p:spPr>
        <p:txBody>
          <a:bodyPr wrap="none" anchor="b"/>
          <a:lstStyle/>
          <a:p>
            <a:pPr algn="ctr"/>
            <a:r>
              <a:rPr lang="en-US" altLang="ja-JP" sz="4400"/>
              <a:t>$4.9</a:t>
            </a:r>
            <a:endParaRPr lang="en-US" altLang="ja-JP" sz="4400">
              <a:latin typeface="Symbol" pitchFamily="82" charset="2"/>
            </a:endParaRPr>
          </a:p>
        </p:txBody>
      </p:sp>
      <p:sp>
        <p:nvSpPr>
          <p:cNvPr id="44042" name="Rectangle 10"/>
          <p:cNvSpPr>
            <a:spLocks noChangeArrowheads="1"/>
          </p:cNvSpPr>
          <p:nvPr/>
        </p:nvSpPr>
        <p:spPr bwMode="auto">
          <a:xfrm>
            <a:off x="3144838" y="2095500"/>
            <a:ext cx="720725" cy="3494088"/>
          </a:xfrm>
          <a:prstGeom prst="rect">
            <a:avLst/>
          </a:prstGeom>
          <a:solidFill>
            <a:schemeClr val="accent1"/>
          </a:solidFill>
          <a:ln w="9525">
            <a:solidFill>
              <a:schemeClr val="tx1"/>
            </a:solidFill>
            <a:miter lim="800000"/>
            <a:headEnd/>
            <a:tailEnd/>
          </a:ln>
        </p:spPr>
        <p:txBody>
          <a:bodyPr wrap="none" anchor="b"/>
          <a:lstStyle/>
          <a:p>
            <a:pPr algn="ctr"/>
            <a:r>
              <a:rPr lang="en-US" altLang="ja-JP" sz="4400"/>
              <a:t>$4.9</a:t>
            </a:r>
          </a:p>
        </p:txBody>
      </p:sp>
      <p:sp>
        <p:nvSpPr>
          <p:cNvPr id="44043"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44044"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44045"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grpSp>
        <p:nvGrpSpPr>
          <p:cNvPr id="2" name="Group 14"/>
          <p:cNvGrpSpPr>
            <a:grpSpLocks/>
          </p:cNvGrpSpPr>
          <p:nvPr/>
        </p:nvGrpSpPr>
        <p:grpSpPr bwMode="auto">
          <a:xfrm>
            <a:off x="927100" y="1989138"/>
            <a:ext cx="763588" cy="719137"/>
            <a:chOff x="1888" y="1508"/>
            <a:chExt cx="481" cy="453"/>
          </a:xfrm>
        </p:grpSpPr>
        <p:pic>
          <p:nvPicPr>
            <p:cNvPr id="17422" name="Picture 15"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7423" name="Rectangle 16"/>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$5</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 calcmode="lin" valueType="num">
                                      <p:cBhvr additive="base">
                                        <p:cTn id="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1" end="1"/>
                                            </p:txEl>
                                          </p:spTgt>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44037"/>
                                        </p:tgtEl>
                                        <p:attrNameLst>
                                          <p:attrName>style.visibility</p:attrName>
                                        </p:attrNameLst>
                                      </p:cBhvr>
                                      <p:to>
                                        <p:strVal val="visible"/>
                                      </p:to>
                                    </p:set>
                                    <p:animEffect transition="in" filter="blinds(horizontal)">
                                      <p:cBhvr>
                                        <p:cTn id="11" dur="500"/>
                                        <p:tgtEl>
                                          <p:spTgt spid="44037"/>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44038"/>
                                        </p:tgtEl>
                                        <p:attrNameLst>
                                          <p:attrName>style.visibility</p:attrName>
                                        </p:attrNameLst>
                                      </p:cBhvr>
                                      <p:to>
                                        <p:strVal val="visible"/>
                                      </p:to>
                                    </p:set>
                                    <p:animEffect transition="in" filter="blinds(horizontal)">
                                      <p:cBhvr>
                                        <p:cTn id="14" dur="500"/>
                                        <p:tgtEl>
                                          <p:spTgt spid="44038"/>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blinds(horizontal)">
                                      <p:cBhvr>
                                        <p:cTn id="17" dur="500"/>
                                        <p:tgtEl>
                                          <p:spTgt spid="44039"/>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44040"/>
                                        </p:tgtEl>
                                        <p:attrNameLst>
                                          <p:attrName>style.visibility</p:attrName>
                                        </p:attrNameLst>
                                      </p:cBhvr>
                                      <p:to>
                                        <p:strVal val="visible"/>
                                      </p:to>
                                    </p:set>
                                    <p:animEffect transition="in" filter="blinds(horizontal)">
                                      <p:cBhvr>
                                        <p:cTn id="20" dur="500"/>
                                        <p:tgtEl>
                                          <p:spTgt spid="44040"/>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44041"/>
                                        </p:tgtEl>
                                        <p:attrNameLst>
                                          <p:attrName>style.visibility</p:attrName>
                                        </p:attrNameLst>
                                      </p:cBhvr>
                                      <p:to>
                                        <p:strVal val="visible"/>
                                      </p:to>
                                    </p:set>
                                    <p:animEffect transition="in" filter="blinds(horizontal)">
                                      <p:cBhvr>
                                        <p:cTn id="23" dur="500"/>
                                        <p:tgtEl>
                                          <p:spTgt spid="4404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4042"/>
                                        </p:tgtEl>
                                        <p:attrNameLst>
                                          <p:attrName>style.visibility</p:attrName>
                                        </p:attrNameLst>
                                      </p:cBhvr>
                                      <p:to>
                                        <p:strVal val="visible"/>
                                      </p:to>
                                    </p:set>
                                    <p:animEffect transition="in" filter="blinds(horizontal)">
                                      <p:cBhvr>
                                        <p:cTn id="26" dur="500"/>
                                        <p:tgtEl>
                                          <p:spTgt spid="44042"/>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44043"/>
                                        </p:tgtEl>
                                        <p:attrNameLst>
                                          <p:attrName>style.visibility</p:attrName>
                                        </p:attrNameLst>
                                      </p:cBhvr>
                                      <p:to>
                                        <p:strVal val="visible"/>
                                      </p:to>
                                    </p:set>
                                    <p:animEffect transition="in" filter="blinds(horizontal)">
                                      <p:cBhvr>
                                        <p:cTn id="29" dur="500"/>
                                        <p:tgtEl>
                                          <p:spTgt spid="44043"/>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44044"/>
                                        </p:tgtEl>
                                        <p:attrNameLst>
                                          <p:attrName>style.visibility</p:attrName>
                                        </p:attrNameLst>
                                      </p:cBhvr>
                                      <p:to>
                                        <p:strVal val="visible"/>
                                      </p:to>
                                    </p:set>
                                    <p:animEffect transition="in" filter="blinds(horizontal)">
                                      <p:cBhvr>
                                        <p:cTn id="32" dur="500"/>
                                        <p:tgtEl>
                                          <p:spTgt spid="44044"/>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44045"/>
                                        </p:tgtEl>
                                        <p:attrNameLst>
                                          <p:attrName>style.visibility</p:attrName>
                                        </p:attrNameLst>
                                      </p:cBhvr>
                                      <p:to>
                                        <p:strVal val="visible"/>
                                      </p:to>
                                    </p:set>
                                    <p:animEffect transition="in" filter="blinds(horizontal)">
                                      <p:cBhvr>
                                        <p:cTn id="35" dur="500"/>
                                        <p:tgtEl>
                                          <p:spTgt spid="44045"/>
                                        </p:tgtEl>
                                      </p:cBhvr>
                                    </p:animEffect>
                                  </p:childTnLst>
                                </p:cTn>
                              </p:par>
                              <p:par>
                                <p:cTn id="36" presetID="3" presetClass="entr" presetSubtype="10"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blinds(horizontal)">
                                      <p:cBhvr>
                                        <p:cTn id="38" dur="500"/>
                                        <p:tgtEl>
                                          <p:spTgt spid="2"/>
                                        </p:tgtEl>
                                      </p:cBhvr>
                                    </p:animEffect>
                                  </p:childTnLst>
                                </p:cTn>
                              </p:par>
                              <p:par>
                                <p:cTn id="39" presetID="1" presetClass="emph" presetSubtype="2" fill="hold" nodeType="withEffect">
                                  <p:stCondLst>
                                    <p:cond delay="0"/>
                                  </p:stCondLst>
                                  <p:childTnLst>
                                    <p:animClr clrSpc="rgb" dir="cw">
                                      <p:cBhvr>
                                        <p:cTn id="40" dur="500" fill="hold"/>
                                        <p:tgtEl>
                                          <p:spTgt spid="44040"/>
                                        </p:tgtEl>
                                        <p:attrNameLst>
                                          <p:attrName>fillcolor</p:attrName>
                                        </p:attrNameLst>
                                      </p:cBhvr>
                                      <p:to>
                                        <a:srgbClr val="FFFF00"/>
                                      </p:to>
                                    </p:animClr>
                                    <p:set>
                                      <p:cBhvr>
                                        <p:cTn id="41" dur="500" fill="hold"/>
                                        <p:tgtEl>
                                          <p:spTgt spid="44040"/>
                                        </p:tgtEl>
                                        <p:attrNameLst>
                                          <p:attrName>fill.type</p:attrName>
                                        </p:attrNameLst>
                                      </p:cBhvr>
                                      <p:to>
                                        <p:strVal val="solid"/>
                                      </p:to>
                                    </p:set>
                                    <p:set>
                                      <p:cBhvr>
                                        <p:cTn id="42" dur="500" fill="hold"/>
                                        <p:tgtEl>
                                          <p:spTgt spid="44040"/>
                                        </p:tgtEl>
                                        <p:attrNameLst>
                                          <p:attrName>fill.on</p:attrName>
                                        </p:attrNameLst>
                                      </p:cBhvr>
                                      <p:to>
                                        <p:strVal val="true"/>
                                      </p:to>
                                    </p:set>
                                  </p:childTnLst>
                                </p:cTn>
                              </p:par>
                              <p:par>
                                <p:cTn id="43" presetID="3" presetClass="entr" presetSubtype="1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linds(horizontal)">
                                      <p:cBhvr>
                                        <p:cTn id="45" dur="500"/>
                                        <p:tgtEl>
                                          <p:spTgt spid="2"/>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44035">
                                            <p:txEl>
                                              <p:pRg st="2" end="2"/>
                                            </p:txEl>
                                          </p:spTgt>
                                        </p:tgtEl>
                                        <p:attrNameLst>
                                          <p:attrName>style.visibility</p:attrName>
                                        </p:attrNameLst>
                                      </p:cBhvr>
                                      <p:to>
                                        <p:strVal val="visible"/>
                                      </p:to>
                                    </p:set>
                                    <p:anim calcmode="lin" valueType="num">
                                      <p:cBhvr additive="base">
                                        <p:cTn id="50"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4035">
                                            <p:txEl>
                                              <p:pRg st="2" end="2"/>
                                            </p:txEl>
                                          </p:spTgt>
                                        </p:tgtEl>
                                        <p:attrNameLst>
                                          <p:attrName>ppt_y</p:attrName>
                                        </p:attrNameLst>
                                      </p:cBhvr>
                                      <p:tavLst>
                                        <p:tav tm="0">
                                          <p:val>
                                            <p:strVal val="1+#ppt_h/2"/>
                                          </p:val>
                                        </p:tav>
                                        <p:tav tm="100000">
                                          <p:val>
                                            <p:strVal val="#ppt_y"/>
                                          </p:val>
                                        </p:tav>
                                      </p:tavLst>
                                    </p:anim>
                                  </p:childTnLst>
                                </p:cTn>
                              </p:par>
                              <p:par>
                                <p:cTn id="52" presetID="1" presetClass="emph" presetSubtype="2" fill="hold" nodeType="withEffect">
                                  <p:stCondLst>
                                    <p:cond delay="0"/>
                                  </p:stCondLst>
                                  <p:childTnLst>
                                    <p:animClr clrSpc="rgb" dir="cw">
                                      <p:cBhvr>
                                        <p:cTn id="53" dur="500" fill="hold"/>
                                        <p:tgtEl>
                                          <p:spTgt spid="44041"/>
                                        </p:tgtEl>
                                        <p:attrNameLst>
                                          <p:attrName>fillcolor</p:attrName>
                                        </p:attrNameLst>
                                      </p:cBhvr>
                                      <p:to>
                                        <a:srgbClr val="66FF33"/>
                                      </p:to>
                                    </p:animClr>
                                    <p:set>
                                      <p:cBhvr>
                                        <p:cTn id="54" dur="500" fill="hold"/>
                                        <p:tgtEl>
                                          <p:spTgt spid="44041"/>
                                        </p:tgtEl>
                                        <p:attrNameLst>
                                          <p:attrName>fill.type</p:attrName>
                                        </p:attrNameLst>
                                      </p:cBhvr>
                                      <p:to>
                                        <p:strVal val="solid"/>
                                      </p:to>
                                    </p:set>
                                    <p:set>
                                      <p:cBhvr>
                                        <p:cTn id="55" dur="500" fill="hold"/>
                                        <p:tgtEl>
                                          <p:spTgt spid="44041"/>
                                        </p:tgtEl>
                                        <p:attrNameLst>
                                          <p:attrName>fill.on</p:attrName>
                                        </p:attrNameLst>
                                      </p:cBhvr>
                                      <p:to>
                                        <p:strVal val="true"/>
                                      </p:to>
                                    </p:set>
                                  </p:childTnLst>
                                </p:cTn>
                              </p:par>
                              <p:par>
                                <p:cTn id="56" presetID="1" presetClass="emph" presetSubtype="2" fill="hold" nodeType="withEffect">
                                  <p:stCondLst>
                                    <p:cond delay="0"/>
                                  </p:stCondLst>
                                  <p:childTnLst>
                                    <p:animClr clrSpc="rgb" dir="cw">
                                      <p:cBhvr>
                                        <p:cTn id="57" dur="500" fill="hold"/>
                                        <p:tgtEl>
                                          <p:spTgt spid="44042"/>
                                        </p:tgtEl>
                                        <p:attrNameLst>
                                          <p:attrName>fillcolor</p:attrName>
                                        </p:attrNameLst>
                                      </p:cBhvr>
                                      <p:to>
                                        <a:srgbClr val="66FF33"/>
                                      </p:to>
                                    </p:animClr>
                                    <p:set>
                                      <p:cBhvr>
                                        <p:cTn id="58" dur="500" fill="hold"/>
                                        <p:tgtEl>
                                          <p:spTgt spid="44042"/>
                                        </p:tgtEl>
                                        <p:attrNameLst>
                                          <p:attrName>fill.type</p:attrName>
                                        </p:attrNameLst>
                                      </p:cBhvr>
                                      <p:to>
                                        <p:strVal val="solid"/>
                                      </p:to>
                                    </p:set>
                                    <p:set>
                                      <p:cBhvr>
                                        <p:cTn id="59" dur="500" fill="hold"/>
                                        <p:tgtEl>
                                          <p:spTgt spid="44042"/>
                                        </p:tgtEl>
                                        <p:attrNameLst>
                                          <p:attrName>fill.on</p:attrName>
                                        </p:attrNameLst>
                                      </p:cBhvr>
                                      <p:to>
                                        <p:strVal val="true"/>
                                      </p:to>
                                    </p:se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44035">
                                            <p:txEl>
                                              <p:pRg st="3" end="3"/>
                                            </p:txEl>
                                          </p:spTgt>
                                        </p:tgtEl>
                                        <p:attrNameLst>
                                          <p:attrName>style.visibility</p:attrName>
                                        </p:attrNameLst>
                                      </p:cBhvr>
                                      <p:to>
                                        <p:strVal val="visible"/>
                                      </p:to>
                                    </p:set>
                                    <p:anim calcmode="lin" valueType="num">
                                      <p:cBhvr additive="base">
                                        <p:cTn id="64"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44035">
                                            <p:txEl>
                                              <p:pRg st="4" end="4"/>
                                            </p:txEl>
                                          </p:spTgt>
                                        </p:tgtEl>
                                        <p:attrNameLst>
                                          <p:attrName>style.visibility</p:attrName>
                                        </p:attrNameLst>
                                      </p:cBhvr>
                                      <p:to>
                                        <p:strVal val="visible"/>
                                      </p:to>
                                    </p:set>
                                    <p:anim calcmode="lin" valueType="num">
                                      <p:cBhvr additive="base">
                                        <p:cTn id="70"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0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animBg="1"/>
      <p:bldP spid="44041" grpId="0" animBg="1"/>
      <p:bldP spid="44042" grpId="0" animBg="1"/>
      <p:bldP spid="44043" grpId="0" animBg="1"/>
      <p:bldP spid="44044" grpId="0" animBg="1"/>
      <p:bldP spid="4404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pPr eaLnBrk="1" hangingPunct="1"/>
            <a:r>
              <a:rPr lang="ja-JP" altLang="en-US" dirty="0" smtClean="0"/>
              <a:t>留保価格メカニズム</a:t>
            </a:r>
            <a:endParaRPr lang="en-US" altLang="ja-JP" dirty="0" smtClean="0"/>
          </a:p>
        </p:txBody>
      </p:sp>
      <p:sp>
        <p:nvSpPr>
          <p:cNvPr id="133126" name="Rectangle 6"/>
          <p:cNvSpPr>
            <a:spLocks noGrp="1" noChangeArrowheads="1"/>
          </p:cNvSpPr>
          <p:nvPr>
            <p:ph type="body" sz="half" idx="2"/>
          </p:nvPr>
        </p:nvSpPr>
        <p:spPr/>
        <p:txBody>
          <a:bodyPr>
            <a:normAutofit fontScale="92500"/>
          </a:bodyPr>
          <a:lstStyle/>
          <a:p>
            <a:pPr eaLnBrk="1" hangingPunct="1">
              <a:lnSpc>
                <a:spcPct val="90000"/>
              </a:lnSpc>
              <a:defRPr/>
            </a:pPr>
            <a:r>
              <a:rPr lang="ja-JP" altLang="en-US" sz="2400" dirty="0" smtClean="0"/>
              <a:t>留保価格</a:t>
            </a:r>
            <a:r>
              <a:rPr lang="en-US" altLang="ja-JP" sz="2400" dirty="0" smtClean="0"/>
              <a:t>r</a:t>
            </a:r>
            <a:r>
              <a:rPr lang="ja-JP" altLang="en-US" sz="2400" dirty="0" smtClean="0"/>
              <a:t>のもと，もし</a:t>
            </a:r>
            <a:r>
              <a:rPr lang="en-US" altLang="ja-JP" sz="2400" dirty="0" smtClean="0"/>
              <a:t> </a:t>
            </a:r>
            <a:r>
              <a:rPr lang="en-US" altLang="ja-JP" sz="2400" dirty="0"/>
              <a:t>v</a:t>
            </a:r>
            <a:r>
              <a:rPr lang="en-US" altLang="ja-JP" sz="2400" baseline="-25000" dirty="0"/>
              <a:t>{A,B} </a:t>
            </a:r>
            <a:r>
              <a:rPr lang="en-US" altLang="ja-JP" sz="2400" dirty="0"/>
              <a:t>≧ </a:t>
            </a:r>
            <a:r>
              <a:rPr lang="en-US" altLang="ja-JP" sz="2400" dirty="0" smtClean="0"/>
              <a:t>2r </a:t>
            </a:r>
            <a:r>
              <a:rPr lang="ja-JP" altLang="en-US" sz="2400" dirty="0" smtClean="0"/>
              <a:t>ならば</a:t>
            </a:r>
            <a:r>
              <a:rPr lang="en-US" altLang="ja-JP" sz="2400" dirty="0" smtClean="0"/>
              <a:t>, </a:t>
            </a:r>
            <a:r>
              <a:rPr lang="ja-JP" altLang="en-US" sz="2400" dirty="0" smtClean="0"/>
              <a:t>このメカニズムは</a:t>
            </a:r>
            <a:r>
              <a:rPr lang="en-US" altLang="ja-JP" sz="2400" dirty="0" smtClean="0"/>
              <a:t> {A,B} </a:t>
            </a:r>
            <a:r>
              <a:rPr lang="ja-JP" altLang="en-US" sz="2400" dirty="0" smtClean="0"/>
              <a:t>を入札者</a:t>
            </a:r>
            <a:r>
              <a:rPr lang="en-US" altLang="ja-JP" sz="2400" dirty="0" smtClean="0"/>
              <a:t>0</a:t>
            </a:r>
            <a:r>
              <a:rPr lang="ja-JP" altLang="en-US" sz="2400" dirty="0" smtClean="0"/>
              <a:t>に割り当てる</a:t>
            </a:r>
            <a:r>
              <a:rPr lang="en-US" altLang="ja-JP" sz="2400" dirty="0" smtClean="0"/>
              <a:t>. </a:t>
            </a:r>
            <a:endParaRPr lang="en-US" altLang="ja-JP" sz="2400" dirty="0"/>
          </a:p>
          <a:p>
            <a:pPr eaLnBrk="1" hangingPunct="1">
              <a:lnSpc>
                <a:spcPct val="90000"/>
              </a:lnSpc>
              <a:defRPr/>
            </a:pPr>
            <a:r>
              <a:rPr lang="ja-JP" altLang="en-US" sz="2400" dirty="0" smtClean="0"/>
              <a:t>さもなければ，財を個別に販売しようとするが，このとき，それぞれの支払額は少なくとも</a:t>
            </a:r>
            <a:r>
              <a:rPr lang="en-US" altLang="ja-JP" sz="2400" dirty="0" smtClean="0"/>
              <a:t>r</a:t>
            </a:r>
            <a:r>
              <a:rPr lang="ja-JP" altLang="en-US" sz="2400" dirty="0" smtClean="0"/>
              <a:t>でなければならない．</a:t>
            </a:r>
            <a:endParaRPr lang="en-US" altLang="ja-JP" sz="2400" dirty="0"/>
          </a:p>
          <a:p>
            <a:pPr eaLnBrk="1" hangingPunct="1">
              <a:lnSpc>
                <a:spcPct val="90000"/>
              </a:lnSpc>
              <a:defRPr/>
            </a:pPr>
            <a:r>
              <a:rPr lang="ja-JP" altLang="en-US" sz="2400" dirty="0" smtClean="0"/>
              <a:t>もし</a:t>
            </a:r>
            <a:r>
              <a:rPr lang="en-US" altLang="ja-JP" sz="2400" dirty="0" smtClean="0"/>
              <a:t> </a:t>
            </a:r>
            <a:r>
              <a:rPr lang="en-US" altLang="ja-JP" sz="2400" dirty="0"/>
              <a:t>r=$</a:t>
            </a:r>
            <a:r>
              <a:rPr lang="en-US" altLang="ja-JP" sz="2400" dirty="0" smtClean="0"/>
              <a:t>2 </a:t>
            </a:r>
            <a:r>
              <a:rPr lang="ja-JP" altLang="en-US" sz="2400" dirty="0" smtClean="0"/>
              <a:t>ならば</a:t>
            </a:r>
            <a:r>
              <a:rPr lang="en-US" altLang="ja-JP" sz="2400" dirty="0" smtClean="0"/>
              <a:t>, {A,B} </a:t>
            </a:r>
            <a:r>
              <a:rPr lang="ja-JP" altLang="en-US" sz="2400" dirty="0" smtClean="0"/>
              <a:t>を入札者</a:t>
            </a:r>
            <a:r>
              <a:rPr lang="en-US" altLang="ja-JP" sz="2400" dirty="0" smtClean="0"/>
              <a:t>0</a:t>
            </a:r>
            <a:r>
              <a:rPr lang="ja-JP" altLang="en-US" sz="2400" dirty="0" smtClean="0"/>
              <a:t>に割り当てる（</a:t>
            </a:r>
            <a:r>
              <a:rPr lang="en-US" altLang="ja-JP" sz="2400" kern="1200" dirty="0" smtClean="0">
                <a:solidFill>
                  <a:srgbClr val="000000"/>
                </a:solidFill>
              </a:rPr>
              <a:t>v</a:t>
            </a:r>
            <a:r>
              <a:rPr lang="en-US" altLang="ja-JP" sz="2400" kern="1200" baseline="-25000" dirty="0" smtClean="0">
                <a:solidFill>
                  <a:srgbClr val="000000"/>
                </a:solidFill>
              </a:rPr>
              <a:t>{A}</a:t>
            </a:r>
            <a:r>
              <a:rPr lang="en-US" altLang="ja-JP" sz="2400" kern="1200" dirty="0" smtClean="0">
                <a:solidFill>
                  <a:srgbClr val="000000"/>
                </a:solidFill>
              </a:rPr>
              <a:t> </a:t>
            </a:r>
            <a:r>
              <a:rPr lang="en-US" altLang="ja-JP" sz="2400" dirty="0" smtClean="0"/>
              <a:t>≧ 2 </a:t>
            </a:r>
            <a:r>
              <a:rPr lang="ja-JP" altLang="en-US" sz="2400" dirty="0" smtClean="0"/>
              <a:t>かつ</a:t>
            </a:r>
            <a:r>
              <a:rPr lang="en-US" altLang="ja-JP" sz="2400" dirty="0" smtClean="0"/>
              <a:t> </a:t>
            </a:r>
            <a:r>
              <a:rPr lang="en-US" altLang="ja-JP" sz="2400" kern="1200" dirty="0" smtClean="0">
                <a:solidFill>
                  <a:srgbClr val="000000"/>
                </a:solidFill>
              </a:rPr>
              <a:t>v</a:t>
            </a:r>
            <a:r>
              <a:rPr lang="en-US" altLang="ja-JP" sz="2400" kern="1200" baseline="-25000" dirty="0" smtClean="0">
                <a:solidFill>
                  <a:srgbClr val="000000"/>
                </a:solidFill>
              </a:rPr>
              <a:t>{B}</a:t>
            </a:r>
            <a:r>
              <a:rPr lang="en-US" altLang="ja-JP" sz="2400" kern="1200" dirty="0" smtClean="0">
                <a:solidFill>
                  <a:srgbClr val="000000"/>
                </a:solidFill>
              </a:rPr>
              <a:t> </a:t>
            </a:r>
            <a:r>
              <a:rPr lang="en-US" altLang="ja-JP" sz="2400" dirty="0" smtClean="0"/>
              <a:t>≧ 2 </a:t>
            </a:r>
            <a:r>
              <a:rPr lang="ja-JP" altLang="en-US" sz="2400" dirty="0" err="1" smtClean="0"/>
              <a:t>だった</a:t>
            </a:r>
            <a:r>
              <a:rPr lang="ja-JP" altLang="en-US" sz="2400" dirty="0" smtClean="0"/>
              <a:t>としても）</a:t>
            </a:r>
            <a:r>
              <a:rPr lang="en-US" altLang="ja-JP" sz="2400" dirty="0" smtClean="0"/>
              <a:t>. </a:t>
            </a:r>
          </a:p>
          <a:p>
            <a:pPr marL="342900" lvl="1" indent="-342900" eaLnBrk="1" hangingPunct="1">
              <a:lnSpc>
                <a:spcPct val="90000"/>
              </a:lnSpc>
              <a:buFontTx/>
              <a:buChar char="•"/>
              <a:defRPr/>
            </a:pPr>
            <a:r>
              <a:rPr lang="ja-JP" altLang="en-US" sz="2400" dirty="0" smtClean="0"/>
              <a:t>もし</a:t>
            </a:r>
            <a:r>
              <a:rPr lang="en-US" altLang="ja-JP" sz="2400" dirty="0" smtClean="0"/>
              <a:t> r=$3 </a:t>
            </a:r>
            <a:r>
              <a:rPr lang="ja-JP" altLang="en-US" sz="2400" dirty="0" smtClean="0"/>
              <a:t>ならば</a:t>
            </a:r>
            <a:r>
              <a:rPr lang="en-US" altLang="ja-JP" sz="2400" dirty="0" smtClean="0"/>
              <a:t>, {A} </a:t>
            </a:r>
            <a:r>
              <a:rPr lang="ja-JP" altLang="en-US" sz="2400" dirty="0" smtClean="0"/>
              <a:t>と</a:t>
            </a:r>
            <a:r>
              <a:rPr lang="en-US" altLang="ja-JP" sz="2400" dirty="0" smtClean="0"/>
              <a:t> {B} </a:t>
            </a:r>
            <a:r>
              <a:rPr lang="ja-JP" altLang="en-US" sz="2400" dirty="0" smtClean="0"/>
              <a:t>を入札者</a:t>
            </a:r>
            <a:r>
              <a:rPr lang="en-US" altLang="ja-JP" sz="2400" dirty="0" smtClean="0"/>
              <a:t>1</a:t>
            </a:r>
            <a:r>
              <a:rPr lang="ja-JP" altLang="en-US" sz="2400" dirty="0" smtClean="0"/>
              <a:t>と</a:t>
            </a:r>
            <a:r>
              <a:rPr lang="en-US" altLang="ja-JP" sz="2400" dirty="0" smtClean="0"/>
              <a:t>2</a:t>
            </a:r>
            <a:r>
              <a:rPr lang="ja-JP" altLang="en-US" sz="2400" dirty="0" smtClean="0"/>
              <a:t>に個別に割り当てる．</a:t>
            </a:r>
            <a:endParaRPr lang="en-US" altLang="ja-JP" sz="2400" dirty="0" smtClean="0"/>
          </a:p>
        </p:txBody>
      </p:sp>
      <p:sp>
        <p:nvSpPr>
          <p:cNvPr id="18436" name="テキスト ボックス 10"/>
          <p:cNvSpPr txBox="1">
            <a:spLocks noChangeArrowheads="1"/>
          </p:cNvSpPr>
          <p:nvPr/>
        </p:nvSpPr>
        <p:spPr bwMode="auto">
          <a:xfrm>
            <a:off x="2022475" y="5602288"/>
            <a:ext cx="7937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a:t>
            </a:r>
          </a:p>
        </p:txBody>
      </p:sp>
      <p:sp>
        <p:nvSpPr>
          <p:cNvPr id="18437" name="テキスト ボックス 11"/>
          <p:cNvSpPr txBox="1">
            <a:spLocks noChangeArrowheads="1"/>
          </p:cNvSpPr>
          <p:nvPr/>
        </p:nvSpPr>
        <p:spPr bwMode="auto">
          <a:xfrm>
            <a:off x="3101975" y="5602288"/>
            <a:ext cx="82232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{B}</a:t>
            </a:r>
          </a:p>
        </p:txBody>
      </p:sp>
      <p:sp>
        <p:nvSpPr>
          <p:cNvPr id="18438" name="テキスト ボックス 12"/>
          <p:cNvSpPr txBox="1">
            <a:spLocks noChangeArrowheads="1"/>
          </p:cNvSpPr>
          <p:nvPr/>
        </p:nvSpPr>
        <p:spPr bwMode="auto">
          <a:xfrm>
            <a:off x="836613" y="5602288"/>
            <a:ext cx="99060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133130" name="Rectangle 10"/>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133131" name="Rectangle 11"/>
          <p:cNvSpPr>
            <a:spLocks noChangeArrowheads="1"/>
          </p:cNvSpPr>
          <p:nvPr/>
        </p:nvSpPr>
        <p:spPr bwMode="auto">
          <a:xfrm>
            <a:off x="2051050" y="2673350"/>
            <a:ext cx="720725" cy="2916238"/>
          </a:xfrm>
          <a:prstGeom prst="rect">
            <a:avLst/>
          </a:prstGeom>
          <a:solidFill>
            <a:schemeClr val="accent1"/>
          </a:solidFill>
          <a:ln w="9525">
            <a:solidFill>
              <a:schemeClr val="tx1"/>
            </a:solidFill>
            <a:miter lim="800000"/>
            <a:headEnd/>
            <a:tailEnd/>
          </a:ln>
        </p:spPr>
        <p:txBody>
          <a:bodyPr wrap="none" anchor="b"/>
          <a:lstStyle/>
          <a:p>
            <a:pPr algn="ctr"/>
            <a:r>
              <a:rPr lang="en-US" altLang="ja-JP" sz="4400"/>
              <a:t>$4</a:t>
            </a:r>
          </a:p>
        </p:txBody>
      </p:sp>
      <p:sp>
        <p:nvSpPr>
          <p:cNvPr id="133132" name="Rectangle 12"/>
          <p:cNvSpPr>
            <a:spLocks noChangeArrowheads="1"/>
          </p:cNvSpPr>
          <p:nvPr/>
        </p:nvSpPr>
        <p:spPr bwMode="auto">
          <a:xfrm>
            <a:off x="3144838" y="3429000"/>
            <a:ext cx="720725" cy="2160588"/>
          </a:xfrm>
          <a:prstGeom prst="rect">
            <a:avLst/>
          </a:prstGeom>
          <a:solidFill>
            <a:schemeClr val="accent1"/>
          </a:solidFill>
          <a:ln w="9525">
            <a:solidFill>
              <a:schemeClr val="tx1"/>
            </a:solidFill>
            <a:miter lim="800000"/>
            <a:headEnd/>
            <a:tailEnd/>
          </a:ln>
        </p:spPr>
        <p:txBody>
          <a:bodyPr wrap="none" anchor="b"/>
          <a:lstStyle/>
          <a:p>
            <a:pPr algn="ctr"/>
            <a:r>
              <a:rPr lang="en-US" altLang="ja-JP" sz="4400"/>
              <a:t>$3</a:t>
            </a:r>
          </a:p>
        </p:txBody>
      </p:sp>
      <p:sp>
        <p:nvSpPr>
          <p:cNvPr id="18442"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18443"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18444"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sp>
        <p:nvSpPr>
          <p:cNvPr id="133136" name="Line 16"/>
          <p:cNvSpPr>
            <a:spLocks noChangeShapeType="1"/>
          </p:cNvSpPr>
          <p:nvPr/>
        </p:nvSpPr>
        <p:spPr bwMode="auto">
          <a:xfrm>
            <a:off x="746125" y="2708275"/>
            <a:ext cx="1081088" cy="0"/>
          </a:xfrm>
          <a:prstGeom prst="line">
            <a:avLst/>
          </a:prstGeom>
          <a:noFill/>
          <a:ln w="76200">
            <a:solidFill>
              <a:srgbClr val="FF00FF"/>
            </a:solidFill>
            <a:round/>
            <a:headEnd/>
            <a:tailEnd/>
          </a:ln>
        </p:spPr>
        <p:txBody>
          <a:bodyPr/>
          <a:lstStyle/>
          <a:p>
            <a:endParaRPr lang="ja-JP" altLang="en-US"/>
          </a:p>
        </p:txBody>
      </p:sp>
      <p:sp>
        <p:nvSpPr>
          <p:cNvPr id="133137" name="Rectangle 17"/>
          <p:cNvSpPr>
            <a:spLocks noChangeArrowheads="1"/>
          </p:cNvSpPr>
          <p:nvPr/>
        </p:nvSpPr>
        <p:spPr bwMode="auto">
          <a:xfrm>
            <a:off x="26988" y="2393950"/>
            <a:ext cx="1214437" cy="674688"/>
          </a:xfrm>
          <a:prstGeom prst="rect">
            <a:avLst/>
          </a:prstGeom>
          <a:solidFill>
            <a:srgbClr val="FF00FF"/>
          </a:solidFill>
          <a:ln w="9525">
            <a:noFill/>
            <a:miter lim="800000"/>
            <a:headEnd/>
            <a:tailEnd/>
          </a:ln>
        </p:spPr>
        <p:txBody>
          <a:bodyPr wrap="none" anchor="ctr"/>
          <a:lstStyle/>
          <a:p>
            <a:pPr algn="ctr"/>
            <a:r>
              <a:rPr lang="en-US" altLang="ja-JP" sz="4400"/>
              <a:t>$4</a:t>
            </a:r>
          </a:p>
        </p:txBody>
      </p:sp>
      <p:sp>
        <p:nvSpPr>
          <p:cNvPr id="133140" name="Line 20"/>
          <p:cNvSpPr>
            <a:spLocks noChangeShapeType="1"/>
          </p:cNvSpPr>
          <p:nvPr/>
        </p:nvSpPr>
        <p:spPr bwMode="auto">
          <a:xfrm flipH="1" flipV="1">
            <a:off x="1871663" y="4103688"/>
            <a:ext cx="2251075" cy="1587"/>
          </a:xfrm>
          <a:prstGeom prst="line">
            <a:avLst/>
          </a:prstGeom>
          <a:noFill/>
          <a:ln w="76200">
            <a:solidFill>
              <a:srgbClr val="FF00FF"/>
            </a:solidFill>
            <a:round/>
            <a:headEnd/>
            <a:tailEnd/>
          </a:ln>
        </p:spPr>
        <p:txBody>
          <a:bodyPr/>
          <a:lstStyle/>
          <a:p>
            <a:endParaRPr lang="ja-JP" altLang="en-US"/>
          </a:p>
        </p:txBody>
      </p:sp>
      <p:sp>
        <p:nvSpPr>
          <p:cNvPr id="133141" name="Rectangle 21"/>
          <p:cNvSpPr>
            <a:spLocks noChangeArrowheads="1"/>
          </p:cNvSpPr>
          <p:nvPr/>
        </p:nvSpPr>
        <p:spPr bwMode="auto">
          <a:xfrm>
            <a:off x="2366963" y="3789363"/>
            <a:ext cx="1214437" cy="674687"/>
          </a:xfrm>
          <a:prstGeom prst="rect">
            <a:avLst/>
          </a:prstGeom>
          <a:solidFill>
            <a:srgbClr val="FF00FF"/>
          </a:solidFill>
          <a:ln w="9525">
            <a:noFill/>
            <a:miter lim="800000"/>
            <a:headEnd/>
            <a:tailEnd/>
          </a:ln>
        </p:spPr>
        <p:txBody>
          <a:bodyPr wrap="none" anchor="ctr"/>
          <a:lstStyle/>
          <a:p>
            <a:pPr algn="ctr"/>
            <a:r>
              <a:rPr lang="en-US" altLang="ja-JP" sz="4400"/>
              <a:t>$2</a:t>
            </a:r>
          </a:p>
        </p:txBody>
      </p:sp>
      <p:sp>
        <p:nvSpPr>
          <p:cNvPr id="133143" name="Line 23"/>
          <p:cNvSpPr>
            <a:spLocks noChangeShapeType="1"/>
          </p:cNvSpPr>
          <p:nvPr/>
        </p:nvSpPr>
        <p:spPr bwMode="auto">
          <a:xfrm flipH="1" flipV="1">
            <a:off x="1871663" y="3432175"/>
            <a:ext cx="2251075" cy="1588"/>
          </a:xfrm>
          <a:prstGeom prst="line">
            <a:avLst/>
          </a:prstGeom>
          <a:noFill/>
          <a:ln w="76200">
            <a:solidFill>
              <a:srgbClr val="FF00FF"/>
            </a:solidFill>
            <a:round/>
            <a:headEnd/>
            <a:tailEnd/>
          </a:ln>
        </p:spPr>
        <p:txBody>
          <a:bodyPr/>
          <a:lstStyle/>
          <a:p>
            <a:endParaRPr lang="ja-JP" altLang="en-US"/>
          </a:p>
        </p:txBody>
      </p:sp>
      <p:sp>
        <p:nvSpPr>
          <p:cNvPr id="133144" name="Rectangle 24"/>
          <p:cNvSpPr>
            <a:spLocks noChangeArrowheads="1"/>
          </p:cNvSpPr>
          <p:nvPr/>
        </p:nvSpPr>
        <p:spPr bwMode="auto">
          <a:xfrm>
            <a:off x="2366963" y="3117850"/>
            <a:ext cx="1214437" cy="674688"/>
          </a:xfrm>
          <a:prstGeom prst="rect">
            <a:avLst/>
          </a:prstGeom>
          <a:solidFill>
            <a:srgbClr val="FF00FF"/>
          </a:solidFill>
          <a:ln w="9525">
            <a:noFill/>
            <a:miter lim="800000"/>
            <a:headEnd/>
            <a:tailEnd/>
          </a:ln>
        </p:spPr>
        <p:txBody>
          <a:bodyPr wrap="none" anchor="ctr"/>
          <a:lstStyle/>
          <a:p>
            <a:pPr algn="ctr"/>
            <a:r>
              <a:rPr lang="en-US" altLang="ja-JP" sz="4400"/>
              <a:t>$3</a:t>
            </a:r>
          </a:p>
        </p:txBody>
      </p:sp>
      <p:sp>
        <p:nvSpPr>
          <p:cNvPr id="133145" name="Line 25"/>
          <p:cNvSpPr>
            <a:spLocks noChangeShapeType="1"/>
          </p:cNvSpPr>
          <p:nvPr/>
        </p:nvSpPr>
        <p:spPr bwMode="auto">
          <a:xfrm>
            <a:off x="719138" y="1254125"/>
            <a:ext cx="1081087" cy="0"/>
          </a:xfrm>
          <a:prstGeom prst="line">
            <a:avLst/>
          </a:prstGeom>
          <a:noFill/>
          <a:ln w="76200">
            <a:solidFill>
              <a:srgbClr val="FF00FF"/>
            </a:solidFill>
            <a:round/>
            <a:headEnd/>
            <a:tailEnd/>
          </a:ln>
        </p:spPr>
        <p:txBody>
          <a:bodyPr/>
          <a:lstStyle/>
          <a:p>
            <a:endParaRPr lang="ja-JP" altLang="en-US"/>
          </a:p>
        </p:txBody>
      </p:sp>
      <p:sp>
        <p:nvSpPr>
          <p:cNvPr id="133146" name="Rectangle 26"/>
          <p:cNvSpPr>
            <a:spLocks noChangeArrowheads="1"/>
          </p:cNvSpPr>
          <p:nvPr/>
        </p:nvSpPr>
        <p:spPr bwMode="auto">
          <a:xfrm>
            <a:off x="0" y="939800"/>
            <a:ext cx="1214438" cy="674688"/>
          </a:xfrm>
          <a:prstGeom prst="rect">
            <a:avLst/>
          </a:prstGeom>
          <a:solidFill>
            <a:srgbClr val="FF00FF"/>
          </a:solidFill>
          <a:ln w="9525">
            <a:noFill/>
            <a:miter lim="800000"/>
            <a:headEnd/>
            <a:tailEnd/>
          </a:ln>
        </p:spPr>
        <p:txBody>
          <a:bodyPr wrap="none" anchor="ctr"/>
          <a:lstStyle/>
          <a:p>
            <a:pPr algn="ctr"/>
            <a:r>
              <a:rPr lang="en-US" altLang="ja-JP" sz="4400"/>
              <a:t>$6</a:t>
            </a:r>
          </a:p>
        </p:txBody>
      </p:sp>
      <p:grpSp>
        <p:nvGrpSpPr>
          <p:cNvPr id="2" name="Group 13"/>
          <p:cNvGrpSpPr>
            <a:grpSpLocks/>
          </p:cNvGrpSpPr>
          <p:nvPr/>
        </p:nvGrpSpPr>
        <p:grpSpPr bwMode="auto">
          <a:xfrm>
            <a:off x="927100" y="1989138"/>
            <a:ext cx="763588" cy="719137"/>
            <a:chOff x="1888" y="1508"/>
            <a:chExt cx="481" cy="453"/>
          </a:xfrm>
        </p:grpSpPr>
        <p:pic>
          <p:nvPicPr>
            <p:cNvPr id="18460" name="Picture 14"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8461" name="Rectangle 15"/>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$4</a:t>
              </a:r>
            </a:p>
          </p:txBody>
        </p:sp>
      </p:grpSp>
      <p:grpSp>
        <p:nvGrpSpPr>
          <p:cNvPr id="3" name="Group 13"/>
          <p:cNvGrpSpPr>
            <a:grpSpLocks/>
          </p:cNvGrpSpPr>
          <p:nvPr/>
        </p:nvGrpSpPr>
        <p:grpSpPr bwMode="auto">
          <a:xfrm>
            <a:off x="2082800" y="1976438"/>
            <a:ext cx="763588" cy="717550"/>
            <a:chOff x="1888" y="1508"/>
            <a:chExt cx="481" cy="453"/>
          </a:xfrm>
        </p:grpSpPr>
        <p:pic>
          <p:nvPicPr>
            <p:cNvPr id="18458" name="Picture 14"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8459" name="Rectangle 15"/>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$3</a:t>
              </a:r>
            </a:p>
          </p:txBody>
        </p:sp>
      </p:grpSp>
      <p:grpSp>
        <p:nvGrpSpPr>
          <p:cNvPr id="4" name="Group 13"/>
          <p:cNvGrpSpPr>
            <a:grpSpLocks/>
          </p:cNvGrpSpPr>
          <p:nvPr/>
        </p:nvGrpSpPr>
        <p:grpSpPr bwMode="auto">
          <a:xfrm>
            <a:off x="3238500" y="1976438"/>
            <a:ext cx="763588" cy="717550"/>
            <a:chOff x="1888" y="1508"/>
            <a:chExt cx="481" cy="453"/>
          </a:xfrm>
        </p:grpSpPr>
        <p:pic>
          <p:nvPicPr>
            <p:cNvPr id="18456" name="Picture 14"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18457" name="Rectangle 15"/>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$3</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26">
                                            <p:txEl>
                                              <p:pRg st="0" end="0"/>
                                            </p:txEl>
                                          </p:spTgt>
                                        </p:tgtEl>
                                        <p:attrNameLst>
                                          <p:attrName>style.visibility</p:attrName>
                                        </p:attrNameLst>
                                      </p:cBhvr>
                                      <p:to>
                                        <p:strVal val="visible"/>
                                      </p:to>
                                    </p:set>
                                    <p:anim calcmode="lin" valueType="num">
                                      <p:cBhvr additive="base">
                                        <p:cTn id="7" dur="500" fill="hold"/>
                                        <p:tgtEl>
                                          <p:spTgt spid="1331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26">
                                            <p:txEl>
                                              <p:pRg st="1" end="1"/>
                                            </p:txEl>
                                          </p:spTgt>
                                        </p:tgtEl>
                                        <p:attrNameLst>
                                          <p:attrName>style.visibility</p:attrName>
                                        </p:attrNameLst>
                                      </p:cBhvr>
                                      <p:to>
                                        <p:strVal val="visible"/>
                                      </p:to>
                                    </p:set>
                                    <p:anim calcmode="lin" valueType="num">
                                      <p:cBhvr additive="base">
                                        <p:cTn id="13" dur="500" fill="hold"/>
                                        <p:tgtEl>
                                          <p:spTgt spid="1331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26">
                                            <p:txEl>
                                              <p:pRg st="2" end="2"/>
                                            </p:txEl>
                                          </p:spTgt>
                                        </p:tgtEl>
                                        <p:attrNameLst>
                                          <p:attrName>style.visibility</p:attrName>
                                        </p:attrNameLst>
                                      </p:cBhvr>
                                      <p:to>
                                        <p:strVal val="visible"/>
                                      </p:to>
                                    </p:set>
                                    <p:anim calcmode="lin" valueType="num">
                                      <p:cBhvr additive="base">
                                        <p:cTn id="19" dur="500" fill="hold"/>
                                        <p:tgtEl>
                                          <p:spTgt spid="1331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26">
                                            <p:txEl>
                                              <p:pRg st="2" end="2"/>
                                            </p:txEl>
                                          </p:spTgt>
                                        </p:tgtEl>
                                        <p:attrNameLst>
                                          <p:attrName>ppt_y</p:attrName>
                                        </p:attrNameLst>
                                      </p:cBhvr>
                                      <p:tavLst>
                                        <p:tav tm="0">
                                          <p:val>
                                            <p:strVal val="1+#ppt_h/2"/>
                                          </p:val>
                                        </p:tav>
                                        <p:tav tm="100000">
                                          <p:val>
                                            <p:strVal val="#ppt_y"/>
                                          </p:val>
                                        </p:tav>
                                      </p:tavLst>
                                    </p:anim>
                                  </p:childTnLst>
                                </p:cTn>
                              </p:par>
                              <p:par>
                                <p:cTn id="21" presetID="3" presetClass="entr" presetSubtype="10" fill="hold" grpId="0" nodeType="withEffect">
                                  <p:stCondLst>
                                    <p:cond delay="0"/>
                                  </p:stCondLst>
                                  <p:childTnLst>
                                    <p:set>
                                      <p:cBhvr>
                                        <p:cTn id="22" dur="1" fill="hold">
                                          <p:stCondLst>
                                            <p:cond delay="0"/>
                                          </p:stCondLst>
                                        </p:cTn>
                                        <p:tgtEl>
                                          <p:spTgt spid="133137"/>
                                        </p:tgtEl>
                                        <p:attrNameLst>
                                          <p:attrName>style.visibility</p:attrName>
                                        </p:attrNameLst>
                                      </p:cBhvr>
                                      <p:to>
                                        <p:strVal val="visible"/>
                                      </p:to>
                                    </p:set>
                                    <p:animEffect transition="in" filter="blinds(horizontal)">
                                      <p:cBhvr>
                                        <p:cTn id="23" dur="500"/>
                                        <p:tgtEl>
                                          <p:spTgt spid="13313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33136"/>
                                        </p:tgtEl>
                                        <p:attrNameLst>
                                          <p:attrName>style.visibility</p:attrName>
                                        </p:attrNameLst>
                                      </p:cBhvr>
                                      <p:to>
                                        <p:strVal val="visible"/>
                                      </p:to>
                                    </p:set>
                                    <p:animEffect transition="in" filter="blinds(horizontal)">
                                      <p:cBhvr>
                                        <p:cTn id="26" dur="500"/>
                                        <p:tgtEl>
                                          <p:spTgt spid="133136"/>
                                        </p:tgtEl>
                                      </p:cBhvr>
                                    </p:animEffect>
                                  </p:childTnLst>
                                </p:cTn>
                              </p:par>
                              <p:par>
                                <p:cTn id="27" presetID="1" presetClass="emph" presetSubtype="2" fill="hold" nodeType="withEffect">
                                  <p:stCondLst>
                                    <p:cond delay="0"/>
                                  </p:stCondLst>
                                  <p:childTnLst>
                                    <p:animClr clrSpc="rgb" dir="cw">
                                      <p:cBhvr>
                                        <p:cTn id="28" dur="500" fill="hold"/>
                                        <p:tgtEl>
                                          <p:spTgt spid="133130"/>
                                        </p:tgtEl>
                                        <p:attrNameLst>
                                          <p:attrName>fillcolor</p:attrName>
                                        </p:attrNameLst>
                                      </p:cBhvr>
                                      <p:to>
                                        <a:srgbClr val="FFFF00"/>
                                      </p:to>
                                    </p:animClr>
                                    <p:set>
                                      <p:cBhvr>
                                        <p:cTn id="29" dur="500" fill="hold"/>
                                        <p:tgtEl>
                                          <p:spTgt spid="133130"/>
                                        </p:tgtEl>
                                        <p:attrNameLst>
                                          <p:attrName>fill.type</p:attrName>
                                        </p:attrNameLst>
                                      </p:cBhvr>
                                      <p:to>
                                        <p:strVal val="solid"/>
                                      </p:to>
                                    </p:set>
                                    <p:set>
                                      <p:cBhvr>
                                        <p:cTn id="30" dur="500" fill="hold"/>
                                        <p:tgtEl>
                                          <p:spTgt spid="133130"/>
                                        </p:tgtEl>
                                        <p:attrNameLst>
                                          <p:attrName>fill.on</p:attrName>
                                        </p:attrNameLst>
                                      </p:cBhvr>
                                      <p:to>
                                        <p:strVal val="true"/>
                                      </p:to>
                                    </p:set>
                                  </p:childTnLst>
                                </p:cTn>
                              </p:par>
                              <p:par>
                                <p:cTn id="31" presetID="3" presetClass="entr" presetSubtype="10" fill="hold" grpId="0" nodeType="withEffect">
                                  <p:stCondLst>
                                    <p:cond delay="0"/>
                                  </p:stCondLst>
                                  <p:childTnLst>
                                    <p:set>
                                      <p:cBhvr>
                                        <p:cTn id="32" dur="1" fill="hold">
                                          <p:stCondLst>
                                            <p:cond delay="0"/>
                                          </p:stCondLst>
                                        </p:cTn>
                                        <p:tgtEl>
                                          <p:spTgt spid="133140"/>
                                        </p:tgtEl>
                                        <p:attrNameLst>
                                          <p:attrName>style.visibility</p:attrName>
                                        </p:attrNameLst>
                                      </p:cBhvr>
                                      <p:to>
                                        <p:strVal val="visible"/>
                                      </p:to>
                                    </p:set>
                                    <p:animEffect transition="in" filter="blinds(horizontal)">
                                      <p:cBhvr>
                                        <p:cTn id="33" dur="500"/>
                                        <p:tgtEl>
                                          <p:spTgt spid="133140"/>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33141"/>
                                        </p:tgtEl>
                                        <p:attrNameLst>
                                          <p:attrName>style.visibility</p:attrName>
                                        </p:attrNameLst>
                                      </p:cBhvr>
                                      <p:to>
                                        <p:strVal val="visible"/>
                                      </p:to>
                                    </p:set>
                                    <p:animEffect transition="in" filter="blinds(horizontal)">
                                      <p:cBhvr>
                                        <p:cTn id="36" dur="500"/>
                                        <p:tgtEl>
                                          <p:spTgt spid="133141"/>
                                        </p:tgtEl>
                                      </p:cBhvr>
                                    </p:animEffect>
                                  </p:childTnLst>
                                </p:cTn>
                              </p:par>
                              <p:par>
                                <p:cTn id="37" presetID="3" presetClass="entr" presetSubtype="10"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blinds(horizontal)">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3126">
                                            <p:txEl>
                                              <p:pRg st="3" end="3"/>
                                            </p:txEl>
                                          </p:spTgt>
                                        </p:tgtEl>
                                        <p:attrNameLst>
                                          <p:attrName>style.visibility</p:attrName>
                                        </p:attrNameLst>
                                      </p:cBhvr>
                                      <p:to>
                                        <p:strVal val="visible"/>
                                      </p:to>
                                    </p:set>
                                    <p:anim calcmode="lin" valueType="num">
                                      <p:cBhvr additive="base">
                                        <p:cTn id="44" dur="500" fill="hold"/>
                                        <p:tgtEl>
                                          <p:spTgt spid="133126">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33126">
                                            <p:txEl>
                                              <p:pRg st="3" end="3"/>
                                            </p:txEl>
                                          </p:spTgt>
                                        </p:tgtEl>
                                        <p:attrNameLst>
                                          <p:attrName>ppt_y</p:attrName>
                                        </p:attrNameLst>
                                      </p:cBhvr>
                                      <p:tavLst>
                                        <p:tav tm="0">
                                          <p:val>
                                            <p:strVal val="1+#ppt_h/2"/>
                                          </p:val>
                                        </p:tav>
                                        <p:tav tm="100000">
                                          <p:val>
                                            <p:strVal val="#ppt_y"/>
                                          </p:val>
                                        </p:tav>
                                      </p:tavLst>
                                    </p:anim>
                                  </p:childTnLst>
                                </p:cTn>
                              </p:par>
                              <p:par>
                                <p:cTn id="46" presetID="1" presetClass="emph" presetSubtype="2" fill="hold" nodeType="withEffect">
                                  <p:stCondLst>
                                    <p:cond delay="0"/>
                                  </p:stCondLst>
                                  <p:childTnLst>
                                    <p:animClr clrSpc="rgb" dir="cw">
                                      <p:cBhvr>
                                        <p:cTn id="47" dur="500" fill="hold"/>
                                        <p:tgtEl>
                                          <p:spTgt spid="133130"/>
                                        </p:tgtEl>
                                        <p:attrNameLst>
                                          <p:attrName>fillcolor</p:attrName>
                                        </p:attrNameLst>
                                      </p:cBhvr>
                                      <p:to>
                                        <a:schemeClr val="accent1"/>
                                      </p:to>
                                    </p:animClr>
                                    <p:set>
                                      <p:cBhvr>
                                        <p:cTn id="48" dur="500" fill="hold"/>
                                        <p:tgtEl>
                                          <p:spTgt spid="133130"/>
                                        </p:tgtEl>
                                        <p:attrNameLst>
                                          <p:attrName>fill.type</p:attrName>
                                        </p:attrNameLst>
                                      </p:cBhvr>
                                      <p:to>
                                        <p:strVal val="solid"/>
                                      </p:to>
                                    </p:set>
                                    <p:set>
                                      <p:cBhvr>
                                        <p:cTn id="49" dur="500" fill="hold"/>
                                        <p:tgtEl>
                                          <p:spTgt spid="133130"/>
                                        </p:tgtEl>
                                        <p:attrNameLst>
                                          <p:attrName>fill.on</p:attrName>
                                        </p:attrNameLst>
                                      </p:cBhvr>
                                      <p:to>
                                        <p:strVal val="true"/>
                                      </p:to>
                                    </p:set>
                                  </p:childTnLst>
                                </p:cTn>
                              </p:par>
                              <p:par>
                                <p:cTn id="50" presetID="3" presetClass="exit" presetSubtype="10" fill="hold" nodeType="withEffect">
                                  <p:stCondLst>
                                    <p:cond delay="0"/>
                                  </p:stCondLst>
                                  <p:childTnLst>
                                    <p:animEffect transition="out" filter="blinds(horizontal)">
                                      <p:cBhvr>
                                        <p:cTn id="51" dur="500"/>
                                        <p:tgtEl>
                                          <p:spTgt spid="133141"/>
                                        </p:tgtEl>
                                      </p:cBhvr>
                                    </p:animEffect>
                                    <p:set>
                                      <p:cBhvr>
                                        <p:cTn id="52" dur="1" fill="hold">
                                          <p:stCondLst>
                                            <p:cond delay="499"/>
                                          </p:stCondLst>
                                        </p:cTn>
                                        <p:tgtEl>
                                          <p:spTgt spid="133141"/>
                                        </p:tgtEl>
                                        <p:attrNameLst>
                                          <p:attrName>style.visibility</p:attrName>
                                        </p:attrNameLst>
                                      </p:cBhvr>
                                      <p:to>
                                        <p:strVal val="hidden"/>
                                      </p:to>
                                    </p:set>
                                  </p:childTnLst>
                                </p:cTn>
                              </p:par>
                              <p:par>
                                <p:cTn id="53" presetID="3" presetClass="exit" presetSubtype="10" fill="hold" grpId="1" nodeType="withEffect">
                                  <p:stCondLst>
                                    <p:cond delay="0"/>
                                  </p:stCondLst>
                                  <p:childTnLst>
                                    <p:animEffect transition="out" filter="blinds(horizontal)">
                                      <p:cBhvr>
                                        <p:cTn id="54" dur="500"/>
                                        <p:tgtEl>
                                          <p:spTgt spid="133140"/>
                                        </p:tgtEl>
                                      </p:cBhvr>
                                    </p:animEffect>
                                    <p:set>
                                      <p:cBhvr>
                                        <p:cTn id="55" dur="1" fill="hold">
                                          <p:stCondLst>
                                            <p:cond delay="499"/>
                                          </p:stCondLst>
                                        </p:cTn>
                                        <p:tgtEl>
                                          <p:spTgt spid="133140"/>
                                        </p:tgtEl>
                                        <p:attrNameLst>
                                          <p:attrName>style.visibility</p:attrName>
                                        </p:attrNameLst>
                                      </p:cBhvr>
                                      <p:to>
                                        <p:strVal val="hidden"/>
                                      </p:to>
                                    </p:set>
                                  </p:childTnLst>
                                </p:cTn>
                              </p:par>
                              <p:par>
                                <p:cTn id="56" presetID="3" presetClass="entr" presetSubtype="10" fill="hold" grpId="0" nodeType="withEffect">
                                  <p:stCondLst>
                                    <p:cond delay="0"/>
                                  </p:stCondLst>
                                  <p:childTnLst>
                                    <p:set>
                                      <p:cBhvr>
                                        <p:cTn id="57" dur="1" fill="hold">
                                          <p:stCondLst>
                                            <p:cond delay="0"/>
                                          </p:stCondLst>
                                        </p:cTn>
                                        <p:tgtEl>
                                          <p:spTgt spid="133143"/>
                                        </p:tgtEl>
                                        <p:attrNameLst>
                                          <p:attrName>style.visibility</p:attrName>
                                        </p:attrNameLst>
                                      </p:cBhvr>
                                      <p:to>
                                        <p:strVal val="visible"/>
                                      </p:to>
                                    </p:set>
                                    <p:animEffect transition="in" filter="blinds(horizontal)">
                                      <p:cBhvr>
                                        <p:cTn id="58" dur="500"/>
                                        <p:tgtEl>
                                          <p:spTgt spid="133143"/>
                                        </p:tgtEl>
                                      </p:cBhvr>
                                    </p:animEffect>
                                  </p:childTnLst>
                                </p:cTn>
                              </p:par>
                              <p:par>
                                <p:cTn id="59" presetID="3" presetClass="entr" presetSubtype="10" fill="hold" nodeType="withEffect">
                                  <p:stCondLst>
                                    <p:cond delay="0"/>
                                  </p:stCondLst>
                                  <p:childTnLst>
                                    <p:set>
                                      <p:cBhvr>
                                        <p:cTn id="60" dur="1" fill="hold">
                                          <p:stCondLst>
                                            <p:cond delay="0"/>
                                          </p:stCondLst>
                                        </p:cTn>
                                        <p:tgtEl>
                                          <p:spTgt spid="133144"/>
                                        </p:tgtEl>
                                        <p:attrNameLst>
                                          <p:attrName>style.visibility</p:attrName>
                                        </p:attrNameLst>
                                      </p:cBhvr>
                                      <p:to>
                                        <p:strVal val="visible"/>
                                      </p:to>
                                    </p:set>
                                    <p:animEffect transition="in" filter="blinds(horizontal)">
                                      <p:cBhvr>
                                        <p:cTn id="61" dur="500"/>
                                        <p:tgtEl>
                                          <p:spTgt spid="133144"/>
                                        </p:tgtEl>
                                      </p:cBhvr>
                                    </p:animEffect>
                                  </p:childTnLst>
                                </p:cTn>
                              </p:par>
                              <p:par>
                                <p:cTn id="62" presetID="3" presetClass="entr" presetSubtype="10" fill="hold" nodeType="withEffect">
                                  <p:stCondLst>
                                    <p:cond delay="0"/>
                                  </p:stCondLst>
                                  <p:childTnLst>
                                    <p:set>
                                      <p:cBhvr>
                                        <p:cTn id="63" dur="1" fill="hold">
                                          <p:stCondLst>
                                            <p:cond delay="0"/>
                                          </p:stCondLst>
                                        </p:cTn>
                                        <p:tgtEl>
                                          <p:spTgt spid="133144"/>
                                        </p:tgtEl>
                                        <p:attrNameLst>
                                          <p:attrName>style.visibility</p:attrName>
                                        </p:attrNameLst>
                                      </p:cBhvr>
                                      <p:to>
                                        <p:strVal val="visible"/>
                                      </p:to>
                                    </p:set>
                                    <p:animEffect transition="in" filter="blinds(horizontal)">
                                      <p:cBhvr>
                                        <p:cTn id="64" dur="500"/>
                                        <p:tgtEl>
                                          <p:spTgt spid="133144"/>
                                        </p:tgtEl>
                                      </p:cBhvr>
                                    </p:animEffect>
                                  </p:childTnLst>
                                </p:cTn>
                              </p:par>
                              <p:par>
                                <p:cTn id="65" presetID="3" presetClass="entr" presetSubtype="10" fill="hold" grpId="1" nodeType="withEffect">
                                  <p:stCondLst>
                                    <p:cond delay="0"/>
                                  </p:stCondLst>
                                  <p:childTnLst>
                                    <p:set>
                                      <p:cBhvr>
                                        <p:cTn id="66" dur="1" fill="hold">
                                          <p:stCondLst>
                                            <p:cond delay="0"/>
                                          </p:stCondLst>
                                        </p:cTn>
                                        <p:tgtEl>
                                          <p:spTgt spid="133143"/>
                                        </p:tgtEl>
                                        <p:attrNameLst>
                                          <p:attrName>style.visibility</p:attrName>
                                        </p:attrNameLst>
                                      </p:cBhvr>
                                      <p:to>
                                        <p:strVal val="visible"/>
                                      </p:to>
                                    </p:set>
                                    <p:animEffect transition="in" filter="blinds(horizontal)">
                                      <p:cBhvr>
                                        <p:cTn id="67" dur="500"/>
                                        <p:tgtEl>
                                          <p:spTgt spid="133143"/>
                                        </p:tgtEl>
                                      </p:cBhvr>
                                    </p:animEffect>
                                  </p:childTnLst>
                                </p:cTn>
                              </p:par>
                              <p:par>
                                <p:cTn id="68" presetID="3" presetClass="entr" presetSubtype="10" fill="hold" nodeType="withEffect">
                                  <p:stCondLst>
                                    <p:cond delay="0"/>
                                  </p:stCondLst>
                                  <p:childTnLst>
                                    <p:set>
                                      <p:cBhvr>
                                        <p:cTn id="69" dur="1" fill="hold">
                                          <p:stCondLst>
                                            <p:cond delay="0"/>
                                          </p:stCondLst>
                                        </p:cTn>
                                        <p:tgtEl>
                                          <p:spTgt spid="133146"/>
                                        </p:tgtEl>
                                        <p:attrNameLst>
                                          <p:attrName>style.visibility</p:attrName>
                                        </p:attrNameLst>
                                      </p:cBhvr>
                                      <p:to>
                                        <p:strVal val="visible"/>
                                      </p:to>
                                    </p:set>
                                    <p:animEffect transition="in" filter="blinds(horizontal)">
                                      <p:cBhvr>
                                        <p:cTn id="70" dur="500"/>
                                        <p:tgtEl>
                                          <p:spTgt spid="133146"/>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133145"/>
                                        </p:tgtEl>
                                        <p:attrNameLst>
                                          <p:attrName>style.visibility</p:attrName>
                                        </p:attrNameLst>
                                      </p:cBhvr>
                                      <p:to>
                                        <p:strVal val="visible"/>
                                      </p:to>
                                    </p:set>
                                    <p:animEffect transition="in" filter="blinds(horizontal)">
                                      <p:cBhvr>
                                        <p:cTn id="73" dur="500"/>
                                        <p:tgtEl>
                                          <p:spTgt spid="133145"/>
                                        </p:tgtEl>
                                      </p:cBhvr>
                                    </p:animEffect>
                                  </p:childTnLst>
                                </p:cTn>
                              </p:par>
                              <p:par>
                                <p:cTn id="74" presetID="3" presetClass="exit" presetSubtype="10" fill="hold" nodeType="withEffect">
                                  <p:stCondLst>
                                    <p:cond delay="0"/>
                                  </p:stCondLst>
                                  <p:childTnLst>
                                    <p:animEffect transition="out" filter="blinds(horizontal)">
                                      <p:cBhvr>
                                        <p:cTn id="75" dur="500"/>
                                        <p:tgtEl>
                                          <p:spTgt spid="133137"/>
                                        </p:tgtEl>
                                      </p:cBhvr>
                                    </p:animEffect>
                                    <p:set>
                                      <p:cBhvr>
                                        <p:cTn id="76" dur="1" fill="hold">
                                          <p:stCondLst>
                                            <p:cond delay="499"/>
                                          </p:stCondLst>
                                        </p:cTn>
                                        <p:tgtEl>
                                          <p:spTgt spid="133137"/>
                                        </p:tgtEl>
                                        <p:attrNameLst>
                                          <p:attrName>style.visibility</p:attrName>
                                        </p:attrNameLst>
                                      </p:cBhvr>
                                      <p:to>
                                        <p:strVal val="hidden"/>
                                      </p:to>
                                    </p:set>
                                  </p:childTnLst>
                                </p:cTn>
                              </p:par>
                              <p:par>
                                <p:cTn id="77" presetID="3" presetClass="exit" presetSubtype="10" fill="hold" grpId="1" nodeType="withEffect">
                                  <p:stCondLst>
                                    <p:cond delay="0"/>
                                  </p:stCondLst>
                                  <p:childTnLst>
                                    <p:animEffect transition="out" filter="blinds(horizontal)">
                                      <p:cBhvr>
                                        <p:cTn id="78" dur="500"/>
                                        <p:tgtEl>
                                          <p:spTgt spid="133136"/>
                                        </p:tgtEl>
                                      </p:cBhvr>
                                    </p:animEffect>
                                    <p:set>
                                      <p:cBhvr>
                                        <p:cTn id="79" dur="1" fill="hold">
                                          <p:stCondLst>
                                            <p:cond delay="499"/>
                                          </p:stCondLst>
                                        </p:cTn>
                                        <p:tgtEl>
                                          <p:spTgt spid="133136"/>
                                        </p:tgtEl>
                                        <p:attrNameLst>
                                          <p:attrName>style.visibility</p:attrName>
                                        </p:attrNameLst>
                                      </p:cBhvr>
                                      <p:to>
                                        <p:strVal val="hidden"/>
                                      </p:to>
                                    </p:set>
                                  </p:childTnLst>
                                </p:cTn>
                              </p:par>
                              <p:par>
                                <p:cTn id="80" presetID="1" presetClass="emph" presetSubtype="2" fill="hold" nodeType="withEffect">
                                  <p:stCondLst>
                                    <p:cond delay="0"/>
                                  </p:stCondLst>
                                  <p:childTnLst>
                                    <p:animClr clrSpc="rgb" dir="cw">
                                      <p:cBhvr>
                                        <p:cTn id="81" dur="500" fill="hold"/>
                                        <p:tgtEl>
                                          <p:spTgt spid="133131"/>
                                        </p:tgtEl>
                                        <p:attrNameLst>
                                          <p:attrName>fillcolor</p:attrName>
                                        </p:attrNameLst>
                                      </p:cBhvr>
                                      <p:to>
                                        <a:srgbClr val="66FF33"/>
                                      </p:to>
                                    </p:animClr>
                                    <p:set>
                                      <p:cBhvr>
                                        <p:cTn id="82" dur="500" fill="hold"/>
                                        <p:tgtEl>
                                          <p:spTgt spid="133131"/>
                                        </p:tgtEl>
                                        <p:attrNameLst>
                                          <p:attrName>fill.type</p:attrName>
                                        </p:attrNameLst>
                                      </p:cBhvr>
                                      <p:to>
                                        <p:strVal val="solid"/>
                                      </p:to>
                                    </p:set>
                                    <p:set>
                                      <p:cBhvr>
                                        <p:cTn id="83" dur="500" fill="hold"/>
                                        <p:tgtEl>
                                          <p:spTgt spid="133131"/>
                                        </p:tgtEl>
                                        <p:attrNameLst>
                                          <p:attrName>fill.on</p:attrName>
                                        </p:attrNameLst>
                                      </p:cBhvr>
                                      <p:to>
                                        <p:strVal val="true"/>
                                      </p:to>
                                    </p:set>
                                  </p:childTnLst>
                                </p:cTn>
                              </p:par>
                              <p:par>
                                <p:cTn id="84" presetID="1" presetClass="emph" presetSubtype="2" fill="hold" nodeType="withEffect">
                                  <p:stCondLst>
                                    <p:cond delay="0"/>
                                  </p:stCondLst>
                                  <p:childTnLst>
                                    <p:animClr clrSpc="rgb" dir="cw">
                                      <p:cBhvr>
                                        <p:cTn id="85" dur="500" fill="hold"/>
                                        <p:tgtEl>
                                          <p:spTgt spid="133132"/>
                                        </p:tgtEl>
                                        <p:attrNameLst>
                                          <p:attrName>fillcolor</p:attrName>
                                        </p:attrNameLst>
                                      </p:cBhvr>
                                      <p:to>
                                        <a:srgbClr val="66FF33"/>
                                      </p:to>
                                    </p:animClr>
                                    <p:set>
                                      <p:cBhvr>
                                        <p:cTn id="86" dur="500" fill="hold"/>
                                        <p:tgtEl>
                                          <p:spTgt spid="133132"/>
                                        </p:tgtEl>
                                        <p:attrNameLst>
                                          <p:attrName>fill.type</p:attrName>
                                        </p:attrNameLst>
                                      </p:cBhvr>
                                      <p:to>
                                        <p:strVal val="solid"/>
                                      </p:to>
                                    </p:set>
                                    <p:set>
                                      <p:cBhvr>
                                        <p:cTn id="87" dur="500" fill="hold"/>
                                        <p:tgtEl>
                                          <p:spTgt spid="133132"/>
                                        </p:tgtEl>
                                        <p:attrNameLst>
                                          <p:attrName>fill.on</p:attrName>
                                        </p:attrNameLst>
                                      </p:cBhvr>
                                      <p:to>
                                        <p:strVal val="true"/>
                                      </p:to>
                                    </p:set>
                                  </p:childTnLst>
                                </p:cTn>
                              </p:par>
                              <p:par>
                                <p:cTn id="88" presetID="3" presetClass="entr" presetSubtype="10" fill="hold" nodeType="withEffect">
                                  <p:stCondLst>
                                    <p:cond delay="0"/>
                                  </p:stCondLst>
                                  <p:childTnLst>
                                    <p:set>
                                      <p:cBhvr>
                                        <p:cTn id="89" dur="1" fill="hold">
                                          <p:stCondLst>
                                            <p:cond delay="0"/>
                                          </p:stCondLst>
                                        </p:cTn>
                                        <p:tgtEl>
                                          <p:spTgt spid="3"/>
                                        </p:tgtEl>
                                        <p:attrNameLst>
                                          <p:attrName>style.visibility</p:attrName>
                                        </p:attrNameLst>
                                      </p:cBhvr>
                                      <p:to>
                                        <p:strVal val="visible"/>
                                      </p:to>
                                    </p:set>
                                    <p:animEffect transition="in" filter="blinds(horizontal)">
                                      <p:cBhvr>
                                        <p:cTn id="90" dur="500"/>
                                        <p:tgtEl>
                                          <p:spTgt spid="3"/>
                                        </p:tgtEl>
                                      </p:cBhvr>
                                    </p:animEffect>
                                  </p:childTnLst>
                                </p:cTn>
                              </p:par>
                              <p:par>
                                <p:cTn id="91" presetID="3" presetClass="entr" presetSubtype="10" fill="hold" nodeType="withEffect">
                                  <p:stCondLst>
                                    <p:cond delay="0"/>
                                  </p:stCondLst>
                                  <p:childTnLst>
                                    <p:set>
                                      <p:cBhvr>
                                        <p:cTn id="92" dur="1" fill="hold">
                                          <p:stCondLst>
                                            <p:cond delay="0"/>
                                          </p:stCondLst>
                                        </p:cTn>
                                        <p:tgtEl>
                                          <p:spTgt spid="4"/>
                                        </p:tgtEl>
                                        <p:attrNameLst>
                                          <p:attrName>style.visibility</p:attrName>
                                        </p:attrNameLst>
                                      </p:cBhvr>
                                      <p:to>
                                        <p:strVal val="visible"/>
                                      </p:to>
                                    </p:set>
                                    <p:animEffect transition="in" filter="blinds(horizontal)">
                                      <p:cBhvr>
                                        <p:cTn id="93" dur="500"/>
                                        <p:tgtEl>
                                          <p:spTgt spid="4"/>
                                        </p:tgtEl>
                                      </p:cBhvr>
                                    </p:animEffect>
                                  </p:childTnLst>
                                </p:cTn>
                              </p:par>
                              <p:par>
                                <p:cTn id="94" presetID="3" presetClass="exit" presetSubtype="10" fill="hold" nodeType="withEffect">
                                  <p:stCondLst>
                                    <p:cond delay="0"/>
                                  </p:stCondLst>
                                  <p:childTnLst>
                                    <p:animEffect transition="out" filter="blinds(horizontal)">
                                      <p:cBhvr>
                                        <p:cTn id="95" dur="500"/>
                                        <p:tgtEl>
                                          <p:spTgt spid="2"/>
                                        </p:tgtEl>
                                      </p:cBhvr>
                                    </p:animEffect>
                                    <p:set>
                                      <p:cBhvr>
                                        <p:cTn id="96"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6" grpId="0" build="p"/>
      <p:bldP spid="133136" grpId="0" animBg="1"/>
      <p:bldP spid="133136" grpId="1" animBg="1"/>
      <p:bldP spid="133137" grpId="0" animBg="1"/>
      <p:bldP spid="133140" grpId="0" animBg="1"/>
      <p:bldP spid="133140" grpId="1" animBg="1"/>
      <p:bldP spid="133141" grpId="0" animBg="1"/>
      <p:bldP spid="133143" grpId="0" animBg="1"/>
      <p:bldP spid="133143" grpId="1" animBg="1"/>
      <p:bldP spid="13314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ja-JP" altLang="en-US" dirty="0" smtClean="0"/>
              <a:t>留保価格メカニズム</a:t>
            </a:r>
          </a:p>
        </p:txBody>
      </p:sp>
      <p:sp>
        <p:nvSpPr>
          <p:cNvPr id="19459" name="テキスト プレースホルダ 3"/>
          <p:cNvSpPr>
            <a:spLocks noGrp="1"/>
          </p:cNvSpPr>
          <p:nvPr>
            <p:ph type="body" sz="half" idx="2"/>
          </p:nvPr>
        </p:nvSpPr>
        <p:spPr/>
        <p:txBody>
          <a:bodyPr/>
          <a:lstStyle/>
          <a:p>
            <a:r>
              <a:rPr lang="en-US" altLang="ja-JP" sz="2400" dirty="0" smtClean="0"/>
              <a:t>{A}, {B} </a:t>
            </a:r>
            <a:r>
              <a:rPr lang="ja-JP" altLang="en-US" sz="2400" dirty="0" smtClean="0"/>
              <a:t>それぞれの支払額の合計は</a:t>
            </a:r>
            <a:r>
              <a:rPr lang="en-US" altLang="ja-JP" sz="2400" dirty="0" smtClean="0"/>
              <a:t>{A,B}</a:t>
            </a:r>
            <a:r>
              <a:rPr lang="ja-JP" altLang="en-US" sz="2400" dirty="0" err="1" smtClean="0"/>
              <a:t>への</a:t>
            </a:r>
            <a:r>
              <a:rPr lang="ja-JP" altLang="en-US" sz="2400" dirty="0" smtClean="0"/>
              <a:t>支払額と少なくとも等しいため，架空名義操作不可能になる．</a:t>
            </a:r>
            <a:endParaRPr lang="en-US" altLang="ja-JP" sz="2400" dirty="0" smtClean="0"/>
          </a:p>
          <a:p>
            <a:pPr eaLnBrk="1" hangingPunct="1"/>
            <a:endParaRPr lang="en-US" altLang="ja-JP" sz="2400" dirty="0" smtClean="0"/>
          </a:p>
        </p:txBody>
      </p:sp>
      <p:sp>
        <p:nvSpPr>
          <p:cNvPr id="19460" name="テキスト ボックス 10"/>
          <p:cNvSpPr txBox="1">
            <a:spLocks noChangeArrowheads="1"/>
          </p:cNvSpPr>
          <p:nvPr/>
        </p:nvSpPr>
        <p:spPr bwMode="auto">
          <a:xfrm>
            <a:off x="2005013" y="5602288"/>
            <a:ext cx="82867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a:t>
            </a:r>
          </a:p>
        </p:txBody>
      </p:sp>
      <p:sp>
        <p:nvSpPr>
          <p:cNvPr id="19461" name="テキスト ボックス 11"/>
          <p:cNvSpPr txBox="1">
            <a:spLocks noChangeArrowheads="1"/>
          </p:cNvSpPr>
          <p:nvPr/>
        </p:nvSpPr>
        <p:spPr bwMode="auto">
          <a:xfrm>
            <a:off x="3081338" y="5602288"/>
            <a:ext cx="86042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{B}</a:t>
            </a:r>
          </a:p>
        </p:txBody>
      </p:sp>
      <p:sp>
        <p:nvSpPr>
          <p:cNvPr id="19462" name="テキスト ボックス 12"/>
          <p:cNvSpPr txBox="1">
            <a:spLocks noChangeArrowheads="1"/>
          </p:cNvSpPr>
          <p:nvPr/>
        </p:nvSpPr>
        <p:spPr bwMode="auto">
          <a:xfrm>
            <a:off x="854075" y="5602288"/>
            <a:ext cx="10350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19463" name="Rectangle 7"/>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19464" name="Rectangle 8"/>
          <p:cNvSpPr>
            <a:spLocks noChangeArrowheads="1"/>
          </p:cNvSpPr>
          <p:nvPr/>
        </p:nvSpPr>
        <p:spPr bwMode="auto">
          <a:xfrm>
            <a:off x="2051050" y="2717800"/>
            <a:ext cx="720725" cy="2871788"/>
          </a:xfrm>
          <a:prstGeom prst="rect">
            <a:avLst/>
          </a:prstGeom>
          <a:solidFill>
            <a:srgbClr val="66FF33"/>
          </a:solidFill>
          <a:ln w="9525">
            <a:solidFill>
              <a:schemeClr val="tx1"/>
            </a:solidFill>
            <a:miter lim="800000"/>
            <a:headEnd/>
            <a:tailEnd/>
          </a:ln>
        </p:spPr>
        <p:txBody>
          <a:bodyPr wrap="none" anchor="b"/>
          <a:lstStyle/>
          <a:p>
            <a:pPr algn="ctr"/>
            <a:r>
              <a:rPr lang="en-US" altLang="ja-JP" sz="4400"/>
              <a:t>$4</a:t>
            </a:r>
          </a:p>
        </p:txBody>
      </p:sp>
      <p:sp>
        <p:nvSpPr>
          <p:cNvPr id="19465" name="Rectangle 9"/>
          <p:cNvSpPr>
            <a:spLocks noChangeArrowheads="1"/>
          </p:cNvSpPr>
          <p:nvPr/>
        </p:nvSpPr>
        <p:spPr bwMode="auto">
          <a:xfrm>
            <a:off x="3144838" y="3429000"/>
            <a:ext cx="720725" cy="2160588"/>
          </a:xfrm>
          <a:prstGeom prst="rect">
            <a:avLst/>
          </a:prstGeom>
          <a:solidFill>
            <a:srgbClr val="66FF33"/>
          </a:solidFill>
          <a:ln w="9525">
            <a:solidFill>
              <a:schemeClr val="tx1"/>
            </a:solidFill>
            <a:miter lim="800000"/>
            <a:headEnd/>
            <a:tailEnd/>
          </a:ln>
        </p:spPr>
        <p:txBody>
          <a:bodyPr wrap="none" anchor="b"/>
          <a:lstStyle/>
          <a:p>
            <a:pPr algn="ctr"/>
            <a:r>
              <a:rPr lang="en-US" altLang="ja-JP" sz="4400"/>
              <a:t>$3</a:t>
            </a:r>
          </a:p>
        </p:txBody>
      </p:sp>
      <p:sp>
        <p:nvSpPr>
          <p:cNvPr id="19466"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19467"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19468"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sp>
        <p:nvSpPr>
          <p:cNvPr id="19469" name="Rectangle 15"/>
          <p:cNvSpPr>
            <a:spLocks noChangeArrowheads="1"/>
          </p:cNvSpPr>
          <p:nvPr/>
        </p:nvSpPr>
        <p:spPr bwMode="auto">
          <a:xfrm>
            <a:off x="927100" y="1989138"/>
            <a:ext cx="450850" cy="404812"/>
          </a:xfrm>
          <a:prstGeom prst="rect">
            <a:avLst/>
          </a:prstGeom>
          <a:noFill/>
          <a:ln w="9525">
            <a:noFill/>
            <a:miter lim="800000"/>
            <a:headEnd/>
            <a:tailEnd/>
          </a:ln>
        </p:spPr>
        <p:txBody>
          <a:bodyPr wrap="none" anchor="ctr"/>
          <a:lstStyle/>
          <a:p>
            <a:pPr algn="ctr"/>
            <a:endParaRPr lang="en-US" altLang="ja-JP" sz="4000">
              <a:solidFill>
                <a:srgbClr val="0099FF"/>
              </a:solidFill>
            </a:endParaRPr>
          </a:p>
        </p:txBody>
      </p:sp>
      <p:sp>
        <p:nvSpPr>
          <p:cNvPr id="19470" name="Line 23"/>
          <p:cNvSpPr>
            <a:spLocks noChangeShapeType="1"/>
          </p:cNvSpPr>
          <p:nvPr/>
        </p:nvSpPr>
        <p:spPr bwMode="auto">
          <a:xfrm flipH="1" flipV="1">
            <a:off x="1871663" y="3432175"/>
            <a:ext cx="2251075" cy="1588"/>
          </a:xfrm>
          <a:prstGeom prst="line">
            <a:avLst/>
          </a:prstGeom>
          <a:noFill/>
          <a:ln w="76200">
            <a:solidFill>
              <a:srgbClr val="FF00FF"/>
            </a:solidFill>
            <a:round/>
            <a:headEnd/>
            <a:tailEnd/>
          </a:ln>
        </p:spPr>
        <p:txBody>
          <a:bodyPr/>
          <a:lstStyle/>
          <a:p>
            <a:endParaRPr lang="ja-JP" altLang="en-US"/>
          </a:p>
        </p:txBody>
      </p:sp>
      <p:sp>
        <p:nvSpPr>
          <p:cNvPr id="19471" name="Rectangle 24"/>
          <p:cNvSpPr>
            <a:spLocks noChangeArrowheads="1"/>
          </p:cNvSpPr>
          <p:nvPr/>
        </p:nvSpPr>
        <p:spPr bwMode="auto">
          <a:xfrm>
            <a:off x="2366963" y="3117850"/>
            <a:ext cx="1214437" cy="674688"/>
          </a:xfrm>
          <a:prstGeom prst="rect">
            <a:avLst/>
          </a:prstGeom>
          <a:solidFill>
            <a:srgbClr val="FF00FF"/>
          </a:solidFill>
          <a:ln w="9525">
            <a:noFill/>
            <a:miter lim="800000"/>
            <a:headEnd/>
            <a:tailEnd/>
          </a:ln>
        </p:spPr>
        <p:txBody>
          <a:bodyPr wrap="none" anchor="ctr"/>
          <a:lstStyle/>
          <a:p>
            <a:pPr algn="ctr"/>
            <a:r>
              <a:rPr lang="en-US" altLang="ja-JP" sz="4400"/>
              <a:t>$3</a:t>
            </a:r>
          </a:p>
        </p:txBody>
      </p:sp>
      <p:sp>
        <p:nvSpPr>
          <p:cNvPr id="19472" name="Line 25"/>
          <p:cNvSpPr>
            <a:spLocks noChangeShapeType="1"/>
          </p:cNvSpPr>
          <p:nvPr/>
        </p:nvSpPr>
        <p:spPr bwMode="auto">
          <a:xfrm>
            <a:off x="719138" y="1254125"/>
            <a:ext cx="1081087" cy="0"/>
          </a:xfrm>
          <a:prstGeom prst="line">
            <a:avLst/>
          </a:prstGeom>
          <a:noFill/>
          <a:ln w="76200">
            <a:solidFill>
              <a:srgbClr val="FF00FF"/>
            </a:solidFill>
            <a:round/>
            <a:headEnd/>
            <a:tailEnd/>
          </a:ln>
        </p:spPr>
        <p:txBody>
          <a:bodyPr/>
          <a:lstStyle/>
          <a:p>
            <a:endParaRPr lang="ja-JP" altLang="en-US"/>
          </a:p>
        </p:txBody>
      </p:sp>
      <p:sp>
        <p:nvSpPr>
          <p:cNvPr id="19473" name="Rectangle 26"/>
          <p:cNvSpPr>
            <a:spLocks noChangeArrowheads="1"/>
          </p:cNvSpPr>
          <p:nvPr/>
        </p:nvSpPr>
        <p:spPr bwMode="auto">
          <a:xfrm>
            <a:off x="0" y="939800"/>
            <a:ext cx="1214438" cy="674688"/>
          </a:xfrm>
          <a:prstGeom prst="rect">
            <a:avLst/>
          </a:prstGeom>
          <a:solidFill>
            <a:srgbClr val="FF00FF"/>
          </a:solidFill>
          <a:ln w="9525">
            <a:noFill/>
            <a:miter lim="800000"/>
            <a:headEnd/>
            <a:tailEnd/>
          </a:ln>
        </p:spPr>
        <p:txBody>
          <a:bodyPr wrap="none" anchor="ctr"/>
          <a:lstStyle/>
          <a:p>
            <a:pPr algn="ctr"/>
            <a:r>
              <a:rPr lang="en-US" altLang="ja-JP" sz="4400"/>
              <a:t>$6</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dirty="0" smtClean="0"/>
              <a:t>留保価格メカニズム</a:t>
            </a:r>
            <a:endParaRPr lang="en-US" altLang="ja-JP" dirty="0" smtClean="0"/>
          </a:p>
        </p:txBody>
      </p:sp>
      <p:sp>
        <p:nvSpPr>
          <p:cNvPr id="122883" name="Rectangle 3"/>
          <p:cNvSpPr>
            <a:spLocks noGrp="1" noChangeArrowheads="1"/>
          </p:cNvSpPr>
          <p:nvPr>
            <p:ph type="body" sz="half" idx="2"/>
          </p:nvPr>
        </p:nvSpPr>
        <p:spPr/>
        <p:txBody>
          <a:bodyPr>
            <a:normAutofit/>
          </a:bodyPr>
          <a:lstStyle/>
          <a:p>
            <a:r>
              <a:rPr lang="en-US" altLang="ja-JP" sz="2400" dirty="0" smtClean="0"/>
              <a:t>{A}, {B} </a:t>
            </a:r>
            <a:r>
              <a:rPr lang="ja-JP" altLang="en-US" sz="2400" dirty="0" smtClean="0"/>
              <a:t>それぞれの支払額の合計は</a:t>
            </a:r>
            <a:r>
              <a:rPr lang="en-US" altLang="ja-JP" sz="2400" dirty="0" smtClean="0"/>
              <a:t>{A,B}</a:t>
            </a:r>
            <a:r>
              <a:rPr lang="ja-JP" altLang="en-US" sz="2400" dirty="0" err="1" smtClean="0"/>
              <a:t>への</a:t>
            </a:r>
            <a:r>
              <a:rPr lang="ja-JP" altLang="en-US" sz="2400" dirty="0" smtClean="0"/>
              <a:t>支払額と少なくとも等しいため，架空名義操作不可能になる．</a:t>
            </a:r>
            <a:endParaRPr lang="en-US" altLang="ja-JP" sz="2400" dirty="0" smtClean="0"/>
          </a:p>
          <a:p>
            <a:pPr eaLnBrk="1" hangingPunct="1">
              <a:lnSpc>
                <a:spcPts val="2600"/>
              </a:lnSpc>
            </a:pPr>
            <a:r>
              <a:rPr lang="ja-JP" altLang="en-US" sz="2400" dirty="0" smtClean="0"/>
              <a:t>しかし，どの入札も留保価格以下であった時，どの財も販売されることはない．</a:t>
            </a:r>
            <a:endParaRPr lang="en-US" altLang="ja-JP" sz="2400" dirty="0" smtClean="0"/>
          </a:p>
          <a:p>
            <a:pPr eaLnBrk="1" hangingPunct="1">
              <a:lnSpc>
                <a:spcPts val="2600"/>
              </a:lnSpc>
            </a:pPr>
            <a:r>
              <a:rPr lang="ja-JP" altLang="en-US" sz="2400" dirty="0" smtClean="0"/>
              <a:t>したがって，効率性の比は最悪の場合</a:t>
            </a:r>
            <a:r>
              <a:rPr lang="en-US" altLang="ja-JP" sz="2400" dirty="0" smtClean="0"/>
              <a:t>0</a:t>
            </a:r>
            <a:r>
              <a:rPr lang="ja-JP" altLang="en-US" sz="2400" dirty="0" smtClean="0"/>
              <a:t>となる．</a:t>
            </a:r>
            <a:endParaRPr lang="en-US" altLang="ja-JP" sz="2400" dirty="0" smtClean="0"/>
          </a:p>
        </p:txBody>
      </p:sp>
      <p:sp>
        <p:nvSpPr>
          <p:cNvPr id="20484" name="テキスト ボックス 10"/>
          <p:cNvSpPr txBox="1">
            <a:spLocks noChangeArrowheads="1"/>
          </p:cNvSpPr>
          <p:nvPr/>
        </p:nvSpPr>
        <p:spPr bwMode="auto">
          <a:xfrm>
            <a:off x="2005013" y="5602288"/>
            <a:ext cx="82867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a:t>
            </a:r>
          </a:p>
        </p:txBody>
      </p:sp>
      <p:sp>
        <p:nvSpPr>
          <p:cNvPr id="20485" name="テキスト ボックス 11"/>
          <p:cNvSpPr txBox="1">
            <a:spLocks noChangeArrowheads="1"/>
          </p:cNvSpPr>
          <p:nvPr/>
        </p:nvSpPr>
        <p:spPr bwMode="auto">
          <a:xfrm>
            <a:off x="3081338" y="5602288"/>
            <a:ext cx="86042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{B}</a:t>
            </a:r>
          </a:p>
        </p:txBody>
      </p:sp>
      <p:sp>
        <p:nvSpPr>
          <p:cNvPr id="20486" name="テキスト ボックス 12"/>
          <p:cNvSpPr txBox="1">
            <a:spLocks noChangeArrowheads="1"/>
          </p:cNvSpPr>
          <p:nvPr/>
        </p:nvSpPr>
        <p:spPr bwMode="auto">
          <a:xfrm>
            <a:off x="854075" y="5602288"/>
            <a:ext cx="10350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20487" name="Rectangle 7"/>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20488" name="Rectangle 8"/>
          <p:cNvSpPr>
            <a:spLocks noChangeArrowheads="1"/>
          </p:cNvSpPr>
          <p:nvPr/>
        </p:nvSpPr>
        <p:spPr bwMode="auto">
          <a:xfrm>
            <a:off x="2051050" y="4149725"/>
            <a:ext cx="720725" cy="143986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$2</a:t>
            </a:r>
          </a:p>
        </p:txBody>
      </p:sp>
      <p:sp>
        <p:nvSpPr>
          <p:cNvPr id="20489" name="Rectangle 9"/>
          <p:cNvSpPr>
            <a:spLocks noChangeArrowheads="1"/>
          </p:cNvSpPr>
          <p:nvPr/>
        </p:nvSpPr>
        <p:spPr bwMode="auto">
          <a:xfrm>
            <a:off x="3144838" y="4149725"/>
            <a:ext cx="720725" cy="143986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$2</a:t>
            </a:r>
          </a:p>
        </p:txBody>
      </p:sp>
      <p:sp>
        <p:nvSpPr>
          <p:cNvPr id="20490"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20491"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20492"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grpSp>
        <p:nvGrpSpPr>
          <p:cNvPr id="2" name="Group 13"/>
          <p:cNvGrpSpPr>
            <a:grpSpLocks/>
          </p:cNvGrpSpPr>
          <p:nvPr/>
        </p:nvGrpSpPr>
        <p:grpSpPr bwMode="auto">
          <a:xfrm>
            <a:off x="927100" y="1989138"/>
            <a:ext cx="763588" cy="719137"/>
            <a:chOff x="1888" y="1508"/>
            <a:chExt cx="481" cy="453"/>
          </a:xfrm>
        </p:grpSpPr>
        <p:pic>
          <p:nvPicPr>
            <p:cNvPr id="20498" name="Picture 14"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20499" name="Rectangle 15"/>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$0</a:t>
              </a:r>
            </a:p>
          </p:txBody>
        </p:sp>
      </p:grpSp>
      <p:sp>
        <p:nvSpPr>
          <p:cNvPr id="20494" name="Line 18"/>
          <p:cNvSpPr>
            <a:spLocks noChangeShapeType="1"/>
          </p:cNvSpPr>
          <p:nvPr/>
        </p:nvSpPr>
        <p:spPr bwMode="auto">
          <a:xfrm>
            <a:off x="746125" y="1268413"/>
            <a:ext cx="1081088" cy="0"/>
          </a:xfrm>
          <a:prstGeom prst="line">
            <a:avLst/>
          </a:prstGeom>
          <a:noFill/>
          <a:ln w="76200">
            <a:solidFill>
              <a:srgbClr val="FF00FF"/>
            </a:solidFill>
            <a:round/>
            <a:headEnd/>
            <a:tailEnd/>
          </a:ln>
        </p:spPr>
        <p:txBody>
          <a:bodyPr/>
          <a:lstStyle/>
          <a:p>
            <a:endParaRPr lang="ja-JP" altLang="en-US"/>
          </a:p>
        </p:txBody>
      </p:sp>
      <p:sp>
        <p:nvSpPr>
          <p:cNvPr id="20495" name="Rectangle 19"/>
          <p:cNvSpPr>
            <a:spLocks noChangeArrowheads="1"/>
          </p:cNvSpPr>
          <p:nvPr/>
        </p:nvSpPr>
        <p:spPr bwMode="auto">
          <a:xfrm>
            <a:off x="26988" y="954088"/>
            <a:ext cx="1214437" cy="674687"/>
          </a:xfrm>
          <a:prstGeom prst="rect">
            <a:avLst/>
          </a:prstGeom>
          <a:solidFill>
            <a:srgbClr val="FF00FF"/>
          </a:solidFill>
          <a:ln w="9525">
            <a:noFill/>
            <a:miter lim="800000"/>
            <a:headEnd/>
            <a:tailEnd/>
          </a:ln>
        </p:spPr>
        <p:txBody>
          <a:bodyPr wrap="none" anchor="ctr"/>
          <a:lstStyle/>
          <a:p>
            <a:pPr algn="ctr"/>
            <a:r>
              <a:rPr lang="en-US" altLang="ja-JP" sz="4400"/>
              <a:t>$6</a:t>
            </a:r>
          </a:p>
        </p:txBody>
      </p:sp>
      <p:sp>
        <p:nvSpPr>
          <p:cNvPr id="20496" name="Line 22"/>
          <p:cNvSpPr>
            <a:spLocks noChangeShapeType="1"/>
          </p:cNvSpPr>
          <p:nvPr/>
        </p:nvSpPr>
        <p:spPr bwMode="auto">
          <a:xfrm flipH="1" flipV="1">
            <a:off x="1871663" y="3432175"/>
            <a:ext cx="2251075" cy="1588"/>
          </a:xfrm>
          <a:prstGeom prst="line">
            <a:avLst/>
          </a:prstGeom>
          <a:noFill/>
          <a:ln w="76200">
            <a:solidFill>
              <a:srgbClr val="FF00FF"/>
            </a:solidFill>
            <a:round/>
            <a:headEnd/>
            <a:tailEnd/>
          </a:ln>
        </p:spPr>
        <p:txBody>
          <a:bodyPr/>
          <a:lstStyle/>
          <a:p>
            <a:endParaRPr lang="ja-JP" altLang="en-US"/>
          </a:p>
        </p:txBody>
      </p:sp>
      <p:sp>
        <p:nvSpPr>
          <p:cNvPr id="20497" name="Rectangle 23"/>
          <p:cNvSpPr>
            <a:spLocks noChangeArrowheads="1"/>
          </p:cNvSpPr>
          <p:nvPr/>
        </p:nvSpPr>
        <p:spPr bwMode="auto">
          <a:xfrm>
            <a:off x="2366963" y="3117850"/>
            <a:ext cx="1214437" cy="674688"/>
          </a:xfrm>
          <a:prstGeom prst="rect">
            <a:avLst/>
          </a:prstGeom>
          <a:solidFill>
            <a:srgbClr val="FF00FF"/>
          </a:solidFill>
          <a:ln w="9525">
            <a:noFill/>
            <a:miter lim="800000"/>
            <a:headEnd/>
            <a:tailEnd/>
          </a:ln>
        </p:spPr>
        <p:txBody>
          <a:bodyPr wrap="none" anchor="ctr"/>
          <a:lstStyle/>
          <a:p>
            <a:pPr algn="ctr"/>
            <a:r>
              <a:rPr lang="en-US" altLang="ja-JP" sz="4400"/>
              <a:t>$3</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83">
                                            <p:txEl>
                                              <p:pRg st="2" end="2"/>
                                            </p:txEl>
                                          </p:spTgt>
                                        </p:tgtEl>
                                        <p:attrNameLst>
                                          <p:attrName>style.visibility</p:attrName>
                                        </p:attrNameLst>
                                      </p:cBhvr>
                                      <p:to>
                                        <p:strVal val="visible"/>
                                      </p:to>
                                    </p:set>
                                    <p:anim calcmode="lin" valueType="num">
                                      <p:cBhvr additive="base">
                                        <p:cTn id="7" dur="500" fill="hold"/>
                                        <p:tgtEl>
                                          <p:spTgt spid="12288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アウトライン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組合せオークションと架空名義操作</a:t>
            </a:r>
            <a:endParaRPr kumimoji="1" lang="en-US" altLang="ja-JP" dirty="0" smtClean="0"/>
          </a:p>
          <a:p>
            <a:pPr lvl="1"/>
            <a:r>
              <a:rPr lang="en-US" altLang="ja-JP" dirty="0" err="1" smtClean="0"/>
              <a:t>Vickrey</a:t>
            </a:r>
            <a:r>
              <a:rPr lang="en-US" altLang="ja-JP" dirty="0" smtClean="0"/>
              <a:t>-Clarke-Groves </a:t>
            </a:r>
            <a:r>
              <a:rPr lang="ja-JP" altLang="en-US" dirty="0" smtClean="0"/>
              <a:t>メカニズム</a:t>
            </a:r>
            <a:r>
              <a:rPr lang="en-US" altLang="ja-JP" dirty="0" smtClean="0"/>
              <a:t> (VCG)</a:t>
            </a:r>
          </a:p>
          <a:p>
            <a:r>
              <a:rPr kumimoji="1" lang="ja-JP" altLang="en-US" dirty="0" smtClean="0"/>
              <a:t>既存の架空名義操作不可能なメカニズム</a:t>
            </a:r>
            <a:endParaRPr kumimoji="1" lang="en-US" altLang="ja-JP" dirty="0" smtClean="0"/>
          </a:p>
          <a:p>
            <a:r>
              <a:rPr lang="ja-JP" altLang="en-US" dirty="0"/>
              <a:t>適応的留保</a:t>
            </a:r>
            <a:r>
              <a:rPr lang="ja-JP" altLang="en-US" dirty="0" smtClean="0"/>
              <a:t>価格 </a:t>
            </a:r>
            <a:r>
              <a:rPr lang="en-US" altLang="ja-JP" dirty="0" smtClean="0"/>
              <a:t>(Adaptive reserve price, ARP) </a:t>
            </a:r>
            <a:r>
              <a:rPr lang="ja-JP" altLang="en-US" dirty="0" smtClean="0"/>
              <a:t>メカニズム</a:t>
            </a:r>
            <a:endParaRPr lang="en-US" altLang="ja-JP" dirty="0" smtClean="0"/>
          </a:p>
          <a:p>
            <a:r>
              <a:rPr kumimoji="1" lang="ja-JP" altLang="en-US" dirty="0"/>
              <a:t>自動</a:t>
            </a:r>
            <a:r>
              <a:rPr kumimoji="1" lang="ja-JP" altLang="en-US" dirty="0" smtClean="0"/>
              <a:t>メカニズムデザインによる</a:t>
            </a:r>
            <a:r>
              <a:rPr kumimoji="1" lang="en-US" altLang="ja-JP" dirty="0" smtClean="0"/>
              <a:t>ARP</a:t>
            </a:r>
            <a:r>
              <a:rPr kumimoji="1" lang="ja-JP" altLang="en-US" dirty="0" smtClean="0"/>
              <a:t>メカニズムの発見</a:t>
            </a:r>
            <a:endParaRPr kumimoji="1"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
                                            <p:txEl>
                                              <p:pRg st="0" end="0"/>
                                            </p:txEl>
                                          </p:spTgt>
                                        </p:tgtEl>
                                        <p:attrNameLst>
                                          <p:attrName>style.color</p:attrName>
                                        </p:attrNameLst>
                                      </p:cBhvr>
                                      <p:to>
                                        <a:schemeClr val="bg2"/>
                                      </p:to>
                                    </p:animClr>
                                  </p:childTnLst>
                                </p:cTn>
                              </p:par>
                              <p:par>
                                <p:cTn id="7" presetID="3" presetClass="emph" presetSubtype="2" fill="hold" grpId="0" nodeType="withEffect">
                                  <p:stCondLst>
                                    <p:cond delay="0"/>
                                  </p:stCondLst>
                                  <p:childTnLst>
                                    <p:animClr clrSpc="rgb">
                                      <p:cBhvr override="childStyle">
                                        <p:cTn id="8" dur="500" fill="hold"/>
                                        <p:tgtEl>
                                          <p:spTgt spid="3">
                                            <p:txEl>
                                              <p:pRg st="1" end="1"/>
                                            </p:txEl>
                                          </p:spTgt>
                                        </p:tgtEl>
                                        <p:attrNameLst>
                                          <p:attrName>style.color</p:attrName>
                                        </p:attrNameLst>
                                      </p:cBhvr>
                                      <p:to>
                                        <a:schemeClr val="bg2"/>
                                      </p:to>
                                    </p:animClr>
                                  </p:childTnLst>
                                </p:cTn>
                              </p:par>
                              <p:par>
                                <p:cTn id="9" presetID="3" presetClass="emph" presetSubtype="2" fill="hold" grpId="0" nodeType="withEffect">
                                  <p:stCondLst>
                                    <p:cond delay="0"/>
                                  </p:stCondLst>
                                  <p:childTnLst>
                                    <p:animClr clrSpc="rgb">
                                      <p:cBhvr override="childStyle">
                                        <p:cTn id="10" dur="500" fill="hold"/>
                                        <p:tgtEl>
                                          <p:spTgt spid="3">
                                            <p:txEl>
                                              <p:pRg st="2" end="2"/>
                                            </p:txEl>
                                          </p:spTgt>
                                        </p:tgtEl>
                                        <p:attrNameLst>
                                          <p:attrName>style.color</p:attrName>
                                        </p:attrNameLst>
                                      </p:cBhvr>
                                      <p:to>
                                        <a:schemeClr val="bg2"/>
                                      </p:to>
                                    </p:animClr>
                                  </p:childTnLst>
                                </p:cTn>
                              </p:par>
                              <p:par>
                                <p:cTn id="11" presetID="3" presetClass="emph" presetSubtype="2" fill="hold" grpId="0" nodeType="withEffect">
                                  <p:stCondLst>
                                    <p:cond delay="0"/>
                                  </p:stCondLst>
                                  <p:childTnLst>
                                    <p:animClr clrSpc="rgb">
                                      <p:cBhvr override="childStyle">
                                        <p:cTn id="12" dur="500" fill="hold"/>
                                        <p:tgtEl>
                                          <p:spTgt spid="3">
                                            <p:txEl>
                                              <p:pRg st="4" end="4"/>
                                            </p:txEl>
                                          </p:spTgt>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normAutofit fontScale="90000"/>
          </a:bodyPr>
          <a:lstStyle/>
          <a:p>
            <a:pPr eaLnBrk="1" hangingPunct="1"/>
            <a:r>
              <a:rPr lang="ja-JP" altLang="en-US" dirty="0" smtClean="0"/>
              <a:t>適応的留保価格 </a:t>
            </a:r>
            <a:r>
              <a:rPr lang="en-US" altLang="ja-JP" dirty="0" smtClean="0"/>
              <a:t/>
            </a:r>
            <a:br>
              <a:rPr lang="en-US" altLang="ja-JP" dirty="0" smtClean="0"/>
            </a:br>
            <a:r>
              <a:rPr lang="en-US" altLang="ja-JP" dirty="0" smtClean="0"/>
              <a:t>(adaptive reserve price, ARP)</a:t>
            </a:r>
          </a:p>
        </p:txBody>
      </p:sp>
      <p:sp>
        <p:nvSpPr>
          <p:cNvPr id="130054" name="Rectangle 6"/>
          <p:cNvSpPr>
            <a:spLocks noGrp="1" noChangeArrowheads="1"/>
          </p:cNvSpPr>
          <p:nvPr>
            <p:ph type="body" sz="half" idx="2"/>
          </p:nvPr>
        </p:nvSpPr>
        <p:spPr/>
        <p:txBody>
          <a:bodyPr>
            <a:normAutofit fontScale="92500" lnSpcReduction="10000"/>
          </a:bodyPr>
          <a:lstStyle/>
          <a:p>
            <a:pPr marL="114300" indent="-114300" eaLnBrk="1" hangingPunct="1">
              <a:defRPr/>
            </a:pPr>
            <a:r>
              <a:rPr lang="ja-JP" altLang="en-US" sz="2400" dirty="0" smtClean="0"/>
              <a:t> 今度は留保価格を入札に応じて決定する</a:t>
            </a:r>
            <a:r>
              <a:rPr lang="en-US" altLang="ja-JP" sz="2400" dirty="0" smtClean="0"/>
              <a:t>.</a:t>
            </a:r>
          </a:p>
          <a:p>
            <a:pPr eaLnBrk="1" hangingPunct="1">
              <a:lnSpc>
                <a:spcPct val="90000"/>
              </a:lnSpc>
              <a:defRPr/>
            </a:pPr>
            <a:r>
              <a:rPr lang="ja-JP" altLang="en-US" sz="2400" dirty="0" smtClean="0"/>
              <a:t>もし</a:t>
            </a:r>
            <a:r>
              <a:rPr lang="en-US" altLang="ja-JP" sz="2400" dirty="0" smtClean="0"/>
              <a:t> v</a:t>
            </a:r>
            <a:r>
              <a:rPr lang="en-US" altLang="ja-JP" sz="2400" baseline="-25000" dirty="0" smtClean="0"/>
              <a:t>{A,B} </a:t>
            </a:r>
            <a:r>
              <a:rPr lang="en-US" altLang="ja-JP" sz="2400" dirty="0" smtClean="0"/>
              <a:t>≧ 2v</a:t>
            </a:r>
            <a:r>
              <a:rPr lang="en-US" altLang="ja-JP" sz="2400" baseline="-25000" dirty="0" smtClean="0"/>
              <a:t>{B} </a:t>
            </a:r>
            <a:r>
              <a:rPr lang="ja-JP" altLang="en-US" sz="2400" dirty="0" smtClean="0"/>
              <a:t>ならば，入札者</a:t>
            </a:r>
            <a:r>
              <a:rPr lang="en-US" altLang="ja-JP" sz="2400" dirty="0" smtClean="0"/>
              <a:t>0</a:t>
            </a:r>
            <a:r>
              <a:rPr lang="ja-JP" altLang="en-US" sz="2400" dirty="0" smtClean="0"/>
              <a:t>が</a:t>
            </a:r>
            <a:r>
              <a:rPr lang="en-US" altLang="ja-JP" sz="2400" dirty="0" smtClean="0"/>
              <a:t>{A,B}</a:t>
            </a:r>
            <a:r>
              <a:rPr lang="ja-JP" altLang="en-US" sz="2400" dirty="0" smtClean="0"/>
              <a:t>を獲得し，</a:t>
            </a:r>
            <a:r>
              <a:rPr lang="en-US" altLang="ja-JP" sz="2400" dirty="0" smtClean="0"/>
              <a:t>$4</a:t>
            </a:r>
            <a:r>
              <a:rPr lang="ja-JP" altLang="en-US" sz="2400" dirty="0" smtClean="0"/>
              <a:t>を支払う</a:t>
            </a:r>
            <a:r>
              <a:rPr lang="en-US" altLang="ja-JP" sz="2400" dirty="0" smtClean="0"/>
              <a:t>. </a:t>
            </a:r>
          </a:p>
          <a:p>
            <a:pPr>
              <a:lnSpc>
                <a:spcPct val="90000"/>
              </a:lnSpc>
              <a:defRPr/>
            </a:pPr>
            <a:r>
              <a:rPr lang="ja-JP" altLang="en-US" sz="2400" dirty="0" smtClean="0"/>
              <a:t>そうでなければ，</a:t>
            </a:r>
            <a:r>
              <a:rPr lang="ja-JP" altLang="en-US" sz="2400" dirty="0"/>
              <a:t>財を個別に販売しようとするが，このとき，それぞれの支払額は少なく</a:t>
            </a:r>
            <a:r>
              <a:rPr lang="ja-JP" altLang="en-US" sz="2400" dirty="0" smtClean="0"/>
              <a:t>とも</a:t>
            </a:r>
            <a:r>
              <a:rPr lang="en-US" altLang="ja-JP" sz="2400" dirty="0"/>
              <a:t>v</a:t>
            </a:r>
            <a:r>
              <a:rPr lang="en-US" altLang="ja-JP" sz="2400" baseline="-25000" dirty="0"/>
              <a:t>{A,B}</a:t>
            </a:r>
            <a:r>
              <a:rPr lang="en-US" altLang="ja-JP" sz="2400" dirty="0"/>
              <a:t>/2 = $2.5</a:t>
            </a:r>
            <a:r>
              <a:rPr lang="ja-JP" altLang="en-US" sz="2400" dirty="0" smtClean="0"/>
              <a:t>でなければならない．</a:t>
            </a:r>
            <a:endParaRPr lang="en-US" altLang="ja-JP" sz="2400" dirty="0" smtClean="0"/>
          </a:p>
          <a:p>
            <a:pPr eaLnBrk="1" hangingPunct="1">
              <a:defRPr/>
            </a:pPr>
            <a:r>
              <a:rPr lang="ja-JP" altLang="en-US" sz="2400" dirty="0" smtClean="0"/>
              <a:t>後者の場合，</a:t>
            </a:r>
            <a:r>
              <a:rPr lang="en-US" altLang="ja-JP" sz="2400" dirty="0" smtClean="0">
                <a:solidFill>
                  <a:srgbClr val="000000"/>
                </a:solidFill>
              </a:rPr>
              <a:t>v</a:t>
            </a:r>
            <a:r>
              <a:rPr lang="en-US" altLang="ja-JP" sz="2400" baseline="-25000" dirty="0" smtClean="0">
                <a:solidFill>
                  <a:srgbClr val="000000"/>
                </a:solidFill>
              </a:rPr>
              <a:t>{A,B} </a:t>
            </a:r>
            <a:r>
              <a:rPr lang="en-US" altLang="ja-JP" sz="2400" dirty="0" smtClean="0">
                <a:solidFill>
                  <a:srgbClr val="000000"/>
                </a:solidFill>
              </a:rPr>
              <a:t>&lt; 2*v</a:t>
            </a:r>
            <a:r>
              <a:rPr lang="en-US" altLang="ja-JP" sz="2400" baseline="-25000" dirty="0" smtClean="0">
                <a:solidFill>
                  <a:srgbClr val="000000"/>
                </a:solidFill>
              </a:rPr>
              <a:t>{B}</a:t>
            </a:r>
            <a:r>
              <a:rPr lang="en-US" altLang="ja-JP" sz="1600" dirty="0" smtClean="0">
                <a:solidFill>
                  <a:srgbClr val="000000"/>
                </a:solidFill>
              </a:rPr>
              <a:t> </a:t>
            </a:r>
            <a:r>
              <a:rPr lang="ja-JP" altLang="en-US" sz="2400" dirty="0" smtClean="0"/>
              <a:t>が成立するため，</a:t>
            </a:r>
            <a:r>
              <a:rPr lang="en-US" altLang="ja-JP" sz="2400" dirty="0" smtClean="0"/>
              <a:t>ARP</a:t>
            </a:r>
            <a:r>
              <a:rPr lang="ja-JP" altLang="en-US" sz="2400" dirty="0" smtClean="0"/>
              <a:t>が</a:t>
            </a:r>
            <a:r>
              <a:rPr lang="en-US" altLang="ja-JP" sz="2400" dirty="0" smtClean="0"/>
              <a:t>A</a:t>
            </a:r>
            <a:r>
              <a:rPr lang="ja-JP" altLang="en-US" sz="2400" dirty="0" smtClean="0"/>
              <a:t>と</a:t>
            </a:r>
            <a:r>
              <a:rPr lang="en-US" altLang="ja-JP" sz="2400" dirty="0" smtClean="0"/>
              <a:t>B</a:t>
            </a:r>
            <a:r>
              <a:rPr lang="ja-JP" altLang="en-US" sz="2400" dirty="0" smtClean="0"/>
              <a:t>の両方を販売できることが保証される．</a:t>
            </a:r>
            <a:endParaRPr lang="en-US" altLang="ja-JP" sz="2400" dirty="0" smtClean="0"/>
          </a:p>
        </p:txBody>
      </p:sp>
      <p:sp>
        <p:nvSpPr>
          <p:cNvPr id="22532" name="テキスト ボックス 10"/>
          <p:cNvSpPr txBox="1">
            <a:spLocks noChangeArrowheads="1"/>
          </p:cNvSpPr>
          <p:nvPr/>
        </p:nvSpPr>
        <p:spPr bwMode="auto">
          <a:xfrm>
            <a:off x="2005013" y="5602288"/>
            <a:ext cx="82867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a:t>
            </a:r>
          </a:p>
        </p:txBody>
      </p:sp>
      <p:sp>
        <p:nvSpPr>
          <p:cNvPr id="22533" name="テキスト ボックス 11"/>
          <p:cNvSpPr txBox="1">
            <a:spLocks noChangeArrowheads="1"/>
          </p:cNvSpPr>
          <p:nvPr/>
        </p:nvSpPr>
        <p:spPr bwMode="auto">
          <a:xfrm>
            <a:off x="3081338" y="5602288"/>
            <a:ext cx="86042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{B}</a:t>
            </a:r>
          </a:p>
        </p:txBody>
      </p:sp>
      <p:sp>
        <p:nvSpPr>
          <p:cNvPr id="22534" name="テキスト ボックス 12"/>
          <p:cNvSpPr txBox="1">
            <a:spLocks noChangeArrowheads="1"/>
          </p:cNvSpPr>
          <p:nvPr/>
        </p:nvSpPr>
        <p:spPr bwMode="auto">
          <a:xfrm>
            <a:off x="854075" y="5602288"/>
            <a:ext cx="10350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130058" name="Rectangle 10"/>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22536" name="Rectangle 11"/>
          <p:cNvSpPr>
            <a:spLocks noChangeArrowheads="1"/>
          </p:cNvSpPr>
          <p:nvPr/>
        </p:nvSpPr>
        <p:spPr bwMode="auto">
          <a:xfrm>
            <a:off x="2051050" y="2673350"/>
            <a:ext cx="720725" cy="2916238"/>
          </a:xfrm>
          <a:prstGeom prst="rect">
            <a:avLst/>
          </a:prstGeom>
          <a:solidFill>
            <a:schemeClr val="accent1"/>
          </a:solidFill>
          <a:ln w="9525">
            <a:solidFill>
              <a:schemeClr val="tx1"/>
            </a:solidFill>
            <a:miter lim="800000"/>
            <a:headEnd/>
            <a:tailEnd/>
          </a:ln>
        </p:spPr>
        <p:txBody>
          <a:bodyPr wrap="none" anchor="b"/>
          <a:lstStyle/>
          <a:p>
            <a:pPr algn="ctr"/>
            <a:r>
              <a:rPr lang="en-US" altLang="ja-JP" sz="4400"/>
              <a:t>$4</a:t>
            </a:r>
          </a:p>
        </p:txBody>
      </p:sp>
      <p:sp>
        <p:nvSpPr>
          <p:cNvPr id="22537" name="Rectangle 12"/>
          <p:cNvSpPr>
            <a:spLocks noChangeArrowheads="1"/>
          </p:cNvSpPr>
          <p:nvPr/>
        </p:nvSpPr>
        <p:spPr bwMode="auto">
          <a:xfrm>
            <a:off x="3144838" y="4149725"/>
            <a:ext cx="720725" cy="143986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$2</a:t>
            </a:r>
          </a:p>
        </p:txBody>
      </p:sp>
      <p:sp>
        <p:nvSpPr>
          <p:cNvPr id="22538"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22539"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22540"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sp>
        <p:nvSpPr>
          <p:cNvPr id="130073" name="Line 25"/>
          <p:cNvSpPr>
            <a:spLocks noChangeShapeType="1"/>
          </p:cNvSpPr>
          <p:nvPr/>
        </p:nvSpPr>
        <p:spPr bwMode="auto">
          <a:xfrm>
            <a:off x="746125" y="2701925"/>
            <a:ext cx="1081088" cy="0"/>
          </a:xfrm>
          <a:prstGeom prst="line">
            <a:avLst/>
          </a:prstGeom>
          <a:noFill/>
          <a:ln w="76200">
            <a:solidFill>
              <a:srgbClr val="FF00FF"/>
            </a:solidFill>
            <a:round/>
            <a:headEnd/>
            <a:tailEnd/>
          </a:ln>
        </p:spPr>
        <p:txBody>
          <a:bodyPr/>
          <a:lstStyle/>
          <a:p>
            <a:endParaRPr lang="ja-JP" altLang="en-US"/>
          </a:p>
        </p:txBody>
      </p:sp>
      <p:sp>
        <p:nvSpPr>
          <p:cNvPr id="130075" name="Line 27"/>
          <p:cNvSpPr>
            <a:spLocks noChangeShapeType="1"/>
          </p:cNvSpPr>
          <p:nvPr/>
        </p:nvSpPr>
        <p:spPr bwMode="auto">
          <a:xfrm flipH="1" flipV="1">
            <a:off x="1871663" y="3825875"/>
            <a:ext cx="2251075" cy="1588"/>
          </a:xfrm>
          <a:prstGeom prst="line">
            <a:avLst/>
          </a:prstGeom>
          <a:noFill/>
          <a:ln w="76200">
            <a:solidFill>
              <a:srgbClr val="FF00FF"/>
            </a:solidFill>
            <a:round/>
            <a:headEnd/>
            <a:tailEnd/>
          </a:ln>
        </p:spPr>
        <p:txBody>
          <a:bodyPr/>
          <a:lstStyle/>
          <a:p>
            <a:endParaRPr lang="ja-JP" altLang="en-US"/>
          </a:p>
        </p:txBody>
      </p:sp>
      <p:sp>
        <p:nvSpPr>
          <p:cNvPr id="130072" name="Text Box 24"/>
          <p:cNvSpPr txBox="1">
            <a:spLocks noChangeArrowheads="1"/>
          </p:cNvSpPr>
          <p:nvPr/>
        </p:nvSpPr>
        <p:spPr bwMode="auto">
          <a:xfrm>
            <a:off x="0" y="2386013"/>
            <a:ext cx="1304925" cy="762000"/>
          </a:xfrm>
          <a:prstGeom prst="rect">
            <a:avLst/>
          </a:prstGeom>
          <a:solidFill>
            <a:srgbClr val="FF00FF"/>
          </a:solidFill>
          <a:ln w="9525">
            <a:noFill/>
            <a:miter lim="800000"/>
            <a:headEnd/>
            <a:tailEnd/>
          </a:ln>
        </p:spPr>
        <p:txBody>
          <a:bodyPr>
            <a:spAutoFit/>
          </a:bodyPr>
          <a:lstStyle/>
          <a:p>
            <a:pPr>
              <a:spcBef>
                <a:spcPct val="50000"/>
              </a:spcBef>
            </a:pPr>
            <a:r>
              <a:rPr lang="en-US" altLang="ja-JP" sz="4400"/>
              <a:t>2v</a:t>
            </a:r>
            <a:r>
              <a:rPr lang="en-US" altLang="ja-JP" sz="4400" baseline="-25000"/>
              <a:t>{B}</a:t>
            </a:r>
            <a:endParaRPr lang="en-US" altLang="ja-JP" sz="4400"/>
          </a:p>
        </p:txBody>
      </p:sp>
      <p:sp>
        <p:nvSpPr>
          <p:cNvPr id="130077" name="Text Box 29"/>
          <p:cNvSpPr txBox="1">
            <a:spLocks noChangeArrowheads="1"/>
          </p:cNvSpPr>
          <p:nvPr/>
        </p:nvSpPr>
        <p:spPr bwMode="auto">
          <a:xfrm>
            <a:off x="2006600" y="3511550"/>
            <a:ext cx="1890713" cy="762000"/>
          </a:xfrm>
          <a:prstGeom prst="rect">
            <a:avLst/>
          </a:prstGeom>
          <a:solidFill>
            <a:srgbClr val="FF00FF"/>
          </a:solidFill>
          <a:ln w="9525">
            <a:noFill/>
            <a:miter lim="800000"/>
            <a:headEnd/>
            <a:tailEnd/>
          </a:ln>
        </p:spPr>
        <p:txBody>
          <a:bodyPr>
            <a:spAutoFit/>
          </a:bodyPr>
          <a:lstStyle/>
          <a:p>
            <a:pPr>
              <a:spcBef>
                <a:spcPct val="50000"/>
              </a:spcBef>
            </a:pPr>
            <a:r>
              <a:rPr lang="en-US" altLang="ja-JP" sz="4400"/>
              <a:t>v</a:t>
            </a:r>
            <a:r>
              <a:rPr lang="en-US" altLang="ja-JP" sz="4400" baseline="-25000"/>
              <a:t>{A,B}</a:t>
            </a:r>
            <a:r>
              <a:rPr lang="en-US" altLang="ja-JP" sz="4400"/>
              <a:t>/2</a:t>
            </a:r>
          </a:p>
        </p:txBody>
      </p:sp>
      <p:grpSp>
        <p:nvGrpSpPr>
          <p:cNvPr id="2" name="Group 18"/>
          <p:cNvGrpSpPr>
            <a:grpSpLocks/>
          </p:cNvGrpSpPr>
          <p:nvPr/>
        </p:nvGrpSpPr>
        <p:grpSpPr bwMode="auto">
          <a:xfrm>
            <a:off x="971550" y="1989138"/>
            <a:ext cx="763588" cy="719137"/>
            <a:chOff x="1888" y="1508"/>
            <a:chExt cx="481" cy="453"/>
          </a:xfrm>
        </p:grpSpPr>
        <p:pic>
          <p:nvPicPr>
            <p:cNvPr id="22546" name="Picture 19"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22547" name="Rectangle 20"/>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$4</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0054">
                                            <p:txEl>
                                              <p:pRg st="0" end="0"/>
                                            </p:txEl>
                                          </p:spTgt>
                                        </p:tgtEl>
                                        <p:attrNameLst>
                                          <p:attrName>style.visibility</p:attrName>
                                        </p:attrNameLst>
                                      </p:cBhvr>
                                      <p:to>
                                        <p:strVal val="visible"/>
                                      </p:to>
                                    </p:set>
                                    <p:anim calcmode="lin" valueType="num">
                                      <p:cBhvr additive="base">
                                        <p:cTn id="7" dur="500" fill="hold"/>
                                        <p:tgtEl>
                                          <p:spTgt spid="1300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00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0054">
                                            <p:txEl>
                                              <p:pRg st="1" end="1"/>
                                            </p:txEl>
                                          </p:spTgt>
                                        </p:tgtEl>
                                        <p:attrNameLst>
                                          <p:attrName>style.visibility</p:attrName>
                                        </p:attrNameLst>
                                      </p:cBhvr>
                                      <p:to>
                                        <p:strVal val="visible"/>
                                      </p:to>
                                    </p:set>
                                    <p:anim calcmode="lin" valueType="num">
                                      <p:cBhvr additive="base">
                                        <p:cTn id="13" dur="500" fill="hold"/>
                                        <p:tgtEl>
                                          <p:spTgt spid="1300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0054">
                                            <p:txEl>
                                              <p:pRg st="1" end="1"/>
                                            </p:txEl>
                                          </p:spTgt>
                                        </p:tgtEl>
                                        <p:attrNameLst>
                                          <p:attrName>ppt_y</p:attrName>
                                        </p:attrNameLst>
                                      </p:cBhvr>
                                      <p:tavLst>
                                        <p:tav tm="0">
                                          <p:val>
                                            <p:strVal val="1+#ppt_h/2"/>
                                          </p:val>
                                        </p:tav>
                                        <p:tav tm="100000">
                                          <p:val>
                                            <p:strVal val="#ppt_y"/>
                                          </p:val>
                                        </p:tav>
                                      </p:tavLst>
                                    </p:anim>
                                  </p:childTnLst>
                                </p:cTn>
                              </p:par>
                              <p:par>
                                <p:cTn id="15" presetID="3" presetClass="entr" presetSubtype="10" fill="hold" grpId="0" nodeType="withEffect">
                                  <p:stCondLst>
                                    <p:cond delay="0"/>
                                  </p:stCondLst>
                                  <p:childTnLst>
                                    <p:set>
                                      <p:cBhvr>
                                        <p:cTn id="16" dur="1" fill="hold">
                                          <p:stCondLst>
                                            <p:cond delay="0"/>
                                          </p:stCondLst>
                                        </p:cTn>
                                        <p:tgtEl>
                                          <p:spTgt spid="130072"/>
                                        </p:tgtEl>
                                        <p:attrNameLst>
                                          <p:attrName>style.visibility</p:attrName>
                                        </p:attrNameLst>
                                      </p:cBhvr>
                                      <p:to>
                                        <p:strVal val="visible"/>
                                      </p:to>
                                    </p:set>
                                    <p:animEffect transition="in" filter="blinds(horizontal)">
                                      <p:cBhvr>
                                        <p:cTn id="17" dur="500"/>
                                        <p:tgtEl>
                                          <p:spTgt spid="130072"/>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30073"/>
                                        </p:tgtEl>
                                        <p:attrNameLst>
                                          <p:attrName>style.visibility</p:attrName>
                                        </p:attrNameLst>
                                      </p:cBhvr>
                                      <p:to>
                                        <p:strVal val="visible"/>
                                      </p:to>
                                    </p:set>
                                    <p:animEffect transition="in" filter="blinds(horizontal)">
                                      <p:cBhvr>
                                        <p:cTn id="20" dur="500"/>
                                        <p:tgtEl>
                                          <p:spTgt spid="130073"/>
                                        </p:tgtEl>
                                      </p:cBhvr>
                                    </p:animEffect>
                                  </p:childTnLst>
                                </p:cTn>
                              </p:par>
                              <p:par>
                                <p:cTn id="21" presetID="1" presetClass="emph" presetSubtype="2" fill="hold" nodeType="withEffect">
                                  <p:stCondLst>
                                    <p:cond delay="0"/>
                                  </p:stCondLst>
                                  <p:childTnLst>
                                    <p:animClr clrSpc="rgb" dir="cw">
                                      <p:cBhvr>
                                        <p:cTn id="22" dur="500" fill="hold"/>
                                        <p:tgtEl>
                                          <p:spTgt spid="130058"/>
                                        </p:tgtEl>
                                        <p:attrNameLst>
                                          <p:attrName>fillcolor</p:attrName>
                                        </p:attrNameLst>
                                      </p:cBhvr>
                                      <p:to>
                                        <a:srgbClr val="FFFF00"/>
                                      </p:to>
                                    </p:animClr>
                                    <p:set>
                                      <p:cBhvr>
                                        <p:cTn id="23" dur="500" fill="hold"/>
                                        <p:tgtEl>
                                          <p:spTgt spid="130058"/>
                                        </p:tgtEl>
                                        <p:attrNameLst>
                                          <p:attrName>fill.type</p:attrName>
                                        </p:attrNameLst>
                                      </p:cBhvr>
                                      <p:to>
                                        <p:strVal val="solid"/>
                                      </p:to>
                                    </p:set>
                                    <p:set>
                                      <p:cBhvr>
                                        <p:cTn id="24" dur="500" fill="hold"/>
                                        <p:tgtEl>
                                          <p:spTgt spid="130058"/>
                                        </p:tgtEl>
                                        <p:attrNameLst>
                                          <p:attrName>fill.on</p:attrName>
                                        </p:attrNameLst>
                                      </p:cBhvr>
                                      <p:to>
                                        <p:strVal val="true"/>
                                      </p:to>
                                    </p:set>
                                  </p:childTnLst>
                                </p:cTn>
                              </p:par>
                              <p:par>
                                <p:cTn id="25" presetID="3" presetClass="entr" presetSubtype="1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30054">
                                            <p:txEl>
                                              <p:pRg st="2" end="2"/>
                                            </p:txEl>
                                          </p:spTgt>
                                        </p:tgtEl>
                                        <p:attrNameLst>
                                          <p:attrName>style.visibility</p:attrName>
                                        </p:attrNameLst>
                                      </p:cBhvr>
                                      <p:to>
                                        <p:strVal val="visible"/>
                                      </p:to>
                                    </p:set>
                                    <p:anim calcmode="lin" valueType="num">
                                      <p:cBhvr additive="base">
                                        <p:cTn id="32" dur="500" fill="hold"/>
                                        <p:tgtEl>
                                          <p:spTgt spid="130054">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30054">
                                            <p:txEl>
                                              <p:pRg st="2" end="2"/>
                                            </p:txEl>
                                          </p:spTgt>
                                        </p:tgtEl>
                                        <p:attrNameLst>
                                          <p:attrName>ppt_y</p:attrName>
                                        </p:attrNameLst>
                                      </p:cBhvr>
                                      <p:tavLst>
                                        <p:tav tm="0">
                                          <p:val>
                                            <p:strVal val="1+#ppt_h/2"/>
                                          </p:val>
                                        </p:tav>
                                        <p:tav tm="100000">
                                          <p:val>
                                            <p:strVal val="#ppt_y"/>
                                          </p:val>
                                        </p:tav>
                                      </p:tavLst>
                                    </p:anim>
                                  </p:childTnLst>
                                </p:cTn>
                              </p:par>
                              <p:par>
                                <p:cTn id="34" presetID="3" presetClass="entr" presetSubtype="10" fill="hold" grpId="0" nodeType="withEffect">
                                  <p:stCondLst>
                                    <p:cond delay="0"/>
                                  </p:stCondLst>
                                  <p:childTnLst>
                                    <p:set>
                                      <p:cBhvr>
                                        <p:cTn id="35" dur="1" fill="hold">
                                          <p:stCondLst>
                                            <p:cond delay="0"/>
                                          </p:stCondLst>
                                        </p:cTn>
                                        <p:tgtEl>
                                          <p:spTgt spid="130075"/>
                                        </p:tgtEl>
                                        <p:attrNameLst>
                                          <p:attrName>style.visibility</p:attrName>
                                        </p:attrNameLst>
                                      </p:cBhvr>
                                      <p:to>
                                        <p:strVal val="visible"/>
                                      </p:to>
                                    </p:set>
                                    <p:animEffect transition="in" filter="blinds(horizontal)">
                                      <p:cBhvr>
                                        <p:cTn id="36" dur="500"/>
                                        <p:tgtEl>
                                          <p:spTgt spid="130075"/>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30077"/>
                                        </p:tgtEl>
                                        <p:attrNameLst>
                                          <p:attrName>style.visibility</p:attrName>
                                        </p:attrNameLst>
                                      </p:cBhvr>
                                      <p:to>
                                        <p:strVal val="visible"/>
                                      </p:to>
                                    </p:set>
                                    <p:animEffect transition="in" filter="blinds(horizontal)">
                                      <p:cBhvr>
                                        <p:cTn id="39" dur="500"/>
                                        <p:tgtEl>
                                          <p:spTgt spid="13007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30054">
                                            <p:txEl>
                                              <p:pRg st="3" end="3"/>
                                            </p:txEl>
                                          </p:spTgt>
                                        </p:tgtEl>
                                        <p:attrNameLst>
                                          <p:attrName>style.visibility</p:attrName>
                                        </p:attrNameLst>
                                      </p:cBhvr>
                                      <p:to>
                                        <p:strVal val="visible"/>
                                      </p:to>
                                    </p:set>
                                    <p:anim calcmode="lin" valueType="num">
                                      <p:cBhvr additive="base">
                                        <p:cTn id="44" dur="500" fill="hold"/>
                                        <p:tgtEl>
                                          <p:spTgt spid="130054">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3005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73" grpId="0" animBg="1"/>
      <p:bldP spid="130075" grpId="0" animBg="1"/>
      <p:bldP spid="130072" grpId="0" animBg="1"/>
      <p:bldP spid="13007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p:txBody>
          <a:bodyPr>
            <a:normAutofit fontScale="90000"/>
          </a:bodyPr>
          <a:lstStyle/>
          <a:p>
            <a:r>
              <a:rPr lang="ja-JP" altLang="en-US" dirty="0" smtClean="0"/>
              <a:t>適応的留保価格 </a:t>
            </a:r>
            <a:r>
              <a:rPr lang="en-US" altLang="ja-JP" dirty="0" smtClean="0"/>
              <a:t/>
            </a:r>
            <a:br>
              <a:rPr lang="en-US" altLang="ja-JP" dirty="0" smtClean="0"/>
            </a:br>
            <a:r>
              <a:rPr lang="en-US" altLang="ja-JP" dirty="0" smtClean="0"/>
              <a:t>(adaptive reserve price, ARP)</a:t>
            </a:r>
          </a:p>
        </p:txBody>
      </p:sp>
      <p:sp>
        <p:nvSpPr>
          <p:cNvPr id="23555" name="Rectangle 8"/>
          <p:cNvSpPr>
            <a:spLocks noGrp="1" noChangeArrowheads="1"/>
          </p:cNvSpPr>
          <p:nvPr>
            <p:ph type="body" sz="half" idx="2"/>
          </p:nvPr>
        </p:nvSpPr>
        <p:spPr/>
        <p:txBody>
          <a:bodyPr/>
          <a:lstStyle/>
          <a:p>
            <a:pPr eaLnBrk="1" hangingPunct="1"/>
            <a:r>
              <a:rPr lang="ja-JP" altLang="en-US" sz="2400" dirty="0" smtClean="0"/>
              <a:t>次に，入札者</a:t>
            </a:r>
            <a:r>
              <a:rPr lang="en-US" altLang="ja-JP" sz="2400" dirty="0" smtClean="0"/>
              <a:t>1</a:t>
            </a:r>
            <a:r>
              <a:rPr lang="ja-JP" altLang="en-US" sz="2400" dirty="0" smtClean="0"/>
              <a:t>と</a:t>
            </a:r>
            <a:r>
              <a:rPr lang="en-US" altLang="ja-JP" sz="2400" dirty="0" smtClean="0"/>
              <a:t>2</a:t>
            </a:r>
            <a:r>
              <a:rPr lang="ja-JP" altLang="en-US" sz="2400" dirty="0" smtClean="0"/>
              <a:t>がそれぞれ</a:t>
            </a:r>
            <a:r>
              <a:rPr lang="en-US" altLang="ja-JP" sz="2400" dirty="0" smtClean="0"/>
              <a:t>$4</a:t>
            </a:r>
            <a:r>
              <a:rPr lang="ja-JP" altLang="en-US" sz="2400" dirty="0" smtClean="0"/>
              <a:t>と</a:t>
            </a:r>
            <a:r>
              <a:rPr lang="en-US" altLang="ja-JP" sz="2400" dirty="0" smtClean="0"/>
              <a:t>$3</a:t>
            </a:r>
            <a:r>
              <a:rPr lang="ja-JP" altLang="en-US" sz="2400" dirty="0" smtClean="0"/>
              <a:t>を入札した場合，</a:t>
            </a:r>
            <a:r>
              <a:rPr lang="en-US" altLang="ja-JP" sz="2400" dirty="0" smtClean="0"/>
              <a:t> {A} </a:t>
            </a:r>
            <a:r>
              <a:rPr lang="ja-JP" altLang="en-US" sz="2400" dirty="0" smtClean="0"/>
              <a:t>と</a:t>
            </a:r>
            <a:r>
              <a:rPr lang="en-US" altLang="ja-JP" sz="2400" dirty="0" smtClean="0"/>
              <a:t> {B}</a:t>
            </a:r>
            <a:r>
              <a:rPr lang="ja-JP" altLang="en-US" sz="2400" dirty="0"/>
              <a:t> </a:t>
            </a:r>
            <a:r>
              <a:rPr lang="ja-JP" altLang="en-US" sz="2400" dirty="0" smtClean="0"/>
              <a:t>が個別に割り当てられ，</a:t>
            </a:r>
            <a:r>
              <a:rPr lang="en-US" altLang="ja-JP" sz="2400" dirty="0" smtClean="0"/>
              <a:t>$2.5 </a:t>
            </a:r>
            <a:r>
              <a:rPr lang="ja-JP" altLang="en-US" sz="2400" dirty="0" smtClean="0"/>
              <a:t>を支払う</a:t>
            </a:r>
            <a:r>
              <a:rPr lang="en-US" altLang="ja-JP" sz="2400" dirty="0" smtClean="0"/>
              <a:t>.</a:t>
            </a:r>
          </a:p>
          <a:p>
            <a:pPr eaLnBrk="1" hangingPunct="1"/>
            <a:endParaRPr lang="en-US" altLang="ja-JP" sz="2400" dirty="0" smtClean="0"/>
          </a:p>
          <a:p>
            <a:pPr eaLnBrk="1" hangingPunct="1"/>
            <a:endParaRPr lang="en-US" altLang="ja-JP" sz="3600" dirty="0" smtClean="0"/>
          </a:p>
        </p:txBody>
      </p:sp>
      <p:sp>
        <p:nvSpPr>
          <p:cNvPr id="23556" name="テキスト ボックス 10"/>
          <p:cNvSpPr txBox="1">
            <a:spLocks noChangeArrowheads="1"/>
          </p:cNvSpPr>
          <p:nvPr/>
        </p:nvSpPr>
        <p:spPr bwMode="auto">
          <a:xfrm>
            <a:off x="2005013" y="5602288"/>
            <a:ext cx="82867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a:t>
            </a:r>
          </a:p>
        </p:txBody>
      </p:sp>
      <p:sp>
        <p:nvSpPr>
          <p:cNvPr id="23557" name="テキスト ボックス 11"/>
          <p:cNvSpPr txBox="1">
            <a:spLocks noChangeArrowheads="1"/>
          </p:cNvSpPr>
          <p:nvPr/>
        </p:nvSpPr>
        <p:spPr bwMode="auto">
          <a:xfrm>
            <a:off x="3081338" y="5602288"/>
            <a:ext cx="860425"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{B}</a:t>
            </a:r>
          </a:p>
        </p:txBody>
      </p:sp>
      <p:sp>
        <p:nvSpPr>
          <p:cNvPr id="23558" name="テキスト ボックス 12"/>
          <p:cNvSpPr txBox="1">
            <a:spLocks noChangeArrowheads="1"/>
          </p:cNvSpPr>
          <p:nvPr/>
        </p:nvSpPr>
        <p:spPr bwMode="auto">
          <a:xfrm>
            <a:off x="854075" y="5602288"/>
            <a:ext cx="1035050" cy="519112"/>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23559" name="Rectangle 12"/>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66573" name="Rectangle 13"/>
          <p:cNvSpPr>
            <a:spLocks noChangeArrowheads="1"/>
          </p:cNvSpPr>
          <p:nvPr/>
        </p:nvSpPr>
        <p:spPr bwMode="auto">
          <a:xfrm>
            <a:off x="2051050" y="2708275"/>
            <a:ext cx="720725" cy="2881313"/>
          </a:xfrm>
          <a:prstGeom prst="rect">
            <a:avLst/>
          </a:prstGeom>
          <a:solidFill>
            <a:schemeClr val="accent1"/>
          </a:solidFill>
          <a:ln w="9525">
            <a:solidFill>
              <a:schemeClr val="tx1"/>
            </a:solidFill>
            <a:miter lim="800000"/>
            <a:headEnd/>
            <a:tailEnd/>
          </a:ln>
        </p:spPr>
        <p:txBody>
          <a:bodyPr wrap="none" anchor="b"/>
          <a:lstStyle/>
          <a:p>
            <a:pPr algn="ctr"/>
            <a:r>
              <a:rPr lang="en-US" altLang="ja-JP" sz="4400"/>
              <a:t>$4</a:t>
            </a:r>
          </a:p>
        </p:txBody>
      </p:sp>
      <p:sp>
        <p:nvSpPr>
          <p:cNvPr id="66574" name="Rectangle 14"/>
          <p:cNvSpPr>
            <a:spLocks noChangeArrowheads="1"/>
          </p:cNvSpPr>
          <p:nvPr/>
        </p:nvSpPr>
        <p:spPr bwMode="auto">
          <a:xfrm>
            <a:off x="3144838" y="3429000"/>
            <a:ext cx="720725" cy="2160588"/>
          </a:xfrm>
          <a:prstGeom prst="rect">
            <a:avLst/>
          </a:prstGeom>
          <a:solidFill>
            <a:schemeClr val="accent1"/>
          </a:solidFill>
          <a:ln w="9525">
            <a:solidFill>
              <a:schemeClr val="tx1"/>
            </a:solidFill>
            <a:miter lim="800000"/>
            <a:headEnd/>
            <a:tailEnd/>
          </a:ln>
        </p:spPr>
        <p:txBody>
          <a:bodyPr wrap="none" anchor="b"/>
          <a:lstStyle/>
          <a:p>
            <a:pPr algn="ctr"/>
            <a:r>
              <a:rPr lang="en-US" altLang="ja-JP" sz="4400"/>
              <a:t>$3</a:t>
            </a:r>
          </a:p>
        </p:txBody>
      </p:sp>
      <p:sp>
        <p:nvSpPr>
          <p:cNvPr id="23562"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23563"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23564"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grpSp>
        <p:nvGrpSpPr>
          <p:cNvPr id="2" name="Group 18"/>
          <p:cNvGrpSpPr>
            <a:grpSpLocks/>
          </p:cNvGrpSpPr>
          <p:nvPr/>
        </p:nvGrpSpPr>
        <p:grpSpPr bwMode="auto">
          <a:xfrm>
            <a:off x="2127250" y="1989138"/>
            <a:ext cx="763588" cy="719137"/>
            <a:chOff x="1888" y="1508"/>
            <a:chExt cx="481" cy="453"/>
          </a:xfrm>
        </p:grpSpPr>
        <p:pic>
          <p:nvPicPr>
            <p:cNvPr id="23573" name="Picture 19"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23574" name="Rectangle 20"/>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$2.5</a:t>
              </a:r>
            </a:p>
          </p:txBody>
        </p:sp>
      </p:grpSp>
      <p:sp>
        <p:nvSpPr>
          <p:cNvPr id="23566" name="Line 25"/>
          <p:cNvSpPr>
            <a:spLocks noChangeShapeType="1"/>
          </p:cNvSpPr>
          <p:nvPr/>
        </p:nvSpPr>
        <p:spPr bwMode="auto">
          <a:xfrm>
            <a:off x="746125" y="1293813"/>
            <a:ext cx="1081088" cy="0"/>
          </a:xfrm>
          <a:prstGeom prst="line">
            <a:avLst/>
          </a:prstGeom>
          <a:noFill/>
          <a:ln w="76200">
            <a:solidFill>
              <a:srgbClr val="FF00FF"/>
            </a:solidFill>
            <a:round/>
            <a:headEnd/>
            <a:tailEnd/>
          </a:ln>
        </p:spPr>
        <p:txBody>
          <a:bodyPr/>
          <a:lstStyle/>
          <a:p>
            <a:endParaRPr lang="ja-JP" altLang="en-US"/>
          </a:p>
        </p:txBody>
      </p:sp>
      <p:sp>
        <p:nvSpPr>
          <p:cNvPr id="23567" name="Line 26"/>
          <p:cNvSpPr>
            <a:spLocks noChangeShapeType="1"/>
          </p:cNvSpPr>
          <p:nvPr/>
        </p:nvSpPr>
        <p:spPr bwMode="auto">
          <a:xfrm flipH="1" flipV="1">
            <a:off x="1871663" y="3787775"/>
            <a:ext cx="2251075" cy="1588"/>
          </a:xfrm>
          <a:prstGeom prst="line">
            <a:avLst/>
          </a:prstGeom>
          <a:noFill/>
          <a:ln w="76200">
            <a:solidFill>
              <a:srgbClr val="FF00FF"/>
            </a:solidFill>
            <a:round/>
            <a:headEnd/>
            <a:tailEnd/>
          </a:ln>
        </p:spPr>
        <p:txBody>
          <a:bodyPr/>
          <a:lstStyle/>
          <a:p>
            <a:endParaRPr lang="ja-JP" altLang="en-US"/>
          </a:p>
        </p:txBody>
      </p:sp>
      <p:sp>
        <p:nvSpPr>
          <p:cNvPr id="23568" name="Text Box 27"/>
          <p:cNvSpPr txBox="1">
            <a:spLocks noChangeArrowheads="1"/>
          </p:cNvSpPr>
          <p:nvPr/>
        </p:nvSpPr>
        <p:spPr bwMode="auto">
          <a:xfrm>
            <a:off x="0" y="977900"/>
            <a:ext cx="1304925" cy="762000"/>
          </a:xfrm>
          <a:prstGeom prst="rect">
            <a:avLst/>
          </a:prstGeom>
          <a:solidFill>
            <a:srgbClr val="FF00FF"/>
          </a:solidFill>
          <a:ln w="9525">
            <a:noFill/>
            <a:miter lim="800000"/>
            <a:headEnd/>
            <a:tailEnd/>
          </a:ln>
        </p:spPr>
        <p:txBody>
          <a:bodyPr>
            <a:spAutoFit/>
          </a:bodyPr>
          <a:lstStyle/>
          <a:p>
            <a:pPr>
              <a:spcBef>
                <a:spcPct val="50000"/>
              </a:spcBef>
            </a:pPr>
            <a:r>
              <a:rPr lang="en-US" altLang="ja-JP" sz="4400"/>
              <a:t>2v</a:t>
            </a:r>
            <a:r>
              <a:rPr lang="en-US" altLang="ja-JP" sz="4400" baseline="-25000"/>
              <a:t>{B}</a:t>
            </a:r>
            <a:endParaRPr lang="en-US" altLang="ja-JP" sz="4400"/>
          </a:p>
        </p:txBody>
      </p:sp>
      <p:sp>
        <p:nvSpPr>
          <p:cNvPr id="23569" name="Text Box 28"/>
          <p:cNvSpPr txBox="1">
            <a:spLocks noChangeArrowheads="1"/>
          </p:cNvSpPr>
          <p:nvPr/>
        </p:nvSpPr>
        <p:spPr bwMode="auto">
          <a:xfrm>
            <a:off x="2006600" y="3473450"/>
            <a:ext cx="1890713" cy="762000"/>
          </a:xfrm>
          <a:prstGeom prst="rect">
            <a:avLst/>
          </a:prstGeom>
          <a:solidFill>
            <a:srgbClr val="FF00FF"/>
          </a:solidFill>
          <a:ln w="9525">
            <a:noFill/>
            <a:miter lim="800000"/>
            <a:headEnd/>
            <a:tailEnd/>
          </a:ln>
        </p:spPr>
        <p:txBody>
          <a:bodyPr>
            <a:spAutoFit/>
          </a:bodyPr>
          <a:lstStyle/>
          <a:p>
            <a:pPr>
              <a:spcBef>
                <a:spcPct val="50000"/>
              </a:spcBef>
            </a:pPr>
            <a:r>
              <a:rPr lang="en-US" altLang="ja-JP" sz="4400"/>
              <a:t>v</a:t>
            </a:r>
            <a:r>
              <a:rPr lang="en-US" altLang="ja-JP" sz="4400" baseline="-25000"/>
              <a:t>{A,B}</a:t>
            </a:r>
            <a:r>
              <a:rPr lang="en-US" altLang="ja-JP" sz="4400"/>
              <a:t>/2</a:t>
            </a:r>
          </a:p>
        </p:txBody>
      </p:sp>
      <p:grpSp>
        <p:nvGrpSpPr>
          <p:cNvPr id="3" name="Group 18"/>
          <p:cNvGrpSpPr>
            <a:grpSpLocks/>
          </p:cNvGrpSpPr>
          <p:nvPr/>
        </p:nvGrpSpPr>
        <p:grpSpPr bwMode="auto">
          <a:xfrm>
            <a:off x="3186113" y="1989138"/>
            <a:ext cx="763587" cy="719137"/>
            <a:chOff x="1888" y="1508"/>
            <a:chExt cx="481" cy="453"/>
          </a:xfrm>
        </p:grpSpPr>
        <p:pic>
          <p:nvPicPr>
            <p:cNvPr id="23571" name="Picture 19"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23572" name="Rectangle 20"/>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$2.5</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66573"/>
                                        </p:tgtEl>
                                        <p:attrNameLst>
                                          <p:attrName>fillcolor</p:attrName>
                                        </p:attrNameLst>
                                      </p:cBhvr>
                                      <p:to>
                                        <a:srgbClr val="00FF00"/>
                                      </p:to>
                                    </p:animClr>
                                    <p:set>
                                      <p:cBhvr>
                                        <p:cTn id="7" dur="500" fill="hold"/>
                                        <p:tgtEl>
                                          <p:spTgt spid="66573"/>
                                        </p:tgtEl>
                                        <p:attrNameLst>
                                          <p:attrName>fill.type</p:attrName>
                                        </p:attrNameLst>
                                      </p:cBhvr>
                                      <p:to>
                                        <p:strVal val="solid"/>
                                      </p:to>
                                    </p:set>
                                    <p:set>
                                      <p:cBhvr>
                                        <p:cTn id="8" dur="500" fill="hold"/>
                                        <p:tgtEl>
                                          <p:spTgt spid="66573"/>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66574"/>
                                        </p:tgtEl>
                                        <p:attrNameLst>
                                          <p:attrName>fillcolor</p:attrName>
                                        </p:attrNameLst>
                                      </p:cBhvr>
                                      <p:to>
                                        <a:srgbClr val="00FF00"/>
                                      </p:to>
                                    </p:animClr>
                                    <p:set>
                                      <p:cBhvr>
                                        <p:cTn id="11" dur="500" fill="hold"/>
                                        <p:tgtEl>
                                          <p:spTgt spid="66574"/>
                                        </p:tgtEl>
                                        <p:attrNameLst>
                                          <p:attrName>fill.type</p:attrName>
                                        </p:attrNameLst>
                                      </p:cBhvr>
                                      <p:to>
                                        <p:strVal val="solid"/>
                                      </p:to>
                                    </p:set>
                                    <p:set>
                                      <p:cBhvr>
                                        <p:cTn id="12" dur="500" fill="hold"/>
                                        <p:tgtEl>
                                          <p:spTgt spid="66574"/>
                                        </p:tgtEl>
                                        <p:attrNameLst>
                                          <p:attrName>fill.on</p:attrName>
                                        </p:attrNameLst>
                                      </p:cBhvr>
                                      <p:to>
                                        <p:strVal val="true"/>
                                      </p:to>
                                    </p:set>
                                  </p:childTnLst>
                                </p:cTn>
                              </p:par>
                              <p:par>
                                <p:cTn id="13" presetID="3" presetClass="entr" presetSubtype="1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par>
                                <p:cTn id="16" presetID="3" presetClass="entr" presetSubtype="1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linds(horizont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normAutofit fontScale="90000"/>
          </a:bodyPr>
          <a:lstStyle/>
          <a:p>
            <a:r>
              <a:rPr lang="ja-JP" altLang="en-US" dirty="0" smtClean="0"/>
              <a:t>適応的留保価格 </a:t>
            </a:r>
            <a:r>
              <a:rPr lang="en-US" altLang="ja-JP" dirty="0" smtClean="0"/>
              <a:t/>
            </a:r>
            <a:br>
              <a:rPr lang="en-US" altLang="ja-JP" dirty="0" smtClean="0"/>
            </a:br>
            <a:r>
              <a:rPr lang="en-US" altLang="ja-JP" dirty="0" smtClean="0"/>
              <a:t>(adaptive reserve price, ARP)</a:t>
            </a:r>
            <a:endParaRPr lang="ja-JP" altLang="en-US" dirty="0" smtClean="0"/>
          </a:p>
        </p:txBody>
      </p:sp>
      <p:sp>
        <p:nvSpPr>
          <p:cNvPr id="4" name="テキスト プレースホルダ 3"/>
          <p:cNvSpPr>
            <a:spLocks noGrp="1"/>
          </p:cNvSpPr>
          <p:nvPr>
            <p:ph type="body" sz="half" idx="2"/>
          </p:nvPr>
        </p:nvSpPr>
        <p:spPr/>
        <p:txBody>
          <a:bodyPr>
            <a:normAutofit lnSpcReduction="10000"/>
          </a:bodyPr>
          <a:lstStyle/>
          <a:p>
            <a:r>
              <a:rPr lang="ja-JP" altLang="en-US" sz="2400" dirty="0" smtClean="0"/>
              <a:t>次に，入札者</a:t>
            </a:r>
            <a:r>
              <a:rPr lang="en-US" altLang="ja-JP" sz="2400" dirty="0" smtClean="0"/>
              <a:t>1</a:t>
            </a:r>
            <a:r>
              <a:rPr lang="ja-JP" altLang="en-US" sz="2400" dirty="0" smtClean="0"/>
              <a:t>と</a:t>
            </a:r>
            <a:r>
              <a:rPr lang="en-US" altLang="ja-JP" sz="2400" dirty="0" smtClean="0"/>
              <a:t>2</a:t>
            </a:r>
            <a:r>
              <a:rPr lang="ja-JP" altLang="en-US" sz="2400" dirty="0" smtClean="0"/>
              <a:t>がそれぞれ</a:t>
            </a:r>
            <a:r>
              <a:rPr lang="en-US" altLang="ja-JP" sz="2400" dirty="0" smtClean="0"/>
              <a:t>$4</a:t>
            </a:r>
            <a:r>
              <a:rPr lang="ja-JP" altLang="en-US" sz="2400" dirty="0" smtClean="0"/>
              <a:t>と</a:t>
            </a:r>
            <a:r>
              <a:rPr lang="en-US" altLang="ja-JP" sz="2400" dirty="0" smtClean="0"/>
              <a:t>$3</a:t>
            </a:r>
            <a:r>
              <a:rPr lang="ja-JP" altLang="en-US" sz="2400" dirty="0" smtClean="0"/>
              <a:t>を入札した場合，彼には</a:t>
            </a:r>
            <a:r>
              <a:rPr lang="en-US" altLang="ja-JP" sz="2400" dirty="0" smtClean="0"/>
              <a:t> {A} </a:t>
            </a:r>
            <a:r>
              <a:rPr lang="ja-JP" altLang="en-US" sz="2400" dirty="0" smtClean="0"/>
              <a:t>と</a:t>
            </a:r>
            <a:r>
              <a:rPr lang="en-US" altLang="ja-JP" sz="2400" dirty="0" smtClean="0"/>
              <a:t> {B}</a:t>
            </a:r>
            <a:r>
              <a:rPr lang="ja-JP" altLang="en-US" sz="2400" dirty="0" smtClean="0"/>
              <a:t> が個別に割り当てられ，</a:t>
            </a:r>
            <a:r>
              <a:rPr lang="en-US" altLang="ja-JP" sz="2400" dirty="0" smtClean="0"/>
              <a:t>$2.5 </a:t>
            </a:r>
            <a:r>
              <a:rPr lang="ja-JP" altLang="en-US" sz="2400" dirty="0" smtClean="0"/>
              <a:t>を支払う</a:t>
            </a:r>
            <a:r>
              <a:rPr lang="en-US" altLang="ja-JP" sz="2400" dirty="0" smtClean="0"/>
              <a:t>.</a:t>
            </a:r>
          </a:p>
          <a:p>
            <a:pPr eaLnBrk="1" hangingPunct="1"/>
            <a:r>
              <a:rPr lang="ja-JP" altLang="en-US" sz="2400" dirty="0" smtClean="0"/>
              <a:t>このとき，入札者</a:t>
            </a:r>
            <a:r>
              <a:rPr lang="en-US" altLang="ja-JP" sz="2400" dirty="0" smtClean="0"/>
              <a:t>1</a:t>
            </a:r>
            <a:r>
              <a:rPr lang="ja-JP" altLang="en-US" sz="2400" dirty="0" smtClean="0"/>
              <a:t>が入札を分割しなければ，</a:t>
            </a:r>
            <a:r>
              <a:rPr lang="en-US" altLang="ja-JP" sz="2400" dirty="0" smtClean="0"/>
              <a:t>$5</a:t>
            </a:r>
            <a:r>
              <a:rPr lang="ja-JP" altLang="en-US" sz="2400" dirty="0" smtClean="0"/>
              <a:t>を支払うことになる．</a:t>
            </a:r>
            <a:endParaRPr lang="en-US" altLang="ja-JP" sz="2400" dirty="0" smtClean="0"/>
          </a:p>
          <a:p>
            <a:r>
              <a:rPr lang="ja-JP" altLang="en-US" sz="2400" dirty="0" smtClean="0"/>
              <a:t>したがって，</a:t>
            </a:r>
            <a:r>
              <a:rPr lang="en-US" altLang="ja-JP" sz="2400" dirty="0" smtClean="0"/>
              <a:t> {A}, {B} </a:t>
            </a:r>
            <a:r>
              <a:rPr lang="ja-JP" altLang="en-US" sz="2400" dirty="0" smtClean="0"/>
              <a:t>それぞれの支払額の合計は</a:t>
            </a:r>
            <a:r>
              <a:rPr lang="en-US" altLang="ja-JP" sz="2400" dirty="0" smtClean="0"/>
              <a:t>{A,B}</a:t>
            </a:r>
            <a:r>
              <a:rPr lang="ja-JP" altLang="en-US" sz="2400" dirty="0" err="1" smtClean="0"/>
              <a:t>への</a:t>
            </a:r>
            <a:r>
              <a:rPr lang="ja-JP" altLang="en-US" sz="2400" dirty="0" smtClean="0"/>
              <a:t>支払額と少なくとも等しいため，架空名義操作不可能になる．</a:t>
            </a:r>
            <a:endParaRPr lang="en-US" altLang="ja-JP" sz="2400" dirty="0" smtClean="0"/>
          </a:p>
        </p:txBody>
      </p:sp>
      <p:sp>
        <p:nvSpPr>
          <p:cNvPr id="24580" name="テキスト ボックス 10"/>
          <p:cNvSpPr txBox="1">
            <a:spLocks noChangeArrowheads="1"/>
          </p:cNvSpPr>
          <p:nvPr/>
        </p:nvSpPr>
        <p:spPr bwMode="auto">
          <a:xfrm>
            <a:off x="2005013" y="5705475"/>
            <a:ext cx="922337" cy="523875"/>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24581" name="テキスト ボックス 12"/>
          <p:cNvSpPr txBox="1">
            <a:spLocks noChangeArrowheads="1"/>
          </p:cNvSpPr>
          <p:nvPr/>
        </p:nvSpPr>
        <p:spPr bwMode="auto">
          <a:xfrm>
            <a:off x="854075" y="5708650"/>
            <a:ext cx="1035050" cy="519113"/>
          </a:xfrm>
          <a:prstGeom prst="rect">
            <a:avLst/>
          </a:prstGeom>
          <a:noFill/>
          <a:ln w="9525">
            <a:noFill/>
            <a:miter lim="800000"/>
            <a:headEnd/>
            <a:tailEnd/>
          </a:ln>
        </p:spPr>
        <p:txBody>
          <a:bodyPr anchor="ctr" anchorCtr="1">
            <a:spAutoFit/>
          </a:bodyPr>
          <a:lstStyle/>
          <a:p>
            <a:r>
              <a:rPr lang="en-US" altLang="ja-JP" sz="2800"/>
              <a:t>v</a:t>
            </a:r>
            <a:r>
              <a:rPr lang="en-US" altLang="ja-JP" sz="2800" baseline="-25000"/>
              <a:t>{A,B}</a:t>
            </a:r>
          </a:p>
        </p:txBody>
      </p:sp>
      <p:sp>
        <p:nvSpPr>
          <p:cNvPr id="24582" name="Rectangle 12"/>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9" name="Rectangle 13"/>
          <p:cNvSpPr>
            <a:spLocks noChangeArrowheads="1"/>
          </p:cNvSpPr>
          <p:nvPr/>
        </p:nvSpPr>
        <p:spPr bwMode="auto">
          <a:xfrm>
            <a:off x="2051050" y="539750"/>
            <a:ext cx="720725" cy="5049838"/>
          </a:xfrm>
          <a:prstGeom prst="rect">
            <a:avLst/>
          </a:prstGeom>
          <a:solidFill>
            <a:schemeClr val="accent1"/>
          </a:solidFill>
          <a:ln w="9525">
            <a:solidFill>
              <a:schemeClr val="tx1"/>
            </a:solidFill>
            <a:miter lim="800000"/>
            <a:headEnd/>
            <a:tailEnd/>
          </a:ln>
        </p:spPr>
        <p:txBody>
          <a:bodyPr wrap="none" anchor="b"/>
          <a:lstStyle/>
          <a:p>
            <a:pPr algn="ctr"/>
            <a:r>
              <a:rPr lang="en-US" altLang="ja-JP" sz="4400"/>
              <a:t>$7</a:t>
            </a:r>
          </a:p>
        </p:txBody>
      </p:sp>
      <p:sp>
        <p:nvSpPr>
          <p:cNvPr id="24584"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
        <p:nvSpPr>
          <p:cNvPr id="24585"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grpSp>
        <p:nvGrpSpPr>
          <p:cNvPr id="2" name="Group 18"/>
          <p:cNvGrpSpPr>
            <a:grpSpLocks/>
          </p:cNvGrpSpPr>
          <p:nvPr/>
        </p:nvGrpSpPr>
        <p:grpSpPr bwMode="auto">
          <a:xfrm>
            <a:off x="2127250" y="1989138"/>
            <a:ext cx="763588" cy="719137"/>
            <a:chOff x="1888" y="1508"/>
            <a:chExt cx="481" cy="453"/>
          </a:xfrm>
        </p:grpSpPr>
        <p:pic>
          <p:nvPicPr>
            <p:cNvPr id="24587" name="Picture 19" descr="MCj04398250000[1]"/>
            <p:cNvPicPr>
              <a:picLocks noChangeAspect="1" noChangeArrowheads="1"/>
            </p:cNvPicPr>
            <p:nvPr/>
          </p:nvPicPr>
          <p:blipFill>
            <a:blip r:embed="rId4" cstate="print"/>
            <a:srcRect/>
            <a:stretch>
              <a:fillRect/>
            </a:stretch>
          </p:blipFill>
          <p:spPr bwMode="auto">
            <a:xfrm>
              <a:off x="1916" y="1508"/>
              <a:ext cx="453" cy="453"/>
            </a:xfrm>
            <a:prstGeom prst="rect">
              <a:avLst/>
            </a:prstGeom>
            <a:noFill/>
            <a:ln w="9525">
              <a:noFill/>
              <a:miter lim="800000"/>
              <a:headEnd/>
              <a:tailEnd/>
            </a:ln>
          </p:spPr>
        </p:pic>
        <p:sp>
          <p:nvSpPr>
            <p:cNvPr id="24588" name="Rectangle 20"/>
            <p:cNvSpPr>
              <a:spLocks noChangeArrowheads="1"/>
            </p:cNvSpPr>
            <p:nvPr/>
          </p:nvSpPr>
          <p:spPr bwMode="auto">
            <a:xfrm>
              <a:off x="1888" y="1508"/>
              <a:ext cx="284" cy="255"/>
            </a:xfrm>
            <a:prstGeom prst="rect">
              <a:avLst/>
            </a:prstGeom>
            <a:noFill/>
            <a:ln w="9525">
              <a:noFill/>
              <a:miter lim="800000"/>
              <a:headEnd/>
              <a:tailEnd/>
            </a:ln>
          </p:spPr>
          <p:txBody>
            <a:bodyPr wrap="none" anchor="ctr"/>
            <a:lstStyle/>
            <a:p>
              <a:pPr algn="ctr"/>
              <a:r>
                <a:rPr lang="en-US" altLang="ja-JP" sz="4000">
                  <a:solidFill>
                    <a:srgbClr val="0099FF"/>
                  </a:solidFill>
                </a:rPr>
                <a:t>$5</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1" presetClass="emph" presetSubtype="2" fill="hold" nodeType="withEffect">
                                  <p:stCondLst>
                                    <p:cond delay="0"/>
                                  </p:stCondLst>
                                  <p:childTnLst>
                                    <p:animClr clrSpc="rgb" dir="cw">
                                      <p:cBhvr>
                                        <p:cTn id="10" dur="500" fill="hold"/>
                                        <p:tgtEl>
                                          <p:spTgt spid="9"/>
                                        </p:tgtEl>
                                        <p:attrNameLst>
                                          <p:attrName>fillcolor</p:attrName>
                                        </p:attrNameLst>
                                      </p:cBhvr>
                                      <p:to>
                                        <a:srgbClr val="00FF00"/>
                                      </p:to>
                                    </p:animClr>
                                    <p:set>
                                      <p:cBhvr>
                                        <p:cTn id="11" dur="500" fill="hold"/>
                                        <p:tgtEl>
                                          <p:spTgt spid="9"/>
                                        </p:tgtEl>
                                        <p:attrNameLst>
                                          <p:attrName>fill.type</p:attrName>
                                        </p:attrNameLst>
                                      </p:cBhvr>
                                      <p:to>
                                        <p:strVal val="solid"/>
                                      </p:to>
                                    </p:set>
                                    <p:set>
                                      <p:cBhvr>
                                        <p:cTn id="12" dur="500" fill="hold"/>
                                        <p:tgtEl>
                                          <p:spTgt spid="9"/>
                                        </p:tgtEl>
                                        <p:attrNameLst>
                                          <p:attrName>fill.on</p:attrName>
                                        </p:attrNameLst>
                                      </p:cBhvr>
                                      <p:to>
                                        <p:strVal val="true"/>
                                      </p:to>
                                    </p:set>
                                  </p:childTnLst>
                                </p:cTn>
                              </p:par>
                              <p:par>
                                <p:cTn id="13" presetID="3" presetClass="entr" presetSubtype="1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r>
              <a:rPr lang="en-US" altLang="ja-JP" sz="4000" dirty="0" smtClean="0"/>
              <a:t>ARP</a:t>
            </a:r>
            <a:r>
              <a:rPr lang="ja-JP" altLang="en-US" sz="4000" dirty="0" smtClean="0"/>
              <a:t>の効率性の比の最悪値</a:t>
            </a:r>
            <a:endParaRPr lang="en-US" altLang="ja-JP" sz="4000" dirty="0" smtClean="0"/>
          </a:p>
        </p:txBody>
      </p:sp>
      <p:sp>
        <p:nvSpPr>
          <p:cNvPr id="63494" name="Rectangle 6"/>
          <p:cNvSpPr>
            <a:spLocks noGrp="1" noChangeArrowheads="1"/>
          </p:cNvSpPr>
          <p:nvPr>
            <p:ph type="body" sz="half" idx="2"/>
          </p:nvPr>
        </p:nvSpPr>
        <p:spPr/>
        <p:txBody>
          <a:bodyPr>
            <a:normAutofit/>
          </a:bodyPr>
          <a:lstStyle/>
          <a:p>
            <a:pPr eaLnBrk="1" hangingPunct="1">
              <a:lnSpc>
                <a:spcPct val="90000"/>
              </a:lnSpc>
            </a:pPr>
            <a:r>
              <a:rPr lang="en-US" altLang="ja-JP" sz="2400" dirty="0" smtClean="0"/>
              <a:t>ARP</a:t>
            </a:r>
            <a:r>
              <a:rPr lang="ja-JP" altLang="en-US" sz="2400" dirty="0" smtClean="0"/>
              <a:t>メカニズムは入札者</a:t>
            </a:r>
            <a:r>
              <a:rPr lang="en-US" altLang="ja-JP" sz="2400" dirty="0" smtClean="0"/>
              <a:t>0</a:t>
            </a:r>
            <a:r>
              <a:rPr lang="ja-JP" altLang="en-US" sz="2400" dirty="0" smtClean="0"/>
              <a:t>に全てを割り当てるため，その余剰は</a:t>
            </a:r>
            <a:r>
              <a:rPr lang="en-US" altLang="ja-JP" sz="2400" dirty="0" smtClean="0"/>
              <a:t>$5</a:t>
            </a:r>
            <a:r>
              <a:rPr lang="ja-JP" altLang="en-US" sz="2400" dirty="0" smtClean="0"/>
              <a:t>となる．</a:t>
            </a:r>
            <a:endParaRPr lang="en-US" altLang="ja-JP" sz="2400" dirty="0" smtClean="0"/>
          </a:p>
          <a:p>
            <a:pPr eaLnBrk="1" hangingPunct="1">
              <a:lnSpc>
                <a:spcPct val="90000"/>
              </a:lnSpc>
            </a:pPr>
            <a:r>
              <a:rPr lang="ja-JP" altLang="en-US" sz="2400" dirty="0" smtClean="0"/>
              <a:t>一方で，パレート効率的な割当てにおける余剰は</a:t>
            </a:r>
            <a:r>
              <a:rPr lang="en-US" altLang="ja-JP" sz="2400" dirty="0" smtClean="0"/>
              <a:t> $7.3 </a:t>
            </a:r>
            <a:r>
              <a:rPr lang="ja-JP" altLang="en-US" sz="2400" dirty="0" smtClean="0"/>
              <a:t>となる</a:t>
            </a:r>
            <a:r>
              <a:rPr lang="en-US" altLang="ja-JP" sz="2400" dirty="0" smtClean="0"/>
              <a:t>. </a:t>
            </a:r>
          </a:p>
          <a:p>
            <a:pPr>
              <a:lnSpc>
                <a:spcPct val="90000"/>
              </a:lnSpc>
            </a:pPr>
            <a:r>
              <a:rPr lang="ja-JP" altLang="en-US" sz="2400" dirty="0" smtClean="0"/>
              <a:t>効率性の比の最悪値は</a:t>
            </a:r>
            <a:r>
              <a:rPr lang="en-US" altLang="ja-JP" sz="2400" dirty="0" smtClean="0"/>
              <a:t>2/3. </a:t>
            </a:r>
          </a:p>
          <a:p>
            <a:pPr eaLnBrk="1" hangingPunct="1">
              <a:lnSpc>
                <a:spcPct val="90000"/>
              </a:lnSpc>
            </a:pPr>
            <a:r>
              <a:rPr lang="ja-JP" altLang="en-US" sz="2400" dirty="0" smtClean="0"/>
              <a:t>この結果は</a:t>
            </a:r>
            <a:r>
              <a:rPr lang="en-US" altLang="ja-JP" sz="2400" dirty="0" smtClean="0"/>
              <a:t>m</a:t>
            </a:r>
            <a:r>
              <a:rPr lang="ja-JP" altLang="en-US" sz="2400" dirty="0" smtClean="0"/>
              <a:t>財の組合せオークションに一般化でき，その場合の比は</a:t>
            </a:r>
            <a:r>
              <a:rPr lang="en-US" altLang="ja-JP" sz="2400" dirty="0" smtClean="0"/>
              <a:t>2/(m+1)</a:t>
            </a:r>
            <a:r>
              <a:rPr lang="ja-JP" altLang="en-US" sz="2400" dirty="0" smtClean="0"/>
              <a:t>となる．</a:t>
            </a:r>
            <a:endParaRPr lang="en-US" altLang="ja-JP" sz="2400" dirty="0" smtClean="0"/>
          </a:p>
        </p:txBody>
      </p:sp>
      <p:sp>
        <p:nvSpPr>
          <p:cNvPr id="63495" name="テキスト ボックス 10"/>
          <p:cNvSpPr txBox="1">
            <a:spLocks noChangeArrowheads="1"/>
          </p:cNvSpPr>
          <p:nvPr/>
        </p:nvSpPr>
        <p:spPr bwMode="auto">
          <a:xfrm>
            <a:off x="2051050" y="5630863"/>
            <a:ext cx="720725" cy="461962"/>
          </a:xfrm>
          <a:prstGeom prst="rect">
            <a:avLst/>
          </a:prstGeom>
          <a:noFill/>
          <a:ln w="9525">
            <a:noFill/>
            <a:miter lim="800000"/>
            <a:headEnd/>
            <a:tailEnd/>
          </a:ln>
        </p:spPr>
        <p:txBody>
          <a:bodyPr anchor="ctr" anchorCtr="1">
            <a:spAutoFit/>
          </a:bodyPr>
          <a:lstStyle/>
          <a:p>
            <a:r>
              <a:rPr lang="en-US" altLang="ja-JP" sz="2400"/>
              <a:t>v</a:t>
            </a:r>
            <a:r>
              <a:rPr lang="en-US" altLang="ja-JP" sz="2400" baseline="-25000"/>
              <a:t>{A}</a:t>
            </a:r>
          </a:p>
        </p:txBody>
      </p:sp>
      <p:sp>
        <p:nvSpPr>
          <p:cNvPr id="63496" name="テキスト ボックス 11"/>
          <p:cNvSpPr txBox="1">
            <a:spLocks noChangeArrowheads="1"/>
          </p:cNvSpPr>
          <p:nvPr/>
        </p:nvSpPr>
        <p:spPr bwMode="auto">
          <a:xfrm>
            <a:off x="3132138" y="5630863"/>
            <a:ext cx="747712" cy="461962"/>
          </a:xfrm>
          <a:prstGeom prst="rect">
            <a:avLst/>
          </a:prstGeom>
          <a:noFill/>
          <a:ln w="9525">
            <a:noFill/>
            <a:miter lim="800000"/>
            <a:headEnd/>
            <a:tailEnd/>
          </a:ln>
        </p:spPr>
        <p:txBody>
          <a:bodyPr anchor="ctr" anchorCtr="1">
            <a:spAutoFit/>
          </a:bodyPr>
          <a:lstStyle/>
          <a:p>
            <a:r>
              <a:rPr lang="en-US" altLang="ja-JP" sz="2400"/>
              <a:t>v</a:t>
            </a:r>
            <a:r>
              <a:rPr lang="en-US" altLang="ja-JP" sz="2400" baseline="-25000"/>
              <a:t>{B}</a:t>
            </a:r>
          </a:p>
        </p:txBody>
      </p:sp>
      <p:sp>
        <p:nvSpPr>
          <p:cNvPr id="63497" name="テキスト ボックス 12"/>
          <p:cNvSpPr txBox="1">
            <a:spLocks noChangeArrowheads="1"/>
          </p:cNvSpPr>
          <p:nvPr/>
        </p:nvSpPr>
        <p:spPr bwMode="auto">
          <a:xfrm>
            <a:off x="927100" y="5630863"/>
            <a:ext cx="900113" cy="461962"/>
          </a:xfrm>
          <a:prstGeom prst="rect">
            <a:avLst/>
          </a:prstGeom>
          <a:noFill/>
          <a:ln w="9525">
            <a:noFill/>
            <a:miter lim="800000"/>
            <a:headEnd/>
            <a:tailEnd/>
          </a:ln>
        </p:spPr>
        <p:txBody>
          <a:bodyPr anchor="ctr" anchorCtr="1">
            <a:spAutoFit/>
          </a:bodyPr>
          <a:lstStyle/>
          <a:p>
            <a:r>
              <a:rPr lang="en-US" altLang="ja-JP" sz="2400"/>
              <a:t>v</a:t>
            </a:r>
            <a:r>
              <a:rPr lang="en-US" altLang="ja-JP" sz="2400" baseline="-25000"/>
              <a:t>{A,B}</a:t>
            </a:r>
          </a:p>
        </p:txBody>
      </p:sp>
      <p:sp>
        <p:nvSpPr>
          <p:cNvPr id="63498" name="Rectangle 10"/>
          <p:cNvSpPr>
            <a:spLocks noChangeArrowheads="1"/>
          </p:cNvSpPr>
          <p:nvPr/>
        </p:nvSpPr>
        <p:spPr bwMode="auto">
          <a:xfrm>
            <a:off x="971550" y="1989138"/>
            <a:ext cx="720725" cy="3600450"/>
          </a:xfrm>
          <a:prstGeom prst="rect">
            <a:avLst/>
          </a:prstGeom>
          <a:solidFill>
            <a:schemeClr val="accent1"/>
          </a:solidFill>
          <a:ln w="9525">
            <a:solidFill>
              <a:schemeClr val="tx1"/>
            </a:solidFill>
            <a:miter lim="800000"/>
            <a:headEnd/>
            <a:tailEnd/>
          </a:ln>
        </p:spPr>
        <p:txBody>
          <a:bodyPr wrap="none" anchor="b"/>
          <a:lstStyle/>
          <a:p>
            <a:pPr algn="ctr"/>
            <a:r>
              <a:rPr lang="en-US" altLang="ja-JP" sz="4400"/>
              <a:t>$5</a:t>
            </a:r>
          </a:p>
        </p:txBody>
      </p:sp>
      <p:sp>
        <p:nvSpPr>
          <p:cNvPr id="63499" name="Rectangle 11"/>
          <p:cNvSpPr>
            <a:spLocks noChangeArrowheads="1"/>
          </p:cNvSpPr>
          <p:nvPr/>
        </p:nvSpPr>
        <p:spPr bwMode="auto">
          <a:xfrm>
            <a:off x="2051050" y="2051050"/>
            <a:ext cx="720725" cy="3538538"/>
          </a:xfrm>
          <a:prstGeom prst="rect">
            <a:avLst/>
          </a:prstGeom>
          <a:solidFill>
            <a:schemeClr val="accent1"/>
          </a:solidFill>
          <a:ln w="9525">
            <a:solidFill>
              <a:schemeClr val="tx1"/>
            </a:solidFill>
            <a:miter lim="800000"/>
            <a:headEnd/>
            <a:tailEnd/>
          </a:ln>
        </p:spPr>
        <p:txBody>
          <a:bodyPr wrap="none" anchor="b"/>
          <a:lstStyle/>
          <a:p>
            <a:pPr algn="ctr"/>
            <a:r>
              <a:rPr lang="en-US" altLang="ja-JP" sz="4400"/>
              <a:t>$4.9</a:t>
            </a:r>
          </a:p>
        </p:txBody>
      </p:sp>
      <p:sp>
        <p:nvSpPr>
          <p:cNvPr id="63500" name="Rectangle 12"/>
          <p:cNvSpPr>
            <a:spLocks noChangeArrowheads="1"/>
          </p:cNvSpPr>
          <p:nvPr/>
        </p:nvSpPr>
        <p:spPr bwMode="auto">
          <a:xfrm>
            <a:off x="3144838" y="3917950"/>
            <a:ext cx="720725" cy="1671638"/>
          </a:xfrm>
          <a:prstGeom prst="rect">
            <a:avLst/>
          </a:prstGeom>
          <a:solidFill>
            <a:schemeClr val="accent1"/>
          </a:solidFill>
          <a:ln w="9525">
            <a:solidFill>
              <a:schemeClr val="tx1"/>
            </a:solidFill>
            <a:miter lim="800000"/>
            <a:headEnd/>
            <a:tailEnd/>
          </a:ln>
        </p:spPr>
        <p:txBody>
          <a:bodyPr wrap="none" anchor="b"/>
          <a:lstStyle/>
          <a:p>
            <a:pPr algn="ctr"/>
            <a:r>
              <a:rPr lang="en-US" altLang="ja-JP" sz="4400"/>
              <a:t>$2.4</a:t>
            </a:r>
          </a:p>
        </p:txBody>
      </p:sp>
      <p:sp>
        <p:nvSpPr>
          <p:cNvPr id="63502" name="テキスト ボックス 12"/>
          <p:cNvSpPr txBox="1">
            <a:spLocks noChangeArrowheads="1"/>
          </p:cNvSpPr>
          <p:nvPr/>
        </p:nvSpPr>
        <p:spPr bwMode="auto">
          <a:xfrm>
            <a:off x="1871663" y="1584325"/>
            <a:ext cx="1125537" cy="366713"/>
          </a:xfrm>
          <a:prstGeom prst="rect">
            <a:avLst/>
          </a:prstGeom>
          <a:solidFill>
            <a:srgbClr val="CCFFFF"/>
          </a:solidFill>
          <a:ln w="9525">
            <a:noFill/>
            <a:miter lim="800000"/>
            <a:headEnd/>
            <a:tailEnd/>
          </a:ln>
        </p:spPr>
        <p:txBody>
          <a:bodyPr anchor="ctr" anchorCtr="1">
            <a:spAutoFit/>
          </a:bodyPr>
          <a:lstStyle/>
          <a:p>
            <a:r>
              <a:rPr lang="en-US" altLang="ja-JP"/>
              <a:t>bidder 1</a:t>
            </a:r>
            <a:endParaRPr lang="en-US" altLang="ja-JP" baseline="-25000"/>
          </a:p>
        </p:txBody>
      </p:sp>
      <p:sp>
        <p:nvSpPr>
          <p:cNvPr id="63503" name="テキスト ボックス 12"/>
          <p:cNvSpPr txBox="1">
            <a:spLocks noChangeArrowheads="1"/>
          </p:cNvSpPr>
          <p:nvPr/>
        </p:nvSpPr>
        <p:spPr bwMode="auto">
          <a:xfrm>
            <a:off x="3041650"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2</a:t>
            </a:r>
            <a:endParaRPr lang="en-US" altLang="ja-JP" baseline="-25000"/>
          </a:p>
        </p:txBody>
      </p:sp>
      <p:sp>
        <p:nvSpPr>
          <p:cNvPr id="63507" name="Line 19"/>
          <p:cNvSpPr>
            <a:spLocks noChangeShapeType="1"/>
          </p:cNvSpPr>
          <p:nvPr/>
        </p:nvSpPr>
        <p:spPr bwMode="auto">
          <a:xfrm>
            <a:off x="1827213" y="3833813"/>
            <a:ext cx="2295525" cy="0"/>
          </a:xfrm>
          <a:prstGeom prst="line">
            <a:avLst/>
          </a:prstGeom>
          <a:noFill/>
          <a:ln w="76200">
            <a:solidFill>
              <a:srgbClr val="FF00FF"/>
            </a:solidFill>
            <a:round/>
            <a:headEnd/>
            <a:tailEnd/>
          </a:ln>
        </p:spPr>
        <p:txBody>
          <a:bodyPr/>
          <a:lstStyle/>
          <a:p>
            <a:endParaRPr lang="ja-JP" altLang="en-US"/>
          </a:p>
        </p:txBody>
      </p:sp>
      <p:sp>
        <p:nvSpPr>
          <p:cNvPr id="63510" name="Text Box 22"/>
          <p:cNvSpPr txBox="1">
            <a:spLocks noChangeArrowheads="1"/>
          </p:cNvSpPr>
          <p:nvPr/>
        </p:nvSpPr>
        <p:spPr bwMode="auto">
          <a:xfrm>
            <a:off x="2006600" y="3473450"/>
            <a:ext cx="1890713" cy="762000"/>
          </a:xfrm>
          <a:prstGeom prst="rect">
            <a:avLst/>
          </a:prstGeom>
          <a:solidFill>
            <a:srgbClr val="FF00FF"/>
          </a:solidFill>
          <a:ln w="9525">
            <a:noFill/>
            <a:miter lim="800000"/>
            <a:headEnd/>
            <a:tailEnd/>
          </a:ln>
        </p:spPr>
        <p:txBody>
          <a:bodyPr>
            <a:spAutoFit/>
          </a:bodyPr>
          <a:lstStyle/>
          <a:p>
            <a:pPr>
              <a:spcBef>
                <a:spcPct val="50000"/>
              </a:spcBef>
            </a:pPr>
            <a:r>
              <a:rPr lang="en-US" altLang="ja-JP" sz="4400"/>
              <a:t>v</a:t>
            </a:r>
            <a:r>
              <a:rPr lang="en-US" altLang="ja-JP" sz="4400" baseline="-25000"/>
              <a:t>{A,B}</a:t>
            </a:r>
            <a:r>
              <a:rPr lang="en-US" altLang="ja-JP" sz="4400"/>
              <a:t>/2</a:t>
            </a:r>
          </a:p>
        </p:txBody>
      </p:sp>
      <p:sp>
        <p:nvSpPr>
          <p:cNvPr id="63511" name="Line 23"/>
          <p:cNvSpPr>
            <a:spLocks noChangeShapeType="1"/>
          </p:cNvSpPr>
          <p:nvPr/>
        </p:nvSpPr>
        <p:spPr bwMode="auto">
          <a:xfrm>
            <a:off x="746125" y="1989138"/>
            <a:ext cx="1081088" cy="0"/>
          </a:xfrm>
          <a:prstGeom prst="line">
            <a:avLst/>
          </a:prstGeom>
          <a:noFill/>
          <a:ln w="76200">
            <a:solidFill>
              <a:srgbClr val="FF00FF"/>
            </a:solidFill>
            <a:round/>
            <a:headEnd/>
            <a:tailEnd/>
          </a:ln>
        </p:spPr>
        <p:txBody>
          <a:bodyPr/>
          <a:lstStyle/>
          <a:p>
            <a:endParaRPr lang="ja-JP" altLang="en-US"/>
          </a:p>
        </p:txBody>
      </p:sp>
      <p:sp>
        <p:nvSpPr>
          <p:cNvPr id="63512" name="Text Box 24"/>
          <p:cNvSpPr txBox="1">
            <a:spLocks noChangeArrowheads="1"/>
          </p:cNvSpPr>
          <p:nvPr/>
        </p:nvSpPr>
        <p:spPr bwMode="auto">
          <a:xfrm>
            <a:off x="0" y="1673225"/>
            <a:ext cx="1304925" cy="762000"/>
          </a:xfrm>
          <a:prstGeom prst="rect">
            <a:avLst/>
          </a:prstGeom>
          <a:solidFill>
            <a:srgbClr val="FF00FF"/>
          </a:solidFill>
          <a:ln w="9525">
            <a:noFill/>
            <a:miter lim="800000"/>
            <a:headEnd/>
            <a:tailEnd/>
          </a:ln>
        </p:spPr>
        <p:txBody>
          <a:bodyPr>
            <a:spAutoFit/>
          </a:bodyPr>
          <a:lstStyle/>
          <a:p>
            <a:pPr>
              <a:spcBef>
                <a:spcPct val="50000"/>
              </a:spcBef>
            </a:pPr>
            <a:r>
              <a:rPr lang="en-US" altLang="ja-JP" sz="4400"/>
              <a:t>2v</a:t>
            </a:r>
            <a:r>
              <a:rPr lang="en-US" altLang="ja-JP" sz="4400" baseline="-25000"/>
              <a:t>{B}</a:t>
            </a:r>
            <a:endParaRPr lang="en-US" altLang="ja-JP" sz="4400"/>
          </a:p>
        </p:txBody>
      </p:sp>
      <p:sp>
        <p:nvSpPr>
          <p:cNvPr id="63501" name="テキスト ボックス 12"/>
          <p:cNvSpPr txBox="1">
            <a:spLocks noChangeArrowheads="1"/>
          </p:cNvSpPr>
          <p:nvPr/>
        </p:nvSpPr>
        <p:spPr bwMode="auto">
          <a:xfrm>
            <a:off x="701675" y="1584325"/>
            <a:ext cx="1125538" cy="366713"/>
          </a:xfrm>
          <a:prstGeom prst="rect">
            <a:avLst/>
          </a:prstGeom>
          <a:solidFill>
            <a:srgbClr val="CCFFFF"/>
          </a:solidFill>
          <a:ln w="9525">
            <a:noFill/>
            <a:miter lim="800000"/>
            <a:headEnd/>
            <a:tailEnd/>
          </a:ln>
        </p:spPr>
        <p:txBody>
          <a:bodyPr anchor="ctr" anchorCtr="1">
            <a:spAutoFit/>
          </a:bodyPr>
          <a:lstStyle/>
          <a:p>
            <a:r>
              <a:rPr lang="en-US" altLang="ja-JP"/>
              <a:t>bidder 0</a:t>
            </a:r>
            <a:endParaRPr lang="en-US" altLang="ja-JP" baseline="-250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5"/>
                                        </p:tgtEl>
                                        <p:attrNameLst>
                                          <p:attrName>style.visibility</p:attrName>
                                        </p:attrNameLst>
                                      </p:cBhvr>
                                      <p:to>
                                        <p:strVal val="visible"/>
                                      </p:to>
                                    </p:set>
                                    <p:animEffect transition="in" filter="blinds(horizontal)">
                                      <p:cBhvr>
                                        <p:cTn id="7" dur="500"/>
                                        <p:tgtEl>
                                          <p:spTgt spid="6349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3496"/>
                                        </p:tgtEl>
                                        <p:attrNameLst>
                                          <p:attrName>style.visibility</p:attrName>
                                        </p:attrNameLst>
                                      </p:cBhvr>
                                      <p:to>
                                        <p:strVal val="visible"/>
                                      </p:to>
                                    </p:set>
                                    <p:animEffect transition="in" filter="blinds(horizontal)">
                                      <p:cBhvr>
                                        <p:cTn id="10" dur="500"/>
                                        <p:tgtEl>
                                          <p:spTgt spid="6349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3497"/>
                                        </p:tgtEl>
                                        <p:attrNameLst>
                                          <p:attrName>style.visibility</p:attrName>
                                        </p:attrNameLst>
                                      </p:cBhvr>
                                      <p:to>
                                        <p:strVal val="visible"/>
                                      </p:to>
                                    </p:set>
                                    <p:animEffect transition="in" filter="blinds(horizontal)">
                                      <p:cBhvr>
                                        <p:cTn id="13" dur="500"/>
                                        <p:tgtEl>
                                          <p:spTgt spid="6349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3498"/>
                                        </p:tgtEl>
                                        <p:attrNameLst>
                                          <p:attrName>style.visibility</p:attrName>
                                        </p:attrNameLst>
                                      </p:cBhvr>
                                      <p:to>
                                        <p:strVal val="visible"/>
                                      </p:to>
                                    </p:set>
                                    <p:animEffect transition="in" filter="blinds(horizontal)">
                                      <p:cBhvr>
                                        <p:cTn id="16" dur="500"/>
                                        <p:tgtEl>
                                          <p:spTgt spid="6349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3499"/>
                                        </p:tgtEl>
                                        <p:attrNameLst>
                                          <p:attrName>style.visibility</p:attrName>
                                        </p:attrNameLst>
                                      </p:cBhvr>
                                      <p:to>
                                        <p:strVal val="visible"/>
                                      </p:to>
                                    </p:set>
                                    <p:animEffect transition="in" filter="blinds(horizontal)">
                                      <p:cBhvr>
                                        <p:cTn id="19" dur="500"/>
                                        <p:tgtEl>
                                          <p:spTgt spid="6349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3500"/>
                                        </p:tgtEl>
                                        <p:attrNameLst>
                                          <p:attrName>style.visibility</p:attrName>
                                        </p:attrNameLst>
                                      </p:cBhvr>
                                      <p:to>
                                        <p:strVal val="visible"/>
                                      </p:to>
                                    </p:set>
                                    <p:animEffect transition="in" filter="blinds(horizontal)">
                                      <p:cBhvr>
                                        <p:cTn id="22" dur="500"/>
                                        <p:tgtEl>
                                          <p:spTgt spid="6350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63501"/>
                                        </p:tgtEl>
                                        <p:attrNameLst>
                                          <p:attrName>style.visibility</p:attrName>
                                        </p:attrNameLst>
                                      </p:cBhvr>
                                      <p:to>
                                        <p:strVal val="visible"/>
                                      </p:to>
                                    </p:set>
                                    <p:animEffect transition="in" filter="blinds(horizontal)">
                                      <p:cBhvr>
                                        <p:cTn id="25" dur="500"/>
                                        <p:tgtEl>
                                          <p:spTgt spid="63501"/>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3502"/>
                                        </p:tgtEl>
                                        <p:attrNameLst>
                                          <p:attrName>style.visibility</p:attrName>
                                        </p:attrNameLst>
                                      </p:cBhvr>
                                      <p:to>
                                        <p:strVal val="visible"/>
                                      </p:to>
                                    </p:set>
                                    <p:animEffect transition="in" filter="blinds(horizontal)">
                                      <p:cBhvr>
                                        <p:cTn id="28" dur="500"/>
                                        <p:tgtEl>
                                          <p:spTgt spid="6350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3503"/>
                                        </p:tgtEl>
                                        <p:attrNameLst>
                                          <p:attrName>style.visibility</p:attrName>
                                        </p:attrNameLst>
                                      </p:cBhvr>
                                      <p:to>
                                        <p:strVal val="visible"/>
                                      </p:to>
                                    </p:set>
                                    <p:animEffect transition="in" filter="blinds(horizontal)">
                                      <p:cBhvr>
                                        <p:cTn id="31" dur="500"/>
                                        <p:tgtEl>
                                          <p:spTgt spid="6350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63507"/>
                                        </p:tgtEl>
                                        <p:attrNameLst>
                                          <p:attrName>style.visibility</p:attrName>
                                        </p:attrNameLst>
                                      </p:cBhvr>
                                      <p:to>
                                        <p:strVal val="visible"/>
                                      </p:to>
                                    </p:set>
                                    <p:animEffect transition="in" filter="blinds(horizontal)">
                                      <p:cBhvr>
                                        <p:cTn id="34" dur="500"/>
                                        <p:tgtEl>
                                          <p:spTgt spid="63507"/>
                                        </p:tgtEl>
                                      </p:cBhvr>
                                    </p:animEffect>
                                  </p:childTnLst>
                                </p:cTn>
                              </p:par>
                              <p:par>
                                <p:cTn id="35" presetID="3" presetClass="entr" presetSubtype="10" fill="hold" grpId="1" nodeType="withEffect">
                                  <p:stCondLst>
                                    <p:cond delay="0"/>
                                  </p:stCondLst>
                                  <p:childTnLst>
                                    <p:set>
                                      <p:cBhvr>
                                        <p:cTn id="36" dur="1" fill="hold">
                                          <p:stCondLst>
                                            <p:cond delay="0"/>
                                          </p:stCondLst>
                                        </p:cTn>
                                        <p:tgtEl>
                                          <p:spTgt spid="63510"/>
                                        </p:tgtEl>
                                        <p:attrNameLst>
                                          <p:attrName>style.visibility</p:attrName>
                                        </p:attrNameLst>
                                      </p:cBhvr>
                                      <p:to>
                                        <p:strVal val="visible"/>
                                      </p:to>
                                    </p:set>
                                    <p:animEffect transition="in" filter="blinds(horizontal)">
                                      <p:cBhvr>
                                        <p:cTn id="37" dur="500"/>
                                        <p:tgtEl>
                                          <p:spTgt spid="63510"/>
                                        </p:tgtEl>
                                      </p:cBhvr>
                                    </p:animEffect>
                                  </p:childTnLst>
                                </p:cTn>
                              </p:par>
                              <p:par>
                                <p:cTn id="38" presetID="1" presetClass="emph" presetSubtype="2" fill="hold" nodeType="withEffect">
                                  <p:stCondLst>
                                    <p:cond delay="0"/>
                                  </p:stCondLst>
                                  <p:childTnLst>
                                    <p:animClr clrSpc="rgb" dir="cw">
                                      <p:cBhvr>
                                        <p:cTn id="39" dur="500" fill="hold"/>
                                        <p:tgtEl>
                                          <p:spTgt spid="63498"/>
                                        </p:tgtEl>
                                        <p:attrNameLst>
                                          <p:attrName>fillcolor</p:attrName>
                                        </p:attrNameLst>
                                      </p:cBhvr>
                                      <p:to>
                                        <a:srgbClr val="FFFF00"/>
                                      </p:to>
                                    </p:animClr>
                                    <p:set>
                                      <p:cBhvr>
                                        <p:cTn id="40" dur="500" fill="hold"/>
                                        <p:tgtEl>
                                          <p:spTgt spid="63498"/>
                                        </p:tgtEl>
                                        <p:attrNameLst>
                                          <p:attrName>fill.type</p:attrName>
                                        </p:attrNameLst>
                                      </p:cBhvr>
                                      <p:to>
                                        <p:strVal val="solid"/>
                                      </p:to>
                                    </p:set>
                                    <p:set>
                                      <p:cBhvr>
                                        <p:cTn id="41" dur="500" fill="hold"/>
                                        <p:tgtEl>
                                          <p:spTgt spid="63498"/>
                                        </p:tgtEl>
                                        <p:attrNameLst>
                                          <p:attrName>fill.on</p:attrName>
                                        </p:attrNameLst>
                                      </p:cBhvr>
                                      <p:to>
                                        <p:strVal val="true"/>
                                      </p:to>
                                    </p:set>
                                  </p:childTnLst>
                                </p:cTn>
                              </p:par>
                              <p:par>
                                <p:cTn id="42" presetID="3" presetClass="entr" presetSubtype="10" fill="hold" grpId="0" nodeType="withEffect">
                                  <p:stCondLst>
                                    <p:cond delay="0"/>
                                  </p:stCondLst>
                                  <p:childTnLst>
                                    <p:set>
                                      <p:cBhvr>
                                        <p:cTn id="43" dur="1" fill="hold">
                                          <p:stCondLst>
                                            <p:cond delay="0"/>
                                          </p:stCondLst>
                                        </p:cTn>
                                        <p:tgtEl>
                                          <p:spTgt spid="63510"/>
                                        </p:tgtEl>
                                        <p:attrNameLst>
                                          <p:attrName>style.visibility</p:attrName>
                                        </p:attrNameLst>
                                      </p:cBhvr>
                                      <p:to>
                                        <p:strVal val="visible"/>
                                      </p:to>
                                    </p:set>
                                    <p:animEffect transition="in" filter="blinds(horizontal)">
                                      <p:cBhvr>
                                        <p:cTn id="44" dur="500"/>
                                        <p:tgtEl>
                                          <p:spTgt spid="63510"/>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63512"/>
                                        </p:tgtEl>
                                        <p:attrNameLst>
                                          <p:attrName>style.visibility</p:attrName>
                                        </p:attrNameLst>
                                      </p:cBhvr>
                                      <p:to>
                                        <p:strVal val="visible"/>
                                      </p:to>
                                    </p:set>
                                    <p:animEffect transition="in" filter="blinds(horizontal)">
                                      <p:cBhvr>
                                        <p:cTn id="47" dur="500"/>
                                        <p:tgtEl>
                                          <p:spTgt spid="63512"/>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63511"/>
                                        </p:tgtEl>
                                        <p:attrNameLst>
                                          <p:attrName>style.visibility</p:attrName>
                                        </p:attrNameLst>
                                      </p:cBhvr>
                                      <p:to>
                                        <p:strVal val="visible"/>
                                      </p:to>
                                    </p:set>
                                    <p:animEffect transition="in" filter="blinds(horizontal)">
                                      <p:cBhvr>
                                        <p:cTn id="50" dur="500"/>
                                        <p:tgtEl>
                                          <p:spTgt spid="63511"/>
                                        </p:tgtEl>
                                      </p:cBhvr>
                                    </p:animEffect>
                                  </p:childTnLst>
                                </p:cTn>
                              </p:par>
                              <p:par>
                                <p:cTn id="51" presetID="2" presetClass="entr" presetSubtype="4" fill="hold" nodeType="withEffect">
                                  <p:stCondLst>
                                    <p:cond delay="0"/>
                                  </p:stCondLst>
                                  <p:childTnLst>
                                    <p:set>
                                      <p:cBhvr>
                                        <p:cTn id="52" dur="1" fill="hold">
                                          <p:stCondLst>
                                            <p:cond delay="0"/>
                                          </p:stCondLst>
                                        </p:cTn>
                                        <p:tgtEl>
                                          <p:spTgt spid="63494">
                                            <p:txEl>
                                              <p:pRg st="0" end="0"/>
                                            </p:txEl>
                                          </p:spTgt>
                                        </p:tgtEl>
                                        <p:attrNameLst>
                                          <p:attrName>style.visibility</p:attrName>
                                        </p:attrNameLst>
                                      </p:cBhvr>
                                      <p:to>
                                        <p:strVal val="visible"/>
                                      </p:to>
                                    </p:set>
                                    <p:anim calcmode="lin" valueType="num">
                                      <p:cBhvr additive="base">
                                        <p:cTn id="53" dur="500" fill="hold"/>
                                        <p:tgtEl>
                                          <p:spTgt spid="63494">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34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3494">
                                            <p:txEl>
                                              <p:pRg st="1" end="1"/>
                                            </p:txEl>
                                          </p:spTgt>
                                        </p:tgtEl>
                                        <p:attrNameLst>
                                          <p:attrName>style.visibility</p:attrName>
                                        </p:attrNameLst>
                                      </p:cBhvr>
                                      <p:to>
                                        <p:strVal val="visible"/>
                                      </p:to>
                                    </p:set>
                                    <p:anim calcmode="lin" valueType="num">
                                      <p:cBhvr additive="base">
                                        <p:cTn id="59" dur="500" fill="hold"/>
                                        <p:tgtEl>
                                          <p:spTgt spid="63494">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3494">
                                            <p:txEl>
                                              <p:pRg st="1" end="1"/>
                                            </p:txEl>
                                          </p:spTgt>
                                        </p:tgtEl>
                                        <p:attrNameLst>
                                          <p:attrName>ppt_y</p:attrName>
                                        </p:attrNameLst>
                                      </p:cBhvr>
                                      <p:tavLst>
                                        <p:tav tm="0">
                                          <p:val>
                                            <p:strVal val="1+#ppt_h/2"/>
                                          </p:val>
                                        </p:tav>
                                        <p:tav tm="100000">
                                          <p:val>
                                            <p:strVal val="#ppt_y"/>
                                          </p:val>
                                        </p:tav>
                                      </p:tavLst>
                                    </p:anim>
                                  </p:childTnLst>
                                </p:cTn>
                              </p:par>
                              <p:par>
                                <p:cTn id="61" presetID="1" presetClass="emph" presetSubtype="2" fill="hold" nodeType="withEffect">
                                  <p:stCondLst>
                                    <p:cond delay="0"/>
                                  </p:stCondLst>
                                  <p:childTnLst>
                                    <p:animClr clrSpc="rgb" dir="cw">
                                      <p:cBhvr>
                                        <p:cTn id="62" dur="500" fill="hold"/>
                                        <p:tgtEl>
                                          <p:spTgt spid="63499"/>
                                        </p:tgtEl>
                                        <p:attrNameLst>
                                          <p:attrName>fillcolor</p:attrName>
                                        </p:attrNameLst>
                                      </p:cBhvr>
                                      <p:to>
                                        <a:srgbClr val="66FF33"/>
                                      </p:to>
                                    </p:animClr>
                                    <p:set>
                                      <p:cBhvr>
                                        <p:cTn id="63" dur="500" fill="hold"/>
                                        <p:tgtEl>
                                          <p:spTgt spid="63499"/>
                                        </p:tgtEl>
                                        <p:attrNameLst>
                                          <p:attrName>fill.type</p:attrName>
                                        </p:attrNameLst>
                                      </p:cBhvr>
                                      <p:to>
                                        <p:strVal val="solid"/>
                                      </p:to>
                                    </p:set>
                                    <p:set>
                                      <p:cBhvr>
                                        <p:cTn id="64" dur="500" fill="hold"/>
                                        <p:tgtEl>
                                          <p:spTgt spid="63499"/>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500" fill="hold"/>
                                        <p:tgtEl>
                                          <p:spTgt spid="63500"/>
                                        </p:tgtEl>
                                        <p:attrNameLst>
                                          <p:attrName>fillcolor</p:attrName>
                                        </p:attrNameLst>
                                      </p:cBhvr>
                                      <p:to>
                                        <a:srgbClr val="66FF33"/>
                                      </p:to>
                                    </p:animClr>
                                    <p:set>
                                      <p:cBhvr>
                                        <p:cTn id="67" dur="500" fill="hold"/>
                                        <p:tgtEl>
                                          <p:spTgt spid="63500"/>
                                        </p:tgtEl>
                                        <p:attrNameLst>
                                          <p:attrName>fill.type</p:attrName>
                                        </p:attrNameLst>
                                      </p:cBhvr>
                                      <p:to>
                                        <p:strVal val="solid"/>
                                      </p:to>
                                    </p:set>
                                    <p:set>
                                      <p:cBhvr>
                                        <p:cTn id="68" dur="500" fill="hold"/>
                                        <p:tgtEl>
                                          <p:spTgt spid="63500"/>
                                        </p:tgtEl>
                                        <p:attrNameLst>
                                          <p:attrName>fill.on</p:attrName>
                                        </p:attrNameLst>
                                      </p:cBhvr>
                                      <p:to>
                                        <p:strVal val="tru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3494">
                                            <p:txEl>
                                              <p:pRg st="2" end="2"/>
                                            </p:txEl>
                                          </p:spTgt>
                                        </p:tgtEl>
                                        <p:attrNameLst>
                                          <p:attrName>style.visibility</p:attrName>
                                        </p:attrNameLst>
                                      </p:cBhvr>
                                      <p:to>
                                        <p:strVal val="visible"/>
                                      </p:to>
                                    </p:set>
                                    <p:anim calcmode="lin" valueType="num">
                                      <p:cBhvr additive="base">
                                        <p:cTn id="73" dur="500" fill="hold"/>
                                        <p:tgtEl>
                                          <p:spTgt spid="63494">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4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3494">
                                            <p:txEl>
                                              <p:pRg st="3" end="3"/>
                                            </p:txEl>
                                          </p:spTgt>
                                        </p:tgtEl>
                                        <p:attrNameLst>
                                          <p:attrName>style.visibility</p:attrName>
                                        </p:attrNameLst>
                                      </p:cBhvr>
                                      <p:to>
                                        <p:strVal val="visible"/>
                                      </p:to>
                                    </p:set>
                                    <p:anim calcmode="lin" valueType="num">
                                      <p:cBhvr additive="base">
                                        <p:cTn id="79" dur="500" fill="hold"/>
                                        <p:tgtEl>
                                          <p:spTgt spid="63494">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34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5" grpId="0"/>
      <p:bldP spid="63496" grpId="0"/>
      <p:bldP spid="63497" grpId="0"/>
      <p:bldP spid="63498" grpId="0" animBg="1"/>
      <p:bldP spid="63499" grpId="0" animBg="1"/>
      <p:bldP spid="63500" grpId="0" animBg="1"/>
      <p:bldP spid="63502" grpId="0" animBg="1"/>
      <p:bldP spid="63503" grpId="0" animBg="1"/>
      <p:bldP spid="63507" grpId="0" animBg="1"/>
      <p:bldP spid="63510" grpId="0" animBg="1"/>
      <p:bldP spid="63510" grpId="1" animBg="1"/>
      <p:bldP spid="63511" grpId="0" animBg="1"/>
      <p:bldP spid="63512" grpId="0" animBg="1"/>
      <p:bldP spid="6350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ARP</a:t>
            </a:r>
            <a:r>
              <a:rPr kumimoji="1" lang="ja-JP" altLang="en-US" dirty="0" smtClean="0"/>
              <a:t>を思いつくには？</a:t>
            </a:r>
            <a:endParaRPr kumimoji="1" lang="ja-JP" altLang="en-US" dirty="0"/>
          </a:p>
        </p:txBody>
      </p:sp>
      <p:sp>
        <p:nvSpPr>
          <p:cNvPr id="6" name="コンテンツ プレースホルダ 5"/>
          <p:cNvSpPr>
            <a:spLocks noGrp="1"/>
          </p:cNvSpPr>
          <p:nvPr>
            <p:ph idx="1"/>
          </p:nvPr>
        </p:nvSpPr>
        <p:spPr/>
        <p:txBody>
          <a:bodyPr>
            <a:normAutofit fontScale="85000" lnSpcReduction="20000"/>
          </a:bodyPr>
          <a:lstStyle/>
          <a:p>
            <a:r>
              <a:rPr kumimoji="1" lang="ja-JP" altLang="en-US" dirty="0" smtClean="0"/>
              <a:t>セットメカニズム</a:t>
            </a:r>
            <a:endParaRPr kumimoji="1" lang="en-US" altLang="ja-JP" dirty="0" smtClean="0"/>
          </a:p>
          <a:p>
            <a:pPr lvl="1"/>
            <a:r>
              <a:rPr lang="ja-JP" altLang="en-US" dirty="0" smtClean="0"/>
              <a:t>常にセットを優先して割り当てる</a:t>
            </a:r>
            <a:endParaRPr kumimoji="1" lang="en-US" altLang="ja-JP" dirty="0" smtClean="0"/>
          </a:p>
          <a:p>
            <a:r>
              <a:rPr kumimoji="1" lang="ja-JP" altLang="en-US" dirty="0" smtClean="0"/>
              <a:t>留保価格メカニズム</a:t>
            </a:r>
            <a:endParaRPr kumimoji="1" lang="en-US" altLang="ja-JP" dirty="0" smtClean="0"/>
          </a:p>
          <a:p>
            <a:pPr lvl="1"/>
            <a:r>
              <a:rPr kumimoji="1" lang="ja-JP" altLang="en-US" dirty="0" smtClean="0"/>
              <a:t>基本</a:t>
            </a:r>
            <a:r>
              <a:rPr lang="ja-JP" altLang="en-US" dirty="0" smtClean="0"/>
              <a:t>はセットを優先して割り当てる</a:t>
            </a:r>
            <a:endParaRPr kumimoji="1" lang="en-US" altLang="ja-JP" dirty="0" smtClean="0"/>
          </a:p>
          <a:p>
            <a:pPr lvl="1"/>
            <a:r>
              <a:rPr kumimoji="1" lang="ja-JP" altLang="en-US" dirty="0" smtClean="0"/>
              <a:t>名義を分割しても支払額が減らない場合に限り，個別に割り当てる．</a:t>
            </a:r>
            <a:endParaRPr kumimoji="1" lang="en-US" altLang="ja-JP" dirty="0" smtClean="0"/>
          </a:p>
          <a:p>
            <a:r>
              <a:rPr lang="en-US" altLang="ja-JP" dirty="0" smtClean="0"/>
              <a:t>ARP</a:t>
            </a:r>
            <a:r>
              <a:rPr lang="ja-JP" altLang="en-US" dirty="0" smtClean="0"/>
              <a:t>メカニズム</a:t>
            </a:r>
            <a:endParaRPr lang="en-US" altLang="ja-JP" dirty="0" smtClean="0"/>
          </a:p>
          <a:p>
            <a:pPr lvl="1"/>
            <a:r>
              <a:rPr lang="en-US" altLang="ja-JP" dirty="0" smtClean="0"/>
              <a:t>v</a:t>
            </a:r>
            <a:r>
              <a:rPr lang="en-US" altLang="ja-JP" baseline="-25000" dirty="0" smtClean="0"/>
              <a:t>{A,B} </a:t>
            </a:r>
            <a:r>
              <a:rPr lang="en-US" altLang="ja-JP" dirty="0" smtClean="0"/>
              <a:t>≧ 2v</a:t>
            </a:r>
            <a:r>
              <a:rPr lang="en-US" altLang="ja-JP" baseline="-25000" dirty="0" smtClean="0"/>
              <a:t>{B} </a:t>
            </a:r>
            <a:r>
              <a:rPr kumimoji="1" lang="ja-JP" altLang="en-US" dirty="0" smtClean="0"/>
              <a:t>のときにセットを割り当てる</a:t>
            </a:r>
            <a:endParaRPr kumimoji="1" lang="en-US" altLang="ja-JP" dirty="0" smtClean="0"/>
          </a:p>
          <a:p>
            <a:pPr lvl="1"/>
            <a:r>
              <a:rPr lang="en-US" altLang="ja-JP" dirty="0" smtClean="0"/>
              <a:t>v</a:t>
            </a:r>
            <a:r>
              <a:rPr lang="en-US" altLang="ja-JP" baseline="-25000" dirty="0" smtClean="0"/>
              <a:t>{A,B} </a:t>
            </a:r>
            <a:r>
              <a:rPr lang="ja-JP" altLang="en-US" dirty="0" smtClean="0"/>
              <a:t>＜</a:t>
            </a:r>
            <a:r>
              <a:rPr lang="en-US" altLang="ja-JP" dirty="0" smtClean="0"/>
              <a:t> 2v</a:t>
            </a:r>
            <a:r>
              <a:rPr lang="en-US" altLang="ja-JP" baseline="-25000" dirty="0" smtClean="0"/>
              <a:t>{B} </a:t>
            </a:r>
            <a:r>
              <a:rPr lang="ja-JP" altLang="en-US" dirty="0"/>
              <a:t>のとき</a:t>
            </a:r>
            <a:r>
              <a:rPr lang="ja-JP" altLang="en-US" dirty="0" smtClean="0"/>
              <a:t>に</a:t>
            </a:r>
            <a:r>
              <a:rPr lang="ja-JP" altLang="en-US" dirty="0"/>
              <a:t>個別</a:t>
            </a:r>
            <a:r>
              <a:rPr lang="ja-JP" altLang="en-US" dirty="0" smtClean="0"/>
              <a:t>に割り当てる</a:t>
            </a:r>
            <a:endParaRPr lang="en-US" altLang="ja-JP" dirty="0" smtClean="0"/>
          </a:p>
          <a:p>
            <a:r>
              <a:rPr lang="ja-JP" altLang="en-US" dirty="0" smtClean="0"/>
              <a:t>キーパラメータとなる</a:t>
            </a:r>
            <a:r>
              <a:rPr lang="en-US" altLang="ja-JP" dirty="0" smtClean="0"/>
              <a:t>2v</a:t>
            </a:r>
            <a:r>
              <a:rPr lang="en-US" altLang="ja-JP" baseline="-25000" dirty="0" smtClean="0"/>
              <a:t>{B}</a:t>
            </a:r>
            <a:r>
              <a:rPr lang="ja-JP" altLang="en-US" dirty="0" smtClean="0"/>
              <a:t>にどうやって気づくか？</a:t>
            </a:r>
            <a:endParaRPr lang="en-US" altLang="ja-JP" dirty="0" smtClean="0"/>
          </a:p>
          <a:p>
            <a:pPr>
              <a:buNone/>
            </a:pPr>
            <a:r>
              <a:rPr lang="ja-JP" altLang="en-US" dirty="0" smtClean="0"/>
              <a:t>→自動メカニズムデザイン</a:t>
            </a:r>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 calcmode="lin" valueType="num">
                                      <p:cBhvr additive="base">
                                        <p:cTn id="4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xEl>
                                              <p:pRg st="9" end="9"/>
                                            </p:txEl>
                                          </p:spTgt>
                                        </p:tgtEl>
                                        <p:attrNameLst>
                                          <p:attrName>style.visibility</p:attrName>
                                        </p:attrNameLst>
                                      </p:cBhvr>
                                      <p:to>
                                        <p:strVal val="visible"/>
                                      </p:to>
                                    </p:set>
                                    <p:anim calcmode="lin" valueType="num">
                                      <p:cBhvr additive="base">
                                        <p:cTn id="5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どんな最適化？</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誘因制約付き組合せ最適化 </a:t>
            </a:r>
            <a:r>
              <a:rPr kumimoji="1" lang="en-US" altLang="ja-JP" dirty="0" smtClean="0"/>
              <a:t>(Combinatorial optimization with </a:t>
            </a:r>
            <a:r>
              <a:rPr kumimoji="1" lang="en-US" altLang="ja-JP" i="1" dirty="0" smtClean="0"/>
              <a:t>incentive constraint) </a:t>
            </a:r>
          </a:p>
          <a:p>
            <a:r>
              <a:rPr lang="ja-JP" altLang="en-US" dirty="0" smtClean="0"/>
              <a:t>何を最適化する？</a:t>
            </a:r>
            <a:endParaRPr lang="en-US" altLang="ja-JP" dirty="0" smtClean="0"/>
          </a:p>
          <a:p>
            <a:pPr lvl="1"/>
            <a:r>
              <a:rPr lang="ja-JP" altLang="en-US" dirty="0" smtClean="0"/>
              <a:t>商品（財）やサービスを一番欲しい（≒お金を払う気がある）人達に割当</a:t>
            </a:r>
            <a:endParaRPr lang="en-US" altLang="ja-JP" dirty="0" smtClean="0"/>
          </a:p>
          <a:p>
            <a:pPr lvl="1"/>
            <a:r>
              <a:rPr lang="ja-JP" altLang="en-US" dirty="0" smtClean="0"/>
              <a:t>人々の選好／評価値／費用が正確に把握できるなら，</a:t>
            </a:r>
            <a:r>
              <a:rPr lang="en-US" altLang="ja-JP" dirty="0" smtClean="0"/>
              <a:t>a weighted set packing problem</a:t>
            </a:r>
            <a:r>
              <a:rPr lang="ja-JP" altLang="en-US" dirty="0" smtClean="0"/>
              <a:t>と等価</a:t>
            </a:r>
            <a:endParaRPr lang="en-US" altLang="ja-JP" dirty="0" smtClean="0"/>
          </a:p>
          <a:p>
            <a:r>
              <a:rPr lang="ja-JP" altLang="en-US" dirty="0" smtClean="0"/>
              <a:t>誘因制約とは？</a:t>
            </a:r>
            <a:endParaRPr lang="en-US" altLang="ja-JP" dirty="0" smtClean="0"/>
          </a:p>
          <a:p>
            <a:pPr lvl="1"/>
            <a:r>
              <a:rPr lang="ja-JP" altLang="en-US" dirty="0" smtClean="0"/>
              <a:t>人々は自分の利益のために，割当や支払額を操作するために戦略的に嘘をつくかもしれない（利己的エージェント／戦略的エージェント）．</a:t>
            </a:r>
            <a:endParaRPr lang="en-US" altLang="ja-JP" dirty="0" smtClean="0"/>
          </a:p>
          <a:p>
            <a:pPr lvl="1"/>
            <a:r>
              <a:rPr lang="ja-JP" altLang="en-US" dirty="0" smtClean="0"/>
              <a:t>人々が正直に振る舞う誘因をもつように割当を決定する必要がある．</a:t>
            </a:r>
            <a:endParaRPr lang="en-US" altLang="ja-JP" dirty="0" smtClean="0"/>
          </a:p>
          <a:p>
            <a:endParaRPr lang="en-US" altLang="ja-JP" dirty="0" smtClean="0"/>
          </a:p>
          <a:p>
            <a:pPr lvl="1"/>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アウトライン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組合せオークションと架空名義操作</a:t>
            </a:r>
            <a:endParaRPr kumimoji="1" lang="en-US" altLang="ja-JP" dirty="0" smtClean="0"/>
          </a:p>
          <a:p>
            <a:pPr lvl="1"/>
            <a:r>
              <a:rPr lang="en-US" altLang="ja-JP" dirty="0" err="1" smtClean="0"/>
              <a:t>Vickrey</a:t>
            </a:r>
            <a:r>
              <a:rPr lang="en-US" altLang="ja-JP" dirty="0" smtClean="0"/>
              <a:t>-Clarke-Groves </a:t>
            </a:r>
            <a:r>
              <a:rPr lang="ja-JP" altLang="en-US" dirty="0" smtClean="0"/>
              <a:t>メカニズム</a:t>
            </a:r>
            <a:r>
              <a:rPr lang="en-US" altLang="ja-JP" dirty="0" smtClean="0"/>
              <a:t> (VCG)</a:t>
            </a:r>
          </a:p>
          <a:p>
            <a:r>
              <a:rPr kumimoji="1" lang="ja-JP" altLang="en-US" dirty="0" smtClean="0"/>
              <a:t>既存の架空名義操作不可能なメカニズム</a:t>
            </a:r>
            <a:endParaRPr kumimoji="1" lang="en-US" altLang="ja-JP" dirty="0" smtClean="0"/>
          </a:p>
          <a:p>
            <a:r>
              <a:rPr lang="ja-JP" altLang="en-US" dirty="0"/>
              <a:t>適応的留保</a:t>
            </a:r>
            <a:r>
              <a:rPr lang="ja-JP" altLang="en-US" dirty="0" smtClean="0"/>
              <a:t>価格 </a:t>
            </a:r>
            <a:r>
              <a:rPr lang="en-US" altLang="ja-JP" dirty="0" smtClean="0"/>
              <a:t>(Adaptive reserve price, ARP) </a:t>
            </a:r>
            <a:r>
              <a:rPr lang="ja-JP" altLang="en-US" dirty="0" smtClean="0"/>
              <a:t>メカニズム</a:t>
            </a:r>
            <a:endParaRPr lang="en-US" altLang="ja-JP" dirty="0" smtClean="0"/>
          </a:p>
          <a:p>
            <a:r>
              <a:rPr kumimoji="1" lang="ja-JP" altLang="en-US" dirty="0"/>
              <a:t>自動</a:t>
            </a:r>
            <a:r>
              <a:rPr kumimoji="1" lang="ja-JP" altLang="en-US" dirty="0" smtClean="0"/>
              <a:t>メカニズムデザインによる</a:t>
            </a:r>
            <a:r>
              <a:rPr kumimoji="1" lang="en-US" altLang="ja-JP" dirty="0" smtClean="0"/>
              <a:t>ARP</a:t>
            </a:r>
            <a:r>
              <a:rPr kumimoji="1" lang="ja-JP" altLang="en-US" dirty="0" smtClean="0"/>
              <a:t>メカニズムの発見</a:t>
            </a:r>
            <a:endParaRPr kumimoji="1"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
                                            <p:txEl>
                                              <p:pRg st="0" end="0"/>
                                            </p:txEl>
                                          </p:spTgt>
                                        </p:tgtEl>
                                        <p:attrNameLst>
                                          <p:attrName>style.color</p:attrName>
                                        </p:attrNameLst>
                                      </p:cBhvr>
                                      <p:to>
                                        <a:schemeClr val="bg2"/>
                                      </p:to>
                                    </p:animClr>
                                  </p:childTnLst>
                                </p:cTn>
                              </p:par>
                              <p:par>
                                <p:cTn id="7" presetID="3" presetClass="emph" presetSubtype="2" fill="hold" grpId="0" nodeType="withEffect">
                                  <p:stCondLst>
                                    <p:cond delay="0"/>
                                  </p:stCondLst>
                                  <p:childTnLst>
                                    <p:animClr clrSpc="rgb">
                                      <p:cBhvr override="childStyle">
                                        <p:cTn id="8" dur="500" fill="hold"/>
                                        <p:tgtEl>
                                          <p:spTgt spid="3">
                                            <p:txEl>
                                              <p:pRg st="1" end="1"/>
                                            </p:txEl>
                                          </p:spTgt>
                                        </p:tgtEl>
                                        <p:attrNameLst>
                                          <p:attrName>style.color</p:attrName>
                                        </p:attrNameLst>
                                      </p:cBhvr>
                                      <p:to>
                                        <a:schemeClr val="bg2"/>
                                      </p:to>
                                    </p:animClr>
                                  </p:childTnLst>
                                </p:cTn>
                              </p:par>
                              <p:par>
                                <p:cTn id="9" presetID="3" presetClass="emph" presetSubtype="2" fill="hold" grpId="0" nodeType="withEffect">
                                  <p:stCondLst>
                                    <p:cond delay="0"/>
                                  </p:stCondLst>
                                  <p:childTnLst>
                                    <p:animClr clrSpc="rgb">
                                      <p:cBhvr override="childStyle">
                                        <p:cTn id="10" dur="500" fill="hold"/>
                                        <p:tgtEl>
                                          <p:spTgt spid="3">
                                            <p:txEl>
                                              <p:pRg st="2" end="2"/>
                                            </p:txEl>
                                          </p:spTgt>
                                        </p:tgtEl>
                                        <p:attrNameLst>
                                          <p:attrName>style.color</p:attrName>
                                        </p:attrNameLst>
                                      </p:cBhvr>
                                      <p:to>
                                        <a:schemeClr val="bg2"/>
                                      </p:to>
                                    </p:animClr>
                                  </p:childTnLst>
                                </p:cTn>
                              </p:par>
                              <p:par>
                                <p:cTn id="11" presetID="3" presetClass="emph" presetSubtype="2" fill="hold" grpId="0" nodeType="withEffect">
                                  <p:stCondLst>
                                    <p:cond delay="0"/>
                                  </p:stCondLst>
                                  <p:childTnLst>
                                    <p:animClr clrSpc="rgb">
                                      <p:cBhvr override="childStyle">
                                        <p:cTn id="12" dur="500" fill="hold"/>
                                        <p:tgtEl>
                                          <p:spTgt spid="3">
                                            <p:txEl>
                                              <p:pRg st="3" end="3"/>
                                            </p:txEl>
                                          </p:spTgt>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dirty="0" smtClean="0"/>
              <a:t>メカニズムデザイン</a:t>
            </a:r>
          </a:p>
        </p:txBody>
      </p:sp>
      <p:sp>
        <p:nvSpPr>
          <p:cNvPr id="5123" name="コンテンツ プレースホルダ 2"/>
          <p:cNvSpPr>
            <a:spLocks noGrp="1"/>
          </p:cNvSpPr>
          <p:nvPr>
            <p:ph sz="half" idx="1"/>
          </p:nvPr>
        </p:nvSpPr>
        <p:spPr>
          <a:xfrm>
            <a:off x="965448" y="1484784"/>
            <a:ext cx="4038600" cy="5257800"/>
          </a:xfrm>
        </p:spPr>
        <p:txBody>
          <a:bodyPr>
            <a:normAutofit lnSpcReduction="10000"/>
          </a:bodyPr>
          <a:lstStyle/>
          <a:p>
            <a:r>
              <a:rPr lang="ja-JP" altLang="en-US" sz="2800" dirty="0" smtClean="0"/>
              <a:t>メカニズムとは，</a:t>
            </a:r>
            <a:r>
              <a:rPr lang="en-US" altLang="ja-JP" sz="2800" dirty="0" smtClean="0"/>
              <a:t/>
            </a:r>
            <a:br>
              <a:rPr lang="en-US" altLang="ja-JP" sz="2800" dirty="0" smtClean="0"/>
            </a:br>
            <a:r>
              <a:rPr lang="ja-JP" altLang="en-US" sz="2800" dirty="0" smtClean="0"/>
              <a:t>入力と結果の関係を</a:t>
            </a:r>
            <a:r>
              <a:rPr lang="en-US" altLang="ja-JP" sz="2800" dirty="0" smtClean="0"/>
              <a:t/>
            </a:r>
            <a:br>
              <a:rPr lang="en-US" altLang="ja-JP" sz="2800" dirty="0" smtClean="0"/>
            </a:br>
            <a:r>
              <a:rPr lang="ja-JP" altLang="en-US" sz="2800" dirty="0" smtClean="0"/>
              <a:t>示す関数</a:t>
            </a:r>
            <a:endParaRPr lang="en-US" altLang="ja-JP" sz="2800" dirty="0" smtClean="0"/>
          </a:p>
          <a:p>
            <a:r>
              <a:rPr lang="ja-JP" altLang="en-US" sz="2800" dirty="0" smtClean="0"/>
              <a:t>戦略的操作不可能性などの制約を課す</a:t>
            </a:r>
            <a:endParaRPr lang="en-US" altLang="ja-JP" sz="2800" dirty="0" smtClean="0"/>
          </a:p>
          <a:p>
            <a:r>
              <a:rPr lang="ja-JP" altLang="en-US" sz="2800" dirty="0" smtClean="0"/>
              <a:t>制約を満す範囲で，</a:t>
            </a:r>
            <a:r>
              <a:rPr lang="en-US" altLang="ja-JP" sz="2800" dirty="0" smtClean="0"/>
              <a:t/>
            </a:r>
            <a:br>
              <a:rPr lang="en-US" altLang="ja-JP" sz="2800" dirty="0" smtClean="0"/>
            </a:br>
            <a:r>
              <a:rPr lang="ja-JP" altLang="en-US" sz="2800" dirty="0" smtClean="0"/>
              <a:t>望ましい性質を達成するメカニズムを求める</a:t>
            </a:r>
            <a:endParaRPr lang="en-US" altLang="ja-JP" sz="2800" dirty="0" smtClean="0"/>
          </a:p>
          <a:p>
            <a:pPr lvl="1"/>
            <a:r>
              <a:rPr lang="ja-JP" altLang="en-US" sz="2400" dirty="0" smtClean="0"/>
              <a:t>社会的余剰の最大化</a:t>
            </a:r>
            <a:endParaRPr lang="en-US" altLang="ja-JP" sz="2400" dirty="0" smtClean="0"/>
          </a:p>
          <a:p>
            <a:r>
              <a:rPr lang="ja-JP" altLang="en-US" sz="2800" dirty="0" smtClean="0"/>
              <a:t>従来は一般的な状況における入力に対して</a:t>
            </a:r>
            <a:r>
              <a:rPr lang="en-US" altLang="ja-JP" sz="2800" dirty="0" smtClean="0"/>
              <a:t/>
            </a:r>
            <a:br>
              <a:rPr lang="en-US" altLang="ja-JP" sz="2800" dirty="0" smtClean="0"/>
            </a:br>
            <a:r>
              <a:rPr lang="ja-JP" altLang="en-US" sz="2800" dirty="0" smtClean="0"/>
              <a:t>手作業で設計</a:t>
            </a:r>
          </a:p>
          <a:p>
            <a:endParaRPr lang="en-US" altLang="ja-JP" sz="2800" dirty="0" smtClean="0"/>
          </a:p>
          <a:p>
            <a:pPr lvl="1"/>
            <a:endParaRPr lang="en-US" altLang="ja-JP" sz="2400" dirty="0" smtClean="0"/>
          </a:p>
          <a:p>
            <a:pPr lvl="1"/>
            <a:endParaRPr lang="en-US" altLang="ja-JP" sz="2400" dirty="0" smtClean="0"/>
          </a:p>
        </p:txBody>
      </p:sp>
      <p:sp>
        <p:nvSpPr>
          <p:cNvPr id="4" name="スライド番号プレースホルダ 3"/>
          <p:cNvSpPr>
            <a:spLocks noGrp="1"/>
          </p:cNvSpPr>
          <p:nvPr>
            <p:ph type="sldNum" sz="quarter" idx="12"/>
          </p:nvPr>
        </p:nvSpPr>
        <p:spPr/>
        <p:txBody>
          <a:bodyPr/>
          <a:lstStyle/>
          <a:p>
            <a:pPr>
              <a:defRPr/>
            </a:pPr>
            <a:fld id="{D817156D-41C8-4A10-81C1-098981315D11}" type="slidenum">
              <a:rPr lang="ja-JP" altLang="en-US" smtClean="0"/>
              <a:pPr>
                <a:defRPr/>
              </a:pPr>
              <a:t>31</a:t>
            </a:fld>
            <a:endParaRPr lang="ja-JP" altLang="en-US"/>
          </a:p>
        </p:txBody>
      </p:sp>
      <p:sp>
        <p:nvSpPr>
          <p:cNvPr id="5125" name="Oval 139"/>
          <p:cNvSpPr>
            <a:spLocks noChangeArrowheads="1"/>
          </p:cNvSpPr>
          <p:nvPr/>
        </p:nvSpPr>
        <p:spPr bwMode="auto">
          <a:xfrm>
            <a:off x="4716016" y="1268760"/>
            <a:ext cx="3816424" cy="1441103"/>
          </a:xfrm>
          <a:prstGeom prst="ellipse">
            <a:avLst/>
          </a:prstGeom>
          <a:solidFill>
            <a:srgbClr val="FFFF00"/>
          </a:solidFill>
          <a:ln w="9525">
            <a:solidFill>
              <a:schemeClr val="tx1"/>
            </a:solidFill>
            <a:round/>
            <a:headEnd/>
            <a:tailEnd/>
          </a:ln>
        </p:spPr>
        <p:txBody>
          <a:bodyPr wrap="none" anchor="ctr" anchorCtr="1"/>
          <a:lstStyle/>
          <a:p>
            <a:pPr algn="ctr"/>
            <a:r>
              <a:rPr lang="ja-JP" altLang="en-US" sz="2400" dirty="0"/>
              <a:t>入力</a:t>
            </a:r>
          </a:p>
          <a:p>
            <a:pPr algn="ctr"/>
            <a:r>
              <a:rPr lang="ja-JP" altLang="en-US" sz="2400" dirty="0"/>
              <a:t>（参加者の表明</a:t>
            </a:r>
            <a:r>
              <a:rPr lang="ja-JP" altLang="en-US" sz="2400" dirty="0" smtClean="0"/>
              <a:t>したタイプ）</a:t>
            </a:r>
            <a:endParaRPr lang="en-US" altLang="ja-JP" sz="2400" dirty="0" smtClean="0"/>
          </a:p>
          <a:p>
            <a:pPr algn="ctr"/>
            <a:endParaRPr lang="ja-JP" altLang="en-US" sz="1000" dirty="0"/>
          </a:p>
        </p:txBody>
      </p:sp>
      <p:sp>
        <p:nvSpPr>
          <p:cNvPr id="5126" name="Oval 140"/>
          <p:cNvSpPr>
            <a:spLocks noChangeArrowheads="1"/>
          </p:cNvSpPr>
          <p:nvPr/>
        </p:nvSpPr>
        <p:spPr bwMode="auto">
          <a:xfrm>
            <a:off x="4894263" y="4941888"/>
            <a:ext cx="3529012" cy="1081087"/>
          </a:xfrm>
          <a:prstGeom prst="ellipse">
            <a:avLst/>
          </a:prstGeom>
          <a:solidFill>
            <a:srgbClr val="CCFFCC"/>
          </a:solidFill>
          <a:ln w="9525">
            <a:solidFill>
              <a:schemeClr val="tx1"/>
            </a:solidFill>
            <a:round/>
            <a:headEnd/>
            <a:tailEnd/>
          </a:ln>
        </p:spPr>
        <p:txBody>
          <a:bodyPr wrap="none" anchor="b"/>
          <a:lstStyle/>
          <a:p>
            <a:pPr algn="ctr"/>
            <a:r>
              <a:rPr lang="ja-JP" altLang="en-US" sz="2400"/>
              <a:t>結果</a:t>
            </a:r>
          </a:p>
          <a:p>
            <a:pPr algn="ctr"/>
            <a:r>
              <a:rPr lang="ja-JP" altLang="en-US" sz="2400"/>
              <a:t>（勝者と支払額）</a:t>
            </a:r>
          </a:p>
        </p:txBody>
      </p:sp>
      <p:sp>
        <p:nvSpPr>
          <p:cNvPr id="5127" name="Rectangle 141"/>
          <p:cNvSpPr>
            <a:spLocks noChangeArrowheads="1"/>
          </p:cNvSpPr>
          <p:nvPr/>
        </p:nvSpPr>
        <p:spPr bwMode="auto">
          <a:xfrm>
            <a:off x="4894263" y="3321050"/>
            <a:ext cx="3529012" cy="1008063"/>
          </a:xfrm>
          <a:prstGeom prst="rect">
            <a:avLst/>
          </a:prstGeom>
          <a:solidFill>
            <a:srgbClr val="CCFFFF"/>
          </a:solidFill>
          <a:ln w="9525">
            <a:solidFill>
              <a:schemeClr val="tx1"/>
            </a:solidFill>
            <a:miter lim="800000"/>
            <a:headEnd/>
            <a:tailEnd/>
          </a:ln>
        </p:spPr>
        <p:txBody>
          <a:bodyPr wrap="none" anchor="ctr"/>
          <a:lstStyle/>
          <a:p>
            <a:pPr algn="ctr"/>
            <a:r>
              <a:rPr lang="ja-JP" altLang="en-US" sz="2400"/>
              <a:t>メカニズム</a:t>
            </a:r>
          </a:p>
          <a:p>
            <a:pPr algn="ctr"/>
            <a:r>
              <a:rPr lang="ja-JP" altLang="en-US" sz="2400"/>
              <a:t>（オークション方式）</a:t>
            </a:r>
            <a:endParaRPr lang="ja-JP" altLang="en-US"/>
          </a:p>
        </p:txBody>
      </p:sp>
      <p:sp>
        <p:nvSpPr>
          <p:cNvPr id="5128" name="AutoShape 142"/>
          <p:cNvSpPr>
            <a:spLocks noChangeArrowheads="1"/>
          </p:cNvSpPr>
          <p:nvPr/>
        </p:nvSpPr>
        <p:spPr bwMode="auto">
          <a:xfrm>
            <a:off x="6226175" y="2763838"/>
            <a:ext cx="865188" cy="503237"/>
          </a:xfrm>
          <a:prstGeom prst="downArrow">
            <a:avLst>
              <a:gd name="adj1" fmla="val 51926"/>
              <a:gd name="adj2" fmla="val 60255"/>
            </a:avLst>
          </a:prstGeom>
          <a:solidFill>
            <a:schemeClr val="tx1"/>
          </a:solidFill>
          <a:ln w="9525">
            <a:solidFill>
              <a:schemeClr val="tx1"/>
            </a:solidFill>
            <a:miter lim="800000"/>
            <a:headEnd/>
            <a:tailEnd/>
          </a:ln>
        </p:spPr>
        <p:txBody>
          <a:bodyPr vert="eaVert" wrap="none" anchor="ctr"/>
          <a:lstStyle/>
          <a:p>
            <a:endParaRPr lang="ja-JP" altLang="en-US"/>
          </a:p>
        </p:txBody>
      </p:sp>
      <p:sp>
        <p:nvSpPr>
          <p:cNvPr id="5129" name="AutoShape 143"/>
          <p:cNvSpPr>
            <a:spLocks noChangeArrowheads="1"/>
          </p:cNvSpPr>
          <p:nvPr/>
        </p:nvSpPr>
        <p:spPr bwMode="auto">
          <a:xfrm>
            <a:off x="6226175" y="4383088"/>
            <a:ext cx="865188" cy="503237"/>
          </a:xfrm>
          <a:prstGeom prst="downArrow">
            <a:avLst>
              <a:gd name="adj1" fmla="val 51926"/>
              <a:gd name="adj2" fmla="val 60255"/>
            </a:avLst>
          </a:prstGeom>
          <a:solidFill>
            <a:schemeClr val="tx1"/>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blinds(horizontal)">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2" dur="500"/>
                                        <p:tgtEl>
                                          <p:spTgt spid="512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animEffect transition="in" filter="blinds(horizontal)">
                                      <p:cBhvr>
                                        <p:cTn id="15" dur="500"/>
                                        <p:tgtEl>
                                          <p:spTgt spid="512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123">
                                            <p:txEl>
                                              <p:pRg st="4" end="4"/>
                                            </p:txEl>
                                          </p:spTgt>
                                        </p:tgtEl>
                                        <p:attrNameLst>
                                          <p:attrName>style.visibility</p:attrName>
                                        </p:attrNameLst>
                                      </p:cBhvr>
                                      <p:to>
                                        <p:strVal val="visible"/>
                                      </p:to>
                                    </p:set>
                                    <p:animEffect transition="in" filter="blinds(horizontal)">
                                      <p:cBhvr>
                                        <p:cTn id="20"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dirty="0" smtClean="0"/>
              <a:t>自動メカニズムデザイン</a:t>
            </a:r>
            <a:r>
              <a:rPr lang="ja-JP" altLang="en-US" sz="3600" dirty="0" smtClean="0"/>
              <a:t/>
            </a:r>
            <a:br>
              <a:rPr lang="ja-JP" altLang="en-US" sz="3600" dirty="0" smtClean="0"/>
            </a:br>
            <a:r>
              <a:rPr lang="en-US" altLang="ja-JP" sz="2000" dirty="0" smtClean="0"/>
              <a:t>(Automated mechanism design, </a:t>
            </a:r>
            <a:r>
              <a:rPr lang="en-US" altLang="ja-JP" sz="2000" dirty="0" err="1" smtClean="0"/>
              <a:t>Conitzer</a:t>
            </a:r>
            <a:r>
              <a:rPr lang="en-US" altLang="ja-JP" sz="2000" dirty="0" smtClean="0"/>
              <a:t> &amp; </a:t>
            </a:r>
            <a:r>
              <a:rPr lang="en-US" altLang="ja-JP" sz="2000" dirty="0" err="1" smtClean="0"/>
              <a:t>Sandholm</a:t>
            </a:r>
            <a:r>
              <a:rPr lang="en-US" altLang="ja-JP" sz="2000" dirty="0" smtClean="0"/>
              <a:t> 2002)</a:t>
            </a:r>
            <a:endParaRPr kumimoji="1" lang="ja-JP" altLang="en-US" sz="2000" dirty="0"/>
          </a:p>
        </p:txBody>
      </p:sp>
      <p:sp>
        <p:nvSpPr>
          <p:cNvPr id="3" name="コンテンツ プレースホルダ 2"/>
          <p:cNvSpPr>
            <a:spLocks noGrp="1"/>
          </p:cNvSpPr>
          <p:nvPr>
            <p:ph idx="1"/>
          </p:nvPr>
        </p:nvSpPr>
        <p:spPr/>
        <p:txBody>
          <a:bodyPr>
            <a:normAutofit lnSpcReduction="10000"/>
          </a:bodyPr>
          <a:lstStyle/>
          <a:p>
            <a:r>
              <a:rPr lang="ja-JP" altLang="en-US" sz="2800" dirty="0" smtClean="0"/>
              <a:t>メカニズム設計を最適化問題（混合整数計画法問題）として表現</a:t>
            </a:r>
            <a:endParaRPr lang="en-US" altLang="ja-JP" sz="2800" dirty="0" smtClean="0"/>
          </a:p>
          <a:p>
            <a:pPr lvl="1"/>
            <a:r>
              <a:rPr lang="ja-JP" altLang="en-US" sz="2400" dirty="0" smtClean="0"/>
              <a:t>入力に対して結果を表す変数を定義</a:t>
            </a:r>
          </a:p>
          <a:p>
            <a:pPr lvl="1"/>
            <a:r>
              <a:rPr lang="ja-JP" altLang="en-US" sz="2400" dirty="0" smtClean="0"/>
              <a:t>目的関数：社会的余剰や主催者収入の最大</a:t>
            </a:r>
            <a:endParaRPr lang="en-US" altLang="ja-JP" sz="2400" dirty="0" smtClean="0"/>
          </a:p>
          <a:p>
            <a:pPr lvl="1"/>
            <a:r>
              <a:rPr lang="ja-JP" altLang="en-US" sz="2400" dirty="0" smtClean="0"/>
              <a:t>制約条件：戦略的操作不可能性</a:t>
            </a:r>
            <a:r>
              <a:rPr lang="en-US" altLang="ja-JP" sz="2400" dirty="0" smtClean="0"/>
              <a:t>,</a:t>
            </a:r>
            <a:r>
              <a:rPr lang="ja-JP" altLang="en-US" sz="2400" dirty="0" smtClean="0"/>
              <a:t>架空名義</a:t>
            </a:r>
            <a:r>
              <a:rPr lang="ja-JP" altLang="en-US" sz="2400" dirty="0"/>
              <a:t>操作不可能性</a:t>
            </a:r>
            <a:endParaRPr lang="en-US" altLang="ja-JP" sz="2400" dirty="0" smtClean="0"/>
          </a:p>
          <a:p>
            <a:r>
              <a:rPr lang="ja-JP" altLang="en-US" sz="2800" dirty="0" smtClean="0"/>
              <a:t>可能な入力の範囲に特化してきめ細かい制御を行うことで，手作業で設計される一般的なメカニズムと比較して，社会的余剰の改善に期待</a:t>
            </a:r>
            <a:endParaRPr lang="en-US" altLang="ja-JP" sz="2800" dirty="0" smtClean="0"/>
          </a:p>
          <a:p>
            <a:r>
              <a:rPr lang="ja-JP" altLang="en-US" sz="2800" dirty="0" smtClean="0"/>
              <a:t>メカニズム設計に必要な労力を人間から機械へ移行することが可能</a:t>
            </a:r>
          </a:p>
          <a:p>
            <a:endParaRPr kumimoji="1" lang="ja-JP" altLang="en-US" dirty="0"/>
          </a:p>
        </p:txBody>
      </p:sp>
      <p:sp>
        <p:nvSpPr>
          <p:cNvPr id="4" name="スライド番号プレースホルダ 3"/>
          <p:cNvSpPr>
            <a:spLocks noGrp="1"/>
          </p:cNvSpPr>
          <p:nvPr>
            <p:ph type="sldNum" sz="quarter" idx="12"/>
          </p:nvPr>
        </p:nvSpPr>
        <p:spPr/>
        <p:txBody>
          <a:bodyPr/>
          <a:lstStyle/>
          <a:p>
            <a:fld id="{0ACD3A8E-040E-4E60-907E-5A39BF4D082E}" type="slidenum">
              <a:rPr kumimoji="1" lang="ja-JP" altLang="en-US" smtClean="0"/>
              <a:pPr/>
              <a:t>32</a:t>
            </a:fld>
            <a:endParaRPr kumimoji="1"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dirty="0" smtClean="0"/>
              <a:t>モデル </a:t>
            </a:r>
            <a:r>
              <a:rPr lang="en-US" altLang="ja-JP" dirty="0" smtClean="0"/>
              <a:t>(1/2)</a:t>
            </a:r>
          </a:p>
        </p:txBody>
      </p:sp>
      <p:sp>
        <p:nvSpPr>
          <p:cNvPr id="120835" name="Rectangle 3"/>
          <p:cNvSpPr>
            <a:spLocks noGrp="1" noChangeArrowheads="1"/>
          </p:cNvSpPr>
          <p:nvPr>
            <p:ph type="body" idx="1"/>
          </p:nvPr>
        </p:nvSpPr>
        <p:spPr/>
        <p:txBody>
          <a:bodyPr>
            <a:noAutofit/>
          </a:bodyPr>
          <a:lstStyle/>
          <a:p>
            <a:pPr eaLnBrk="1" hangingPunct="1">
              <a:lnSpc>
                <a:spcPct val="80000"/>
              </a:lnSpc>
            </a:pPr>
            <a:r>
              <a:rPr lang="ja-JP" altLang="en-US" sz="2400" dirty="0" smtClean="0"/>
              <a:t>参加者の集合：</a:t>
            </a:r>
            <a:r>
              <a:rPr lang="en-US" altLang="ja-JP" sz="2400" dirty="0" smtClean="0"/>
              <a:t>N={1,</a:t>
            </a:r>
            <a:r>
              <a:rPr lang="en-US" altLang="ja-JP" sz="2400" dirty="0" smtClean="0">
                <a:latin typeface="Arial" pitchFamily="34" charset="0"/>
              </a:rPr>
              <a:t>…</a:t>
            </a:r>
            <a:r>
              <a:rPr lang="en-US" altLang="ja-JP" sz="2400" dirty="0" smtClean="0"/>
              <a:t>,n}</a:t>
            </a:r>
            <a:r>
              <a:rPr lang="ja-JP" altLang="en-US" sz="2400" dirty="0" err="1" smtClean="0"/>
              <a:t>，</a:t>
            </a:r>
            <a:r>
              <a:rPr lang="ja-JP" altLang="en-US" sz="2400" dirty="0" smtClean="0"/>
              <a:t>財の集合</a:t>
            </a:r>
            <a:r>
              <a:rPr lang="en-US" altLang="ja-JP" sz="2400" dirty="0" smtClean="0"/>
              <a:t>M={1,</a:t>
            </a:r>
            <a:r>
              <a:rPr lang="en-US" altLang="ja-JP" sz="2400" dirty="0" smtClean="0">
                <a:latin typeface="Arial" pitchFamily="34" charset="0"/>
              </a:rPr>
              <a:t>…</a:t>
            </a:r>
            <a:r>
              <a:rPr lang="en-US" altLang="ja-JP" sz="2400" dirty="0" smtClean="0"/>
              <a:t>,m}</a:t>
            </a:r>
          </a:p>
          <a:p>
            <a:pPr eaLnBrk="1" hangingPunct="1">
              <a:lnSpc>
                <a:spcPct val="80000"/>
              </a:lnSpc>
            </a:pPr>
            <a:r>
              <a:rPr lang="ja-JP" altLang="en-US" sz="2400" dirty="0" smtClean="0"/>
              <a:t>入札者</a:t>
            </a:r>
            <a:r>
              <a:rPr lang="en-US" altLang="ja-JP" sz="2400" dirty="0" err="1" smtClean="0"/>
              <a:t>i</a:t>
            </a:r>
            <a:r>
              <a:rPr lang="ja-JP" altLang="en-US" sz="2400" dirty="0" err="1" smtClean="0"/>
              <a:t>の評</a:t>
            </a:r>
            <a:r>
              <a:rPr lang="ja-JP" altLang="en-US" sz="2400" dirty="0" smtClean="0"/>
              <a:t>価値</a:t>
            </a:r>
            <a:r>
              <a:rPr lang="en-US" altLang="ja-JP" sz="2400" dirty="0" smtClean="0">
                <a:latin typeface="ＭＳ Ｐゴシック" pitchFamily="50" charset="-128"/>
              </a:rPr>
              <a:t>v(</a:t>
            </a:r>
            <a:r>
              <a:rPr lang="en-US" altLang="ja-JP" sz="2400" dirty="0" err="1" smtClean="0">
                <a:latin typeface="Symbol" pitchFamily="18" charset="2"/>
              </a:rPr>
              <a:t>q</a:t>
            </a:r>
            <a:r>
              <a:rPr lang="en-US" altLang="ja-JP" sz="2400" baseline="-25000" dirty="0" err="1" smtClean="0">
                <a:latin typeface="ＭＳ Ｐゴシック" pitchFamily="50" charset="-128"/>
              </a:rPr>
              <a:t>i</a:t>
            </a:r>
            <a:r>
              <a:rPr lang="en-US" altLang="ja-JP" sz="2400" dirty="0" smtClean="0">
                <a:latin typeface="ＭＳ Ｐゴシック" pitchFamily="50" charset="-128"/>
              </a:rPr>
              <a:t>, B)</a:t>
            </a:r>
            <a:endParaRPr lang="ja-JP" altLang="en-US" sz="2400" dirty="0" smtClean="0"/>
          </a:p>
          <a:p>
            <a:pPr lvl="1" eaLnBrk="1" hangingPunct="1">
              <a:lnSpc>
                <a:spcPct val="80000"/>
              </a:lnSpc>
            </a:pPr>
            <a:r>
              <a:rPr lang="en-US" altLang="ja-JP" sz="2000" dirty="0" smtClean="0">
                <a:latin typeface="ＭＳ Ｐゴシック" pitchFamily="50" charset="-128"/>
              </a:rPr>
              <a:t>B⊆M: </a:t>
            </a:r>
            <a:r>
              <a:rPr lang="ja-JP" altLang="en-US" sz="2000" dirty="0" smtClean="0"/>
              <a:t>財の組合せ（バンドル）</a:t>
            </a:r>
            <a:endParaRPr lang="ja-JP" altLang="en-US" sz="2000" dirty="0" smtClean="0">
              <a:latin typeface="ＭＳ Ｐゴシック" pitchFamily="50" charset="-128"/>
            </a:endParaRPr>
          </a:p>
          <a:p>
            <a:pPr lvl="1" eaLnBrk="1" hangingPunct="1">
              <a:lnSpc>
                <a:spcPct val="80000"/>
              </a:lnSpc>
            </a:pPr>
            <a:r>
              <a:rPr lang="en-US" altLang="ja-JP" sz="2000" dirty="0" err="1" smtClean="0">
                <a:latin typeface="Symbol" pitchFamily="18" charset="2"/>
              </a:rPr>
              <a:t>q</a:t>
            </a:r>
            <a:r>
              <a:rPr lang="en-US" altLang="ja-JP" sz="2000" baseline="-25000" dirty="0" err="1" smtClean="0">
                <a:latin typeface="ＭＳ Ｐゴシック" pitchFamily="50" charset="-128"/>
              </a:rPr>
              <a:t>i</a:t>
            </a:r>
            <a:r>
              <a:rPr lang="en-US" altLang="ja-JP" sz="2000" dirty="0" err="1" smtClean="0">
                <a:latin typeface="ＭＳ Ｐゴシック" pitchFamily="50" charset="-128"/>
              </a:rPr>
              <a:t>∈</a:t>
            </a:r>
            <a:r>
              <a:rPr lang="en-US" altLang="ja-JP" sz="2000" dirty="0" err="1" smtClean="0">
                <a:latin typeface="Symbol" pitchFamily="18" charset="2"/>
              </a:rPr>
              <a:t>Q</a:t>
            </a:r>
            <a:r>
              <a:rPr lang="en-US" altLang="ja-JP" sz="2000" dirty="0" smtClean="0">
                <a:latin typeface="ＭＳ Ｐゴシック" pitchFamily="50" charset="-128"/>
              </a:rPr>
              <a:t>: </a:t>
            </a:r>
            <a:r>
              <a:rPr lang="ja-JP" altLang="en-US" sz="2000" dirty="0" smtClean="0">
                <a:latin typeface="ＭＳ Ｐゴシック" pitchFamily="50" charset="-128"/>
              </a:rPr>
              <a:t>評価値を決定するパラメータ（タイプ）</a:t>
            </a:r>
          </a:p>
          <a:p>
            <a:pPr eaLnBrk="1" hangingPunct="1">
              <a:lnSpc>
                <a:spcPct val="80000"/>
              </a:lnSpc>
            </a:pPr>
            <a:r>
              <a:rPr lang="ja-JP" altLang="en-US" sz="2400" dirty="0" smtClean="0">
                <a:latin typeface="ＭＳ Ｐゴシック" pitchFamily="50" charset="-128"/>
              </a:rPr>
              <a:t>目的関数</a:t>
            </a:r>
            <a:r>
              <a:rPr lang="en-US" altLang="ja-JP" sz="2400" dirty="0" smtClean="0">
                <a:latin typeface="ＭＳ Ｐゴシック" pitchFamily="50" charset="-128"/>
              </a:rPr>
              <a:t>: g(o) + </a:t>
            </a:r>
            <a:r>
              <a:rPr lang="en-US" altLang="ja-JP" sz="2400" dirty="0" smtClean="0">
                <a:latin typeface="Symbol" pitchFamily="18" charset="2"/>
              </a:rPr>
              <a:t>S </a:t>
            </a:r>
            <a:r>
              <a:rPr lang="en-US" altLang="ja-JP" sz="2400" dirty="0" smtClean="0">
                <a:latin typeface="ＭＳ Ｐゴシック" pitchFamily="50" charset="-128"/>
              </a:rPr>
              <a:t>p</a:t>
            </a:r>
            <a:r>
              <a:rPr lang="en-US" altLang="ja-JP" sz="2400" baseline="-25000" dirty="0" smtClean="0">
                <a:latin typeface="ＭＳ Ｐゴシック" pitchFamily="50" charset="-128"/>
              </a:rPr>
              <a:t>i</a:t>
            </a:r>
            <a:r>
              <a:rPr lang="en-US" altLang="ja-JP" sz="2400" dirty="0" smtClean="0">
                <a:latin typeface="ＭＳ Ｐゴシック" pitchFamily="50" charset="-128"/>
              </a:rPr>
              <a:t> </a:t>
            </a:r>
          </a:p>
          <a:p>
            <a:pPr lvl="1" eaLnBrk="1" hangingPunct="1">
              <a:lnSpc>
                <a:spcPct val="80000"/>
              </a:lnSpc>
            </a:pPr>
            <a:r>
              <a:rPr lang="ja-JP" altLang="en-US" sz="2000" dirty="0" smtClean="0">
                <a:latin typeface="ＭＳ Ｐゴシック" pitchFamily="50" charset="-128"/>
              </a:rPr>
              <a:t>割当て</a:t>
            </a:r>
            <a:r>
              <a:rPr lang="en-US" altLang="ja-JP" sz="2000" dirty="0" err="1" smtClean="0">
                <a:latin typeface="Symbol" pitchFamily="18" charset="2"/>
              </a:rPr>
              <a:t>o</a:t>
            </a:r>
            <a:r>
              <a:rPr lang="en-US" altLang="ja-JP" sz="2000" dirty="0" err="1" smtClean="0">
                <a:latin typeface="ＭＳ Ｐゴシック" pitchFamily="50" charset="-128"/>
              </a:rPr>
              <a:t>∈O</a:t>
            </a:r>
            <a:r>
              <a:rPr lang="en-US" altLang="ja-JP" sz="2000" dirty="0" smtClean="0">
                <a:latin typeface="ＭＳ Ｐゴシック" pitchFamily="50" charset="-128"/>
              </a:rPr>
              <a:t>: </a:t>
            </a:r>
            <a:r>
              <a:rPr lang="en-US" altLang="ja-JP" sz="2000" dirty="0" smtClean="0">
                <a:latin typeface="Symbol" pitchFamily="18" charset="2"/>
              </a:rPr>
              <a:t>o</a:t>
            </a:r>
            <a:r>
              <a:rPr lang="en-US" altLang="ja-JP" sz="2000" dirty="0" smtClean="0">
                <a:latin typeface="ＭＳ Ｐゴシック" pitchFamily="50" charset="-128"/>
              </a:rPr>
              <a:t> = (</a:t>
            </a:r>
            <a:r>
              <a:rPr lang="en-US" altLang="ja-JP" sz="2000" dirty="0" smtClean="0">
                <a:latin typeface="Symbol" pitchFamily="18" charset="2"/>
              </a:rPr>
              <a:t>o</a:t>
            </a:r>
            <a:r>
              <a:rPr lang="en-US" altLang="ja-JP" sz="2000" baseline="-10000" dirty="0" smtClean="0">
                <a:latin typeface="ＭＳ Ｐゴシック" pitchFamily="50" charset="-128"/>
              </a:rPr>
              <a:t>1</a:t>
            </a:r>
            <a:r>
              <a:rPr lang="en-US" altLang="ja-JP" sz="2000" dirty="0" smtClean="0">
                <a:latin typeface="ＭＳ Ｐゴシック" pitchFamily="50" charset="-128"/>
              </a:rPr>
              <a:t>,...,</a:t>
            </a:r>
            <a:r>
              <a:rPr lang="en-US" altLang="ja-JP" sz="2000" dirty="0" smtClean="0">
                <a:latin typeface="Symbol" pitchFamily="18" charset="2"/>
              </a:rPr>
              <a:t>o</a:t>
            </a:r>
            <a:r>
              <a:rPr lang="en-US" altLang="ja-JP" sz="2000" baseline="-10000" dirty="0" smtClean="0">
                <a:latin typeface="ＭＳ Ｐゴシック" pitchFamily="50" charset="-128"/>
              </a:rPr>
              <a:t>n</a:t>
            </a:r>
            <a:r>
              <a:rPr lang="en-US" altLang="ja-JP" sz="2000" dirty="0" smtClean="0">
                <a:latin typeface="ＭＳ Ｐゴシック" pitchFamily="50" charset="-128"/>
              </a:rPr>
              <a:t>), </a:t>
            </a:r>
            <a:r>
              <a:rPr lang="en-US" altLang="ja-JP" sz="2000" dirty="0" err="1" smtClean="0">
                <a:latin typeface="ＭＳ Ｐゴシック" pitchFamily="50" charset="-128"/>
              </a:rPr>
              <a:t>o</a:t>
            </a:r>
            <a:r>
              <a:rPr lang="en-US" altLang="ja-JP" sz="2000" baseline="-10000" dirty="0" err="1" smtClean="0">
                <a:latin typeface="ＭＳ Ｐゴシック" pitchFamily="50" charset="-128"/>
              </a:rPr>
              <a:t>i</a:t>
            </a:r>
            <a:r>
              <a:rPr lang="en-US" altLang="ja-JP" sz="2000" dirty="0" err="1" smtClean="0">
                <a:latin typeface="ＭＳ Ｐゴシック" pitchFamily="50" charset="-128"/>
              </a:rPr>
              <a:t>⊆M</a:t>
            </a:r>
            <a:r>
              <a:rPr lang="en-US" altLang="ja-JP" sz="2000" dirty="0" smtClean="0">
                <a:latin typeface="ＭＳ Ｐゴシック" pitchFamily="50" charset="-128"/>
              </a:rPr>
              <a:t>, ∀</a:t>
            </a:r>
            <a:r>
              <a:rPr lang="en-US" altLang="ja-JP" sz="2000" dirty="0" err="1" smtClean="0">
                <a:latin typeface="ＭＳ Ｐゴシック" pitchFamily="50" charset="-128"/>
              </a:rPr>
              <a:t>i≠j</a:t>
            </a:r>
            <a:r>
              <a:rPr lang="en-US" altLang="ja-JP" sz="2000" dirty="0" smtClean="0">
                <a:latin typeface="ＭＳ Ｐゴシック" pitchFamily="50" charset="-128"/>
              </a:rPr>
              <a:t>, </a:t>
            </a:r>
            <a:r>
              <a:rPr lang="en-US" altLang="ja-JP" sz="2000" dirty="0" err="1" smtClean="0">
                <a:latin typeface="ＭＳ Ｐゴシック" pitchFamily="50" charset="-128"/>
              </a:rPr>
              <a:t>o</a:t>
            </a:r>
            <a:r>
              <a:rPr lang="en-US" altLang="ja-JP" sz="2000" baseline="-10000" dirty="0" err="1" smtClean="0">
                <a:latin typeface="ＭＳ Ｐゴシック" pitchFamily="50" charset="-128"/>
              </a:rPr>
              <a:t>i</a:t>
            </a:r>
            <a:r>
              <a:rPr lang="en-US" altLang="ja-JP" sz="2000" dirty="0" err="1" smtClean="0">
                <a:latin typeface="ＭＳ Ｐゴシック" pitchFamily="50" charset="-128"/>
              </a:rPr>
              <a:t>∩o</a:t>
            </a:r>
            <a:r>
              <a:rPr lang="en-US" altLang="ja-JP" sz="2000" baseline="-10000" dirty="0" err="1" smtClean="0">
                <a:latin typeface="ＭＳ Ｐゴシック" pitchFamily="50" charset="-128"/>
              </a:rPr>
              <a:t>j</a:t>
            </a:r>
            <a:r>
              <a:rPr lang="en-US" altLang="ja-JP" sz="2000" dirty="0" smtClean="0">
                <a:latin typeface="Symbol" pitchFamily="18" charset="2"/>
              </a:rPr>
              <a:t>=f</a:t>
            </a:r>
          </a:p>
          <a:p>
            <a:pPr lvl="1" eaLnBrk="1" hangingPunct="1">
              <a:lnSpc>
                <a:spcPct val="80000"/>
              </a:lnSpc>
            </a:pPr>
            <a:r>
              <a:rPr lang="ja-JP" altLang="en-US" sz="2000" dirty="0" smtClean="0">
                <a:latin typeface="Symbol" pitchFamily="18" charset="2"/>
              </a:rPr>
              <a:t>支払額</a:t>
            </a:r>
            <a:r>
              <a:rPr lang="en-US" altLang="ja-JP" sz="2000" dirty="0" err="1" smtClean="0">
                <a:latin typeface="ＭＳ Ｐゴシック" pitchFamily="50" charset="-128"/>
              </a:rPr>
              <a:t>p</a:t>
            </a:r>
            <a:r>
              <a:rPr lang="en-US" altLang="ja-JP" sz="2000" baseline="-10000" dirty="0" err="1" smtClean="0">
                <a:latin typeface="ＭＳ Ｐゴシック" pitchFamily="50" charset="-128"/>
              </a:rPr>
              <a:t>i</a:t>
            </a:r>
            <a:r>
              <a:rPr lang="en-US" altLang="ja-JP" sz="2000" dirty="0" err="1" smtClean="0">
                <a:latin typeface="ＭＳ Ｐゴシック" pitchFamily="50" charset="-128"/>
              </a:rPr>
              <a:t>∈R</a:t>
            </a:r>
            <a:r>
              <a:rPr lang="en-US" altLang="ja-JP" sz="2000" dirty="0" smtClean="0">
                <a:latin typeface="ＭＳ Ｐゴシック" pitchFamily="50" charset="-128"/>
              </a:rPr>
              <a:t>+</a:t>
            </a:r>
            <a:r>
              <a:rPr lang="en-US" altLang="ja-JP" sz="2000" dirty="0" smtClean="0">
                <a:latin typeface="Symbol" pitchFamily="18" charset="2"/>
              </a:rPr>
              <a:t>: </a:t>
            </a:r>
            <a:r>
              <a:rPr lang="en-US" altLang="ja-JP" sz="2000" dirty="0" smtClean="0">
                <a:latin typeface="ＭＳ Ｐゴシック" pitchFamily="50" charset="-128"/>
              </a:rPr>
              <a:t>p = (p</a:t>
            </a:r>
            <a:r>
              <a:rPr lang="en-US" altLang="ja-JP" sz="2000" baseline="-10000" dirty="0" smtClean="0">
                <a:latin typeface="ＭＳ Ｐゴシック" pitchFamily="50" charset="-128"/>
              </a:rPr>
              <a:t>1</a:t>
            </a:r>
            <a:r>
              <a:rPr lang="en-US" altLang="ja-JP" sz="2000" dirty="0" smtClean="0">
                <a:latin typeface="ＭＳ Ｐゴシック" pitchFamily="50" charset="-128"/>
              </a:rPr>
              <a:t>,..., </a:t>
            </a:r>
            <a:r>
              <a:rPr lang="en-US" altLang="ja-JP" sz="2000" dirty="0" err="1" smtClean="0">
                <a:latin typeface="ＭＳ Ｐゴシック" pitchFamily="50" charset="-128"/>
              </a:rPr>
              <a:t>p</a:t>
            </a:r>
            <a:r>
              <a:rPr lang="en-US" altLang="ja-JP" sz="2000" baseline="-10000" dirty="0" err="1" smtClean="0">
                <a:latin typeface="ＭＳ Ｐゴシック" pitchFamily="50" charset="-128"/>
              </a:rPr>
              <a:t>n</a:t>
            </a:r>
            <a:r>
              <a:rPr lang="en-US" altLang="ja-JP" sz="2000" dirty="0" smtClean="0">
                <a:latin typeface="ＭＳ Ｐゴシック" pitchFamily="50" charset="-128"/>
              </a:rPr>
              <a:t>)</a:t>
            </a:r>
          </a:p>
          <a:p>
            <a:pPr eaLnBrk="1" hangingPunct="1">
              <a:lnSpc>
                <a:spcPct val="80000"/>
              </a:lnSpc>
            </a:pPr>
            <a:r>
              <a:rPr lang="ja-JP" altLang="en-US" sz="2400" dirty="0" smtClean="0">
                <a:latin typeface="ＭＳ Ｐゴシック" pitchFamily="50" charset="-128"/>
              </a:rPr>
              <a:t>メカニズム</a:t>
            </a:r>
            <a:r>
              <a:rPr lang="en-US" altLang="ja-JP" sz="2400" dirty="0" smtClean="0">
                <a:latin typeface="ＭＳ Ｐゴシック" pitchFamily="50" charset="-128"/>
              </a:rPr>
              <a:t>M(o, p): </a:t>
            </a:r>
            <a:r>
              <a:rPr lang="en-US" altLang="ja-JP" sz="2400" dirty="0" err="1" smtClean="0">
                <a:latin typeface="Symbol" pitchFamily="18" charset="2"/>
              </a:rPr>
              <a:t>Q</a:t>
            </a:r>
            <a:r>
              <a:rPr lang="en-US" altLang="ja-JP" sz="2400" baseline="30000" dirty="0" err="1" smtClean="0">
                <a:latin typeface="ＭＳ Ｐゴシック" pitchFamily="50" charset="-128"/>
              </a:rPr>
              <a:t>n</a:t>
            </a:r>
            <a:r>
              <a:rPr lang="en-US" altLang="ja-JP" sz="2400" dirty="0" smtClean="0">
                <a:latin typeface="ＭＳ Ｐゴシック" pitchFamily="50" charset="-128"/>
              </a:rPr>
              <a:t> → &lt;O, </a:t>
            </a:r>
            <a:r>
              <a:rPr lang="en-US" altLang="ja-JP" sz="2400" dirty="0" err="1" smtClean="0">
                <a:latin typeface="ＭＳ Ｐゴシック" pitchFamily="50" charset="-128"/>
              </a:rPr>
              <a:t>R</a:t>
            </a:r>
            <a:r>
              <a:rPr lang="en-US" altLang="ja-JP" sz="2400" baseline="30000" dirty="0" err="1" smtClean="0">
                <a:latin typeface="ＭＳ Ｐゴシック" pitchFamily="50" charset="-128"/>
              </a:rPr>
              <a:t>n</a:t>
            </a:r>
            <a:r>
              <a:rPr lang="en-US" altLang="ja-JP" sz="2400" dirty="0" smtClean="0">
                <a:latin typeface="ＭＳ Ｐゴシック" pitchFamily="50" charset="-128"/>
              </a:rPr>
              <a:t>&gt;</a:t>
            </a:r>
          </a:p>
          <a:p>
            <a:pPr lvl="1" eaLnBrk="1" hangingPunct="1">
              <a:lnSpc>
                <a:spcPct val="80000"/>
              </a:lnSpc>
            </a:pPr>
            <a:r>
              <a:rPr lang="ja-JP" altLang="en-US" sz="2000" dirty="0" smtClean="0">
                <a:latin typeface="ＭＳ Ｐゴシック" pitchFamily="50" charset="-128"/>
              </a:rPr>
              <a:t>各入札者が申告した</a:t>
            </a:r>
            <a:r>
              <a:rPr lang="en-US" altLang="ja-JP" sz="2000" dirty="0" smtClean="0">
                <a:latin typeface="ＭＳ Ｐゴシック" pitchFamily="50" charset="-128"/>
              </a:rPr>
              <a:t>(</a:t>
            </a:r>
            <a:r>
              <a:rPr lang="en-US" altLang="ja-JP" sz="2000" dirty="0" smtClean="0">
                <a:latin typeface="Symbol" pitchFamily="18" charset="2"/>
              </a:rPr>
              <a:t>q</a:t>
            </a:r>
            <a:r>
              <a:rPr lang="en-US" altLang="ja-JP" sz="2000" baseline="-10000" dirty="0" smtClean="0">
                <a:latin typeface="ＭＳ Ｐゴシック" pitchFamily="50" charset="-128"/>
              </a:rPr>
              <a:t>1</a:t>
            </a:r>
            <a:r>
              <a:rPr lang="en-US" altLang="ja-JP" sz="2000" dirty="0" smtClean="0">
                <a:latin typeface="ＭＳ Ｐゴシック" pitchFamily="50" charset="-128"/>
              </a:rPr>
              <a:t>,...,</a:t>
            </a:r>
            <a:r>
              <a:rPr lang="en-US" altLang="ja-JP" sz="2000" dirty="0" err="1" smtClean="0">
                <a:latin typeface="Symbol" pitchFamily="18" charset="2"/>
              </a:rPr>
              <a:t>q</a:t>
            </a:r>
            <a:r>
              <a:rPr lang="en-US" altLang="ja-JP" sz="2000" baseline="-10000" dirty="0" err="1" smtClean="0">
                <a:latin typeface="ＭＳ Ｐゴシック" pitchFamily="50" charset="-128"/>
              </a:rPr>
              <a:t>n</a:t>
            </a:r>
            <a:r>
              <a:rPr lang="en-US" altLang="ja-JP" sz="2000" dirty="0" smtClean="0">
                <a:latin typeface="ＭＳ Ｐゴシック" pitchFamily="50" charset="-128"/>
              </a:rPr>
              <a:t>)∈</a:t>
            </a:r>
            <a:r>
              <a:rPr lang="en-US" altLang="ja-JP" sz="2000" dirty="0" err="1" smtClean="0">
                <a:latin typeface="Symbol" pitchFamily="18" charset="2"/>
              </a:rPr>
              <a:t>Q</a:t>
            </a:r>
            <a:r>
              <a:rPr lang="en-US" altLang="ja-JP" sz="2000" baseline="30000" dirty="0" err="1" smtClean="0">
                <a:latin typeface="ＭＳ Ｐゴシック" pitchFamily="50" charset="-128"/>
              </a:rPr>
              <a:t>n</a:t>
            </a:r>
            <a:r>
              <a:rPr lang="ja-JP" altLang="en-US" sz="2000" dirty="0" smtClean="0">
                <a:latin typeface="ＭＳ Ｐゴシック" pitchFamily="50" charset="-128"/>
              </a:rPr>
              <a:t>に対して</a:t>
            </a:r>
          </a:p>
          <a:p>
            <a:pPr lvl="2" eaLnBrk="1" hangingPunct="1">
              <a:lnSpc>
                <a:spcPct val="80000"/>
              </a:lnSpc>
            </a:pPr>
            <a:r>
              <a:rPr lang="ja-JP" altLang="en-US" sz="2000" dirty="0" smtClean="0">
                <a:latin typeface="ＭＳ Ｐゴシック" pitchFamily="50" charset="-128"/>
              </a:rPr>
              <a:t>割当て規則</a:t>
            </a:r>
            <a:r>
              <a:rPr lang="en-US" altLang="ja-JP" sz="2000" dirty="0" smtClean="0">
                <a:latin typeface="ＭＳ Ｐゴシック" pitchFamily="50" charset="-128"/>
              </a:rPr>
              <a:t>: o(</a:t>
            </a:r>
            <a:r>
              <a:rPr lang="en-US" altLang="ja-JP" sz="2000" dirty="0" smtClean="0">
                <a:latin typeface="Symbol" pitchFamily="18" charset="2"/>
              </a:rPr>
              <a:t>q</a:t>
            </a:r>
            <a:r>
              <a:rPr lang="en-US" altLang="ja-JP" sz="2000" baseline="-10000" dirty="0" smtClean="0">
                <a:latin typeface="ＭＳ Ｐゴシック" pitchFamily="50" charset="-128"/>
              </a:rPr>
              <a:t>1</a:t>
            </a:r>
            <a:r>
              <a:rPr lang="en-US" altLang="ja-JP" sz="2000" dirty="0" smtClean="0">
                <a:latin typeface="ＭＳ Ｐゴシック" pitchFamily="50" charset="-128"/>
              </a:rPr>
              <a:t>,...,</a:t>
            </a:r>
            <a:r>
              <a:rPr lang="en-US" altLang="ja-JP" sz="2000" dirty="0" err="1" smtClean="0">
                <a:latin typeface="Symbol" pitchFamily="18" charset="2"/>
              </a:rPr>
              <a:t>q</a:t>
            </a:r>
            <a:r>
              <a:rPr lang="en-US" altLang="ja-JP" sz="2000" baseline="-10000" dirty="0" err="1" smtClean="0">
                <a:latin typeface="ＭＳ Ｐゴシック" pitchFamily="50" charset="-128"/>
              </a:rPr>
              <a:t>n</a:t>
            </a:r>
            <a:r>
              <a:rPr lang="en-US" altLang="ja-JP" sz="2000" dirty="0" smtClean="0">
                <a:latin typeface="ＭＳ Ｐゴシック" pitchFamily="50" charset="-128"/>
              </a:rPr>
              <a:t>)=(</a:t>
            </a:r>
            <a:r>
              <a:rPr lang="en-US" altLang="ja-JP" sz="2000" dirty="0" smtClean="0">
                <a:latin typeface="Symbol" pitchFamily="18" charset="2"/>
              </a:rPr>
              <a:t>o</a:t>
            </a:r>
            <a:r>
              <a:rPr lang="en-US" altLang="ja-JP" sz="2000" baseline="-10000" dirty="0" smtClean="0">
                <a:latin typeface="ＭＳ Ｐゴシック" pitchFamily="50" charset="-128"/>
              </a:rPr>
              <a:t>1</a:t>
            </a:r>
            <a:r>
              <a:rPr lang="en-US" altLang="ja-JP" sz="2000" dirty="0" smtClean="0">
                <a:latin typeface="ＭＳ Ｐゴシック" pitchFamily="50" charset="-128"/>
              </a:rPr>
              <a:t>,...,</a:t>
            </a:r>
            <a:r>
              <a:rPr lang="en-US" altLang="ja-JP" sz="2000" dirty="0" smtClean="0">
                <a:latin typeface="Symbol" pitchFamily="18" charset="2"/>
              </a:rPr>
              <a:t>o</a:t>
            </a:r>
            <a:r>
              <a:rPr lang="en-US" altLang="ja-JP" sz="2000" baseline="-10000" dirty="0" smtClean="0">
                <a:latin typeface="ＭＳ Ｐゴシック" pitchFamily="50" charset="-128"/>
              </a:rPr>
              <a:t>n</a:t>
            </a:r>
            <a:r>
              <a:rPr lang="en-US" altLang="ja-JP" sz="2000" dirty="0" smtClean="0">
                <a:latin typeface="ＭＳ Ｐゴシック" pitchFamily="50" charset="-128"/>
              </a:rPr>
              <a:t>)</a:t>
            </a:r>
          </a:p>
          <a:p>
            <a:pPr lvl="2" eaLnBrk="1" hangingPunct="1">
              <a:lnSpc>
                <a:spcPct val="80000"/>
              </a:lnSpc>
            </a:pPr>
            <a:r>
              <a:rPr lang="ja-JP" altLang="en-US" sz="2000" dirty="0" smtClean="0">
                <a:latin typeface="ＭＳ Ｐゴシック" pitchFamily="50" charset="-128"/>
              </a:rPr>
              <a:t>支払い規則</a:t>
            </a:r>
            <a:r>
              <a:rPr lang="en-US" altLang="ja-JP" sz="2000" dirty="0" smtClean="0">
                <a:latin typeface="ＭＳ Ｐゴシック" pitchFamily="50" charset="-128"/>
              </a:rPr>
              <a:t>: p(</a:t>
            </a:r>
            <a:r>
              <a:rPr lang="en-US" altLang="ja-JP" sz="2000" dirty="0" smtClean="0">
                <a:latin typeface="Symbol" pitchFamily="18" charset="2"/>
              </a:rPr>
              <a:t>q</a:t>
            </a:r>
            <a:r>
              <a:rPr lang="en-US" altLang="ja-JP" sz="2000" baseline="-10000" dirty="0" smtClean="0">
                <a:latin typeface="ＭＳ Ｐゴシック" pitchFamily="50" charset="-128"/>
              </a:rPr>
              <a:t>1</a:t>
            </a:r>
            <a:r>
              <a:rPr lang="en-US" altLang="ja-JP" sz="2000" dirty="0" smtClean="0">
                <a:latin typeface="ＭＳ Ｐゴシック" pitchFamily="50" charset="-128"/>
              </a:rPr>
              <a:t>,...,</a:t>
            </a:r>
            <a:r>
              <a:rPr lang="en-US" altLang="ja-JP" sz="2000" dirty="0" err="1" smtClean="0">
                <a:latin typeface="Symbol" pitchFamily="18" charset="2"/>
              </a:rPr>
              <a:t>q</a:t>
            </a:r>
            <a:r>
              <a:rPr lang="en-US" altLang="ja-JP" sz="2000" baseline="-10000" dirty="0" err="1" smtClean="0">
                <a:latin typeface="ＭＳ Ｐゴシック" pitchFamily="50" charset="-128"/>
              </a:rPr>
              <a:t>n</a:t>
            </a:r>
            <a:r>
              <a:rPr lang="en-US" altLang="ja-JP" sz="2000" dirty="0" smtClean="0">
                <a:latin typeface="ＭＳ Ｐゴシック" pitchFamily="50" charset="-128"/>
              </a:rPr>
              <a:t>)=(p</a:t>
            </a:r>
            <a:r>
              <a:rPr lang="en-US" altLang="ja-JP" sz="2000" baseline="-10000" dirty="0" smtClean="0">
                <a:latin typeface="ＭＳ Ｐゴシック" pitchFamily="50" charset="-128"/>
              </a:rPr>
              <a:t>1</a:t>
            </a:r>
            <a:r>
              <a:rPr lang="en-US" altLang="ja-JP" sz="2000" dirty="0" smtClean="0">
                <a:latin typeface="ＭＳ Ｐゴシック" pitchFamily="50" charset="-128"/>
              </a:rPr>
              <a:t>,..., </a:t>
            </a:r>
            <a:r>
              <a:rPr lang="en-US" altLang="ja-JP" sz="2000" dirty="0" err="1" smtClean="0">
                <a:latin typeface="ＭＳ Ｐゴシック" pitchFamily="50" charset="-128"/>
              </a:rPr>
              <a:t>p</a:t>
            </a:r>
            <a:r>
              <a:rPr lang="en-US" altLang="ja-JP" sz="2000" baseline="-10000" dirty="0" err="1" smtClean="0">
                <a:latin typeface="ＭＳ Ｐゴシック" pitchFamily="50" charset="-128"/>
              </a:rPr>
              <a:t>n</a:t>
            </a:r>
            <a:r>
              <a:rPr lang="en-US" altLang="ja-JP" sz="2000" dirty="0" smtClean="0">
                <a:latin typeface="ＭＳ Ｐゴシック" pitchFamily="50" charset="-128"/>
              </a:rPr>
              <a:t>)</a:t>
            </a:r>
          </a:p>
          <a:p>
            <a:pPr lvl="1" eaLnBrk="1" hangingPunct="1">
              <a:lnSpc>
                <a:spcPct val="80000"/>
              </a:lnSpc>
            </a:pPr>
            <a:r>
              <a:rPr lang="ja-JP" altLang="en-US" sz="2000" dirty="0" smtClean="0">
                <a:latin typeface="ＭＳ Ｐゴシック" pitchFamily="50" charset="-128"/>
              </a:rPr>
              <a:t>各入札者は真の</a:t>
            </a:r>
            <a:r>
              <a:rPr lang="en-US" altLang="ja-JP" sz="2000" dirty="0" err="1" smtClean="0">
                <a:latin typeface="Symbol" pitchFamily="18" charset="2"/>
              </a:rPr>
              <a:t>q</a:t>
            </a:r>
            <a:r>
              <a:rPr lang="en-US" altLang="ja-JP" sz="2000" baseline="-25000" dirty="0" err="1" smtClean="0">
                <a:latin typeface="ＭＳ Ｐゴシック" pitchFamily="50" charset="-128"/>
              </a:rPr>
              <a:t>i</a:t>
            </a:r>
            <a:r>
              <a:rPr lang="ja-JP" altLang="en-US" sz="2000" dirty="0" smtClean="0">
                <a:latin typeface="ＭＳ Ｐゴシック" pitchFamily="50" charset="-128"/>
              </a:rPr>
              <a:t>を申告するとは限らない</a:t>
            </a:r>
          </a:p>
          <a:p>
            <a:pPr eaLnBrk="1" hangingPunct="1">
              <a:lnSpc>
                <a:spcPct val="80000"/>
              </a:lnSpc>
            </a:pPr>
            <a:r>
              <a:rPr lang="ja-JP" altLang="en-US" sz="2400" dirty="0" smtClean="0">
                <a:latin typeface="ＭＳ Ｐゴシック" pitchFamily="50" charset="-128"/>
              </a:rPr>
              <a:t>従来は</a:t>
            </a:r>
            <a:r>
              <a:rPr lang="en-US" altLang="ja-JP" sz="2400" dirty="0" smtClean="0">
                <a:latin typeface="Symbol" pitchFamily="18" charset="2"/>
              </a:rPr>
              <a:t>Q</a:t>
            </a:r>
            <a:r>
              <a:rPr lang="ja-JP" altLang="en-US" sz="2400" dirty="0" smtClean="0">
                <a:latin typeface="ＭＳ Ｐゴシック" pitchFamily="50" charset="-128"/>
              </a:rPr>
              <a:t>を連続空間で定義する一方で，本論文では離散空間で定義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 calcmode="lin" valueType="num">
                                      <p:cBhvr additive="base">
                                        <p:cTn id="19" dur="500" fill="hold"/>
                                        <p:tgtEl>
                                          <p:spTgt spid="1208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08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0835">
                                            <p:txEl>
                                              <p:pRg st="3" end="3"/>
                                            </p:txEl>
                                          </p:spTgt>
                                        </p:tgtEl>
                                        <p:attrNameLst>
                                          <p:attrName>style.visibility</p:attrName>
                                        </p:attrNameLst>
                                      </p:cBhvr>
                                      <p:to>
                                        <p:strVal val="visible"/>
                                      </p:to>
                                    </p:set>
                                    <p:anim calcmode="lin" valueType="num">
                                      <p:cBhvr additive="base">
                                        <p:cTn id="25" dur="500" fill="hold"/>
                                        <p:tgtEl>
                                          <p:spTgt spid="1208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08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20835">
                                            <p:txEl>
                                              <p:pRg st="4" end="4"/>
                                            </p:txEl>
                                          </p:spTgt>
                                        </p:tgtEl>
                                        <p:attrNameLst>
                                          <p:attrName>style.visibility</p:attrName>
                                        </p:attrNameLst>
                                      </p:cBhvr>
                                      <p:to>
                                        <p:strVal val="visible"/>
                                      </p:to>
                                    </p:set>
                                    <p:anim calcmode="lin" valueType="num">
                                      <p:cBhvr additive="base">
                                        <p:cTn id="31" dur="500" fill="hold"/>
                                        <p:tgtEl>
                                          <p:spTgt spid="1208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08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20835">
                                            <p:txEl>
                                              <p:pRg st="5" end="5"/>
                                            </p:txEl>
                                          </p:spTgt>
                                        </p:tgtEl>
                                        <p:attrNameLst>
                                          <p:attrName>style.visibility</p:attrName>
                                        </p:attrNameLst>
                                      </p:cBhvr>
                                      <p:to>
                                        <p:strVal val="visible"/>
                                      </p:to>
                                    </p:set>
                                    <p:anim calcmode="lin" valueType="num">
                                      <p:cBhvr additive="base">
                                        <p:cTn id="37" dur="500" fill="hold"/>
                                        <p:tgtEl>
                                          <p:spTgt spid="12083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08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20835">
                                            <p:txEl>
                                              <p:pRg st="6" end="6"/>
                                            </p:txEl>
                                          </p:spTgt>
                                        </p:tgtEl>
                                        <p:attrNameLst>
                                          <p:attrName>style.visibility</p:attrName>
                                        </p:attrNameLst>
                                      </p:cBhvr>
                                      <p:to>
                                        <p:strVal val="visible"/>
                                      </p:to>
                                    </p:set>
                                    <p:anim calcmode="lin" valueType="num">
                                      <p:cBhvr additive="base">
                                        <p:cTn id="43" dur="500" fill="hold"/>
                                        <p:tgtEl>
                                          <p:spTgt spid="12083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08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20835">
                                            <p:txEl>
                                              <p:pRg st="7" end="7"/>
                                            </p:txEl>
                                          </p:spTgt>
                                        </p:tgtEl>
                                        <p:attrNameLst>
                                          <p:attrName>style.visibility</p:attrName>
                                        </p:attrNameLst>
                                      </p:cBhvr>
                                      <p:to>
                                        <p:strVal val="visible"/>
                                      </p:to>
                                    </p:set>
                                    <p:anim calcmode="lin" valueType="num">
                                      <p:cBhvr additive="base">
                                        <p:cTn id="49" dur="500" fill="hold"/>
                                        <p:tgtEl>
                                          <p:spTgt spid="12083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08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20835">
                                            <p:txEl>
                                              <p:pRg st="8" end="8"/>
                                            </p:txEl>
                                          </p:spTgt>
                                        </p:tgtEl>
                                        <p:attrNameLst>
                                          <p:attrName>style.visibility</p:attrName>
                                        </p:attrNameLst>
                                      </p:cBhvr>
                                      <p:to>
                                        <p:strVal val="visible"/>
                                      </p:to>
                                    </p:set>
                                    <p:anim calcmode="lin" valueType="num">
                                      <p:cBhvr additive="base">
                                        <p:cTn id="55" dur="500" fill="hold"/>
                                        <p:tgtEl>
                                          <p:spTgt spid="12083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208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20835">
                                            <p:txEl>
                                              <p:pRg st="9" end="9"/>
                                            </p:txEl>
                                          </p:spTgt>
                                        </p:tgtEl>
                                        <p:attrNameLst>
                                          <p:attrName>style.visibility</p:attrName>
                                        </p:attrNameLst>
                                      </p:cBhvr>
                                      <p:to>
                                        <p:strVal val="visible"/>
                                      </p:to>
                                    </p:set>
                                    <p:anim calcmode="lin" valueType="num">
                                      <p:cBhvr additive="base">
                                        <p:cTn id="61" dur="500" fill="hold"/>
                                        <p:tgtEl>
                                          <p:spTgt spid="12083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2083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120835">
                                            <p:txEl>
                                              <p:pRg st="10" end="10"/>
                                            </p:txEl>
                                          </p:spTgt>
                                        </p:tgtEl>
                                        <p:attrNameLst>
                                          <p:attrName>style.visibility</p:attrName>
                                        </p:attrNameLst>
                                      </p:cBhvr>
                                      <p:to>
                                        <p:strVal val="visible"/>
                                      </p:to>
                                    </p:set>
                                    <p:anim calcmode="lin" valueType="num">
                                      <p:cBhvr additive="base">
                                        <p:cTn id="67" dur="500" fill="hold"/>
                                        <p:tgtEl>
                                          <p:spTgt spid="120835">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2083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120835">
                                            <p:txEl>
                                              <p:pRg st="11" end="11"/>
                                            </p:txEl>
                                          </p:spTgt>
                                        </p:tgtEl>
                                        <p:attrNameLst>
                                          <p:attrName>style.visibility</p:attrName>
                                        </p:attrNameLst>
                                      </p:cBhvr>
                                      <p:to>
                                        <p:strVal val="visible"/>
                                      </p:to>
                                    </p:set>
                                    <p:anim calcmode="lin" valueType="num">
                                      <p:cBhvr additive="base">
                                        <p:cTn id="73" dur="500" fill="hold"/>
                                        <p:tgtEl>
                                          <p:spTgt spid="120835">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2083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120835">
                                            <p:txEl>
                                              <p:pRg st="12" end="12"/>
                                            </p:txEl>
                                          </p:spTgt>
                                        </p:tgtEl>
                                        <p:attrNameLst>
                                          <p:attrName>style.visibility</p:attrName>
                                        </p:attrNameLst>
                                      </p:cBhvr>
                                      <p:to>
                                        <p:strVal val="visible"/>
                                      </p:to>
                                    </p:set>
                                    <p:anim calcmode="lin" valueType="num">
                                      <p:cBhvr additive="base">
                                        <p:cTn id="79" dur="500" fill="hold"/>
                                        <p:tgtEl>
                                          <p:spTgt spid="120835">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12083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ja-JP" altLang="en-US" dirty="0" smtClean="0"/>
              <a:t>モデル </a:t>
            </a:r>
            <a:r>
              <a:rPr lang="en-US" altLang="ja-JP" dirty="0" smtClean="0"/>
              <a:t>(2/2)</a:t>
            </a:r>
            <a:endParaRPr lang="ja-JP" altLang="en-US" dirty="0" smtClean="0"/>
          </a:p>
        </p:txBody>
      </p:sp>
      <p:sp>
        <p:nvSpPr>
          <p:cNvPr id="15363" name="Rectangle 3"/>
          <p:cNvSpPr>
            <a:spLocks noGrp="1" noChangeArrowheads="1"/>
          </p:cNvSpPr>
          <p:nvPr>
            <p:ph type="body" idx="1"/>
          </p:nvPr>
        </p:nvSpPr>
        <p:spPr/>
        <p:txBody>
          <a:bodyPr/>
          <a:lstStyle/>
          <a:p>
            <a:pPr eaLnBrk="1" hangingPunct="1">
              <a:lnSpc>
                <a:spcPct val="90000"/>
              </a:lnSpc>
            </a:pPr>
            <a:r>
              <a:rPr lang="en-US" altLang="ja-JP" sz="3600" dirty="0" smtClean="0">
                <a:latin typeface="ＭＳ Ｐゴシック" pitchFamily="50" charset="-128"/>
              </a:rPr>
              <a:t>Maximize </a:t>
            </a:r>
            <a:r>
              <a:rPr lang="en-US" altLang="ja-JP" sz="3600" dirty="0" smtClean="0">
                <a:latin typeface="Symbol" pitchFamily="18" charset="2"/>
              </a:rPr>
              <a:t>S</a:t>
            </a:r>
            <a:r>
              <a:rPr lang="en-US" altLang="ja-JP" sz="3600" baseline="-20000" dirty="0" smtClean="0">
                <a:latin typeface="ＭＳ Ｐゴシック" pitchFamily="50" charset="-128"/>
              </a:rPr>
              <a:t>(</a:t>
            </a:r>
            <a:r>
              <a:rPr lang="en-US" altLang="ja-JP" sz="3600" baseline="-20000" dirty="0" smtClean="0">
                <a:latin typeface="Symbol" pitchFamily="18" charset="2"/>
              </a:rPr>
              <a:t>q</a:t>
            </a:r>
            <a:r>
              <a:rPr lang="en-US" altLang="ja-JP" sz="3600" baseline="-20000" dirty="0" smtClean="0">
                <a:latin typeface="ＭＳ Ｐゴシック" pitchFamily="50" charset="-128"/>
              </a:rPr>
              <a:t>1,...,</a:t>
            </a:r>
            <a:r>
              <a:rPr lang="en-US" altLang="ja-JP" sz="3600" baseline="-20000" dirty="0" err="1" smtClean="0">
                <a:latin typeface="Symbol" pitchFamily="18" charset="2"/>
              </a:rPr>
              <a:t>q</a:t>
            </a:r>
            <a:r>
              <a:rPr lang="en-US" altLang="ja-JP" sz="3600" baseline="-20000" dirty="0" err="1" smtClean="0">
                <a:latin typeface="ＭＳ Ｐゴシック" pitchFamily="50" charset="-128"/>
              </a:rPr>
              <a:t>n</a:t>
            </a:r>
            <a:r>
              <a:rPr lang="en-US" altLang="ja-JP" sz="3600" baseline="-20000" dirty="0" smtClean="0">
                <a:latin typeface="ＭＳ Ｐゴシック" pitchFamily="50" charset="-128"/>
              </a:rPr>
              <a:t>)</a:t>
            </a:r>
            <a:r>
              <a:rPr lang="en-US" altLang="ja-JP" sz="3600" dirty="0" smtClean="0">
                <a:latin typeface="Symbol" pitchFamily="18" charset="2"/>
              </a:rPr>
              <a:t> </a:t>
            </a:r>
            <a:r>
              <a:rPr lang="en-US" altLang="ja-JP" sz="3600" dirty="0" err="1" smtClean="0">
                <a:latin typeface="Symbol" pitchFamily="18" charset="2"/>
              </a:rPr>
              <a:t>g</a:t>
            </a:r>
            <a:r>
              <a:rPr lang="en-US" altLang="ja-JP" sz="3600" baseline="30000" dirty="0" err="1" smtClean="0">
                <a:latin typeface="ＭＳ Ｐゴシック" pitchFamily="50" charset="-128"/>
              </a:rPr>
              <a:t>n</a:t>
            </a:r>
            <a:r>
              <a:rPr lang="en-US" altLang="ja-JP" sz="3600" dirty="0" smtClean="0">
                <a:latin typeface="Symbol" pitchFamily="18" charset="2"/>
              </a:rPr>
              <a:t>{</a:t>
            </a:r>
            <a:r>
              <a:rPr lang="en-US" altLang="ja-JP" sz="3600" dirty="0" smtClean="0">
                <a:latin typeface="ＭＳ Ｐゴシック" pitchFamily="50" charset="-128"/>
              </a:rPr>
              <a:t>g(o) + </a:t>
            </a:r>
            <a:r>
              <a:rPr lang="en-US" altLang="ja-JP" sz="3600" dirty="0" smtClean="0">
                <a:latin typeface="Symbol" pitchFamily="18" charset="2"/>
              </a:rPr>
              <a:t>S </a:t>
            </a:r>
            <a:r>
              <a:rPr lang="en-US" altLang="ja-JP" sz="3600" dirty="0" smtClean="0">
                <a:latin typeface="ＭＳ Ｐゴシック" pitchFamily="50" charset="-128"/>
              </a:rPr>
              <a:t>p</a:t>
            </a:r>
            <a:r>
              <a:rPr lang="en-US" altLang="ja-JP" sz="3600" baseline="-25000" dirty="0" smtClean="0">
                <a:latin typeface="ＭＳ Ｐゴシック" pitchFamily="50" charset="-128"/>
              </a:rPr>
              <a:t>i</a:t>
            </a:r>
            <a:r>
              <a:rPr lang="en-US" altLang="ja-JP" sz="3600" dirty="0" smtClean="0">
                <a:latin typeface="ＭＳ Ｐゴシック" pitchFamily="50" charset="-128"/>
              </a:rPr>
              <a:t> }</a:t>
            </a:r>
          </a:p>
          <a:p>
            <a:pPr lvl="1" eaLnBrk="1" hangingPunct="1">
              <a:lnSpc>
                <a:spcPct val="90000"/>
              </a:lnSpc>
            </a:pPr>
            <a:r>
              <a:rPr lang="en-US" altLang="ja-JP" sz="3200" dirty="0" smtClean="0">
                <a:latin typeface="Symbol" pitchFamily="18" charset="2"/>
              </a:rPr>
              <a:t>g: </a:t>
            </a:r>
            <a:r>
              <a:rPr lang="en-US" altLang="ja-JP" sz="3200" dirty="0" err="1" smtClean="0">
                <a:latin typeface="Symbol" pitchFamily="18" charset="2"/>
              </a:rPr>
              <a:t>q</a:t>
            </a:r>
            <a:r>
              <a:rPr lang="en-US" altLang="ja-JP" sz="3200" baseline="-25000" dirty="0" err="1" smtClean="0">
                <a:latin typeface="ＭＳ Ｐゴシック" pitchFamily="50" charset="-128"/>
              </a:rPr>
              <a:t>i</a:t>
            </a:r>
            <a:r>
              <a:rPr lang="ja-JP" altLang="en-US" sz="3200" dirty="0" smtClean="0">
                <a:latin typeface="ＭＳ Ｐゴシック" pitchFamily="50" charset="-128"/>
              </a:rPr>
              <a:t>の生起確率</a:t>
            </a:r>
          </a:p>
          <a:p>
            <a:pPr lvl="1" eaLnBrk="1" hangingPunct="1">
              <a:lnSpc>
                <a:spcPct val="90000"/>
              </a:lnSpc>
            </a:pPr>
            <a:r>
              <a:rPr lang="en-US" altLang="ja-JP" sz="3200" dirty="0" smtClean="0">
                <a:latin typeface="ＭＳ Ｐゴシック" pitchFamily="50" charset="-128"/>
              </a:rPr>
              <a:t>g(o)=0: </a:t>
            </a:r>
            <a:r>
              <a:rPr lang="ja-JP" altLang="en-US" sz="3200" dirty="0" smtClean="0">
                <a:latin typeface="ＭＳ Ｐゴシック" pitchFamily="50" charset="-128"/>
              </a:rPr>
              <a:t>主催者収入の最大化</a:t>
            </a:r>
          </a:p>
          <a:p>
            <a:pPr lvl="1" eaLnBrk="1" hangingPunct="1">
              <a:lnSpc>
                <a:spcPct val="90000"/>
              </a:lnSpc>
            </a:pPr>
            <a:r>
              <a:rPr lang="en-US" altLang="ja-JP" sz="3200" dirty="0" smtClean="0">
                <a:latin typeface="ＭＳ Ｐゴシック" pitchFamily="50" charset="-128"/>
              </a:rPr>
              <a:t>g(o)= </a:t>
            </a:r>
            <a:r>
              <a:rPr lang="en-US" altLang="ja-JP" sz="3200" dirty="0" smtClean="0">
                <a:latin typeface="Symbol" pitchFamily="18" charset="2"/>
              </a:rPr>
              <a:t>S(</a:t>
            </a:r>
            <a:r>
              <a:rPr lang="en-US" altLang="ja-JP" sz="3200" dirty="0" smtClean="0">
                <a:latin typeface="ＭＳ Ｐゴシック" pitchFamily="50" charset="-128"/>
              </a:rPr>
              <a:t>v</a:t>
            </a:r>
            <a:r>
              <a:rPr lang="en-US" altLang="ja-JP" sz="3200" baseline="-10000" dirty="0" smtClean="0">
                <a:latin typeface="ＭＳ Ｐゴシック" pitchFamily="50" charset="-128"/>
              </a:rPr>
              <a:t>i</a:t>
            </a:r>
            <a:r>
              <a:rPr lang="en-US" altLang="ja-JP" sz="3200" dirty="0" smtClean="0">
                <a:latin typeface="ＭＳ Ｐゴシック" pitchFamily="50" charset="-128"/>
              </a:rPr>
              <a:t>(</a:t>
            </a:r>
            <a:r>
              <a:rPr lang="en-US" altLang="ja-JP" sz="3200" dirty="0" err="1" smtClean="0">
                <a:latin typeface="Symbol" pitchFamily="18" charset="2"/>
              </a:rPr>
              <a:t>q</a:t>
            </a:r>
            <a:r>
              <a:rPr lang="en-US" altLang="ja-JP" sz="3200" baseline="-25000" dirty="0" err="1" smtClean="0">
                <a:latin typeface="ＭＳ Ｐゴシック" pitchFamily="50" charset="-128"/>
              </a:rPr>
              <a:t>i</a:t>
            </a:r>
            <a:r>
              <a:rPr lang="en-US" altLang="ja-JP" sz="3200" dirty="0" err="1" smtClean="0">
                <a:latin typeface="ＭＳ Ｐゴシック" pitchFamily="50" charset="-128"/>
              </a:rPr>
              <a:t>,o</a:t>
            </a:r>
            <a:r>
              <a:rPr lang="en-US" altLang="ja-JP" sz="3200" baseline="-10000" dirty="0" err="1" smtClean="0">
                <a:latin typeface="ＭＳ Ｐゴシック" pitchFamily="50" charset="-128"/>
              </a:rPr>
              <a:t>i</a:t>
            </a:r>
            <a:r>
              <a:rPr lang="en-US" altLang="ja-JP" sz="3200" dirty="0" smtClean="0">
                <a:latin typeface="ＭＳ Ｐゴシック" pitchFamily="50" charset="-128"/>
              </a:rPr>
              <a:t>)-p</a:t>
            </a:r>
            <a:r>
              <a:rPr lang="en-US" altLang="ja-JP" sz="3200" baseline="-10000" dirty="0" smtClean="0">
                <a:latin typeface="ＭＳ Ｐゴシック" pitchFamily="50" charset="-128"/>
              </a:rPr>
              <a:t>i</a:t>
            </a:r>
            <a:r>
              <a:rPr lang="en-US" altLang="ja-JP" sz="3200" dirty="0" smtClean="0">
                <a:latin typeface="ＭＳ Ｐゴシック" pitchFamily="50" charset="-128"/>
              </a:rPr>
              <a:t>): </a:t>
            </a:r>
            <a:r>
              <a:rPr lang="ja-JP" altLang="en-US" sz="3200" dirty="0" smtClean="0">
                <a:latin typeface="ＭＳ Ｐゴシック" pitchFamily="50" charset="-128"/>
              </a:rPr>
              <a:t>社会的余剰</a:t>
            </a:r>
            <a:r>
              <a:rPr lang="ja-JP" altLang="en-US" sz="3200" dirty="0" smtClean="0"/>
              <a:t>（参加者の効用の総和）</a:t>
            </a:r>
            <a:r>
              <a:rPr lang="ja-JP" altLang="en-US" sz="3200" dirty="0" smtClean="0">
                <a:latin typeface="ＭＳ Ｐゴシック" pitchFamily="50" charset="-128"/>
              </a:rPr>
              <a:t>の最大化</a:t>
            </a:r>
          </a:p>
          <a:p>
            <a:pPr eaLnBrk="1" hangingPunct="1">
              <a:lnSpc>
                <a:spcPct val="90000"/>
              </a:lnSpc>
            </a:pPr>
            <a:r>
              <a:rPr lang="ja-JP" altLang="en-US" sz="3200" dirty="0" smtClean="0"/>
              <a:t>制約も目的関数も線形の式で表現可能</a:t>
            </a:r>
          </a:p>
          <a:p>
            <a:pPr eaLnBrk="1" hangingPunct="1">
              <a:lnSpc>
                <a:spcPct val="90000"/>
              </a:lnSpc>
            </a:pPr>
            <a:r>
              <a:rPr lang="ja-JP" altLang="en-US" sz="3200" dirty="0" smtClean="0"/>
              <a:t>各種制約を満たすよう，目的関数を最適化する割当ておよび支払額の変数を決定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 calcmode="lin" valueType="num">
                                      <p:cBhvr additive="base">
                                        <p:cTn id="37"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ja-JP" smtClean="0"/>
              <a:t>2</a:t>
            </a:r>
            <a:r>
              <a:rPr lang="ja-JP" altLang="en-US" smtClean="0"/>
              <a:t>人</a:t>
            </a:r>
            <a:r>
              <a:rPr lang="en-US" altLang="ja-JP" smtClean="0"/>
              <a:t>1</a:t>
            </a:r>
            <a:r>
              <a:rPr lang="ja-JP" altLang="en-US" smtClean="0"/>
              <a:t>財オークションへの適用</a:t>
            </a:r>
          </a:p>
        </p:txBody>
      </p:sp>
      <p:sp>
        <p:nvSpPr>
          <p:cNvPr id="16387" name="Rectangle 3"/>
          <p:cNvSpPr>
            <a:spLocks noGrp="1" noChangeArrowheads="1"/>
          </p:cNvSpPr>
          <p:nvPr>
            <p:ph type="body" idx="1"/>
          </p:nvPr>
        </p:nvSpPr>
        <p:spPr/>
        <p:txBody>
          <a:bodyPr/>
          <a:lstStyle/>
          <a:p>
            <a:pPr eaLnBrk="1" hangingPunct="1">
              <a:lnSpc>
                <a:spcPct val="90000"/>
              </a:lnSpc>
            </a:pPr>
            <a:r>
              <a:rPr lang="ja-JP" altLang="en-US" sz="2600" dirty="0" smtClean="0">
                <a:latin typeface="ＭＳ Ｐゴシック" pitchFamily="50" charset="-128"/>
              </a:rPr>
              <a:t>入札者</a:t>
            </a:r>
            <a:r>
              <a:rPr lang="en-US" altLang="ja-JP" sz="2600" dirty="0" smtClean="0">
                <a:latin typeface="ＭＳ Ｐゴシック" pitchFamily="50" charset="-128"/>
              </a:rPr>
              <a:t>1</a:t>
            </a:r>
            <a:r>
              <a:rPr lang="ja-JP" altLang="en-US" sz="2600" dirty="0" smtClean="0">
                <a:latin typeface="ＭＳ Ｐゴシック" pitchFamily="50" charset="-128"/>
              </a:rPr>
              <a:t>と</a:t>
            </a:r>
            <a:r>
              <a:rPr lang="en-US" altLang="ja-JP" sz="2600" dirty="0" smtClean="0">
                <a:latin typeface="ＭＳ Ｐゴシック" pitchFamily="50" charset="-128"/>
              </a:rPr>
              <a:t>2</a:t>
            </a:r>
            <a:r>
              <a:rPr lang="ja-JP" altLang="en-US" sz="2600" dirty="0" smtClean="0">
                <a:latin typeface="ＭＳ Ｐゴシック" pitchFamily="50" charset="-128"/>
              </a:rPr>
              <a:t>が</a:t>
            </a:r>
            <a:r>
              <a:rPr lang="en-US" altLang="ja-JP" sz="2600" dirty="0" smtClean="0">
                <a:latin typeface="ＭＳ Ｐゴシック" pitchFamily="50" charset="-128"/>
              </a:rPr>
              <a:t>1</a:t>
            </a:r>
            <a:r>
              <a:rPr lang="ja-JP" altLang="en-US" sz="2600" dirty="0" err="1" smtClean="0">
                <a:latin typeface="ＭＳ Ｐゴシック" pitchFamily="50" charset="-128"/>
              </a:rPr>
              <a:t>つの</a:t>
            </a:r>
            <a:r>
              <a:rPr lang="ja-JP" altLang="en-US" sz="2600" dirty="0" smtClean="0">
                <a:latin typeface="ＭＳ Ｐゴシック" pitchFamily="50" charset="-128"/>
              </a:rPr>
              <a:t>財をオークションで競り合う</a:t>
            </a:r>
          </a:p>
          <a:p>
            <a:pPr eaLnBrk="1" hangingPunct="1">
              <a:lnSpc>
                <a:spcPct val="90000"/>
              </a:lnSpc>
            </a:pPr>
            <a:r>
              <a:rPr lang="ja-JP" altLang="en-US" sz="2600" dirty="0" smtClean="0">
                <a:latin typeface="ＭＳ Ｐゴシック" pitchFamily="50" charset="-128"/>
              </a:rPr>
              <a:t>財への評価値： </a:t>
            </a:r>
            <a:r>
              <a:rPr lang="en-US" altLang="ja-JP" sz="2600" dirty="0" smtClean="0">
                <a:latin typeface="ＭＳ Ｐゴシック" pitchFamily="50" charset="-128"/>
              </a:rPr>
              <a:t>\100 or</a:t>
            </a:r>
            <a:r>
              <a:rPr lang="ja-JP" altLang="en-US" sz="2600" dirty="0" smtClean="0">
                <a:latin typeface="ＭＳ Ｐゴシック" pitchFamily="50" charset="-128"/>
              </a:rPr>
              <a:t> </a:t>
            </a:r>
            <a:r>
              <a:rPr lang="en-US" altLang="ja-JP" sz="2600" dirty="0" smtClean="0">
                <a:latin typeface="ＭＳ Ｐゴシック" pitchFamily="50" charset="-128"/>
              </a:rPr>
              <a:t>\50</a:t>
            </a:r>
          </a:p>
          <a:p>
            <a:pPr eaLnBrk="1" hangingPunct="1">
              <a:lnSpc>
                <a:spcPct val="90000"/>
              </a:lnSpc>
            </a:pPr>
            <a:r>
              <a:rPr lang="ja-JP" altLang="en-US" sz="2600" dirty="0" smtClean="0">
                <a:latin typeface="ＭＳ Ｐゴシック" pitchFamily="50" charset="-128"/>
              </a:rPr>
              <a:t>財の割当て： </a:t>
            </a:r>
            <a:r>
              <a:rPr lang="en-US" altLang="ja-JP" sz="2600" dirty="0" smtClean="0">
                <a:latin typeface="ＭＳ Ｐゴシック" pitchFamily="50" charset="-128"/>
              </a:rPr>
              <a:t>win</a:t>
            </a:r>
            <a:r>
              <a:rPr lang="ja-JP" altLang="en-US" sz="2600" dirty="0" smtClean="0">
                <a:latin typeface="ＭＳ Ｐゴシック" pitchFamily="50" charset="-128"/>
              </a:rPr>
              <a:t> </a:t>
            </a:r>
            <a:r>
              <a:rPr lang="en-US" altLang="ja-JP" sz="2600" dirty="0" smtClean="0">
                <a:latin typeface="ＭＳ Ｐゴシック" pitchFamily="50" charset="-128"/>
              </a:rPr>
              <a:t>or</a:t>
            </a:r>
            <a:r>
              <a:rPr lang="ja-JP" altLang="en-US" sz="2600" dirty="0" smtClean="0">
                <a:latin typeface="ＭＳ Ｐゴシック" pitchFamily="50" charset="-128"/>
              </a:rPr>
              <a:t> </a:t>
            </a:r>
            <a:r>
              <a:rPr lang="en-US" altLang="ja-JP" sz="2600" dirty="0" smtClean="0">
                <a:latin typeface="ＭＳ Ｐゴシック" pitchFamily="50" charset="-128"/>
              </a:rPr>
              <a:t>lose</a:t>
            </a:r>
          </a:p>
          <a:p>
            <a:pPr eaLnBrk="1" hangingPunct="1">
              <a:lnSpc>
                <a:spcPct val="90000"/>
              </a:lnSpc>
            </a:pPr>
            <a:r>
              <a:rPr lang="ja-JP" altLang="en-US" sz="2600" dirty="0" smtClean="0">
                <a:latin typeface="ＭＳ Ｐゴシック" pitchFamily="50" charset="-128"/>
              </a:rPr>
              <a:t>ありうる入札：</a:t>
            </a:r>
          </a:p>
          <a:p>
            <a:pPr eaLnBrk="1" hangingPunct="1">
              <a:lnSpc>
                <a:spcPct val="90000"/>
              </a:lnSpc>
              <a:buFont typeface="Wingdings" pitchFamily="2" charset="2"/>
              <a:buNone/>
            </a:pPr>
            <a:r>
              <a:rPr lang="en-US" altLang="ja-JP" sz="2600" dirty="0" smtClean="0">
                <a:latin typeface="ＭＳ Ｐゴシック" pitchFamily="50" charset="-128"/>
              </a:rPr>
              <a:t>    (</a:t>
            </a:r>
            <a:r>
              <a:rPr lang="en-US" altLang="ja-JP" sz="2100" dirty="0" smtClean="0">
                <a:latin typeface="Symbol" pitchFamily="18" charset="2"/>
              </a:rPr>
              <a:t>q</a:t>
            </a:r>
            <a:r>
              <a:rPr lang="en-US" altLang="ja-JP" sz="2600" baseline="-25000" dirty="0" smtClean="0">
                <a:latin typeface="ＭＳ Ｐゴシック" pitchFamily="50" charset="-128"/>
              </a:rPr>
              <a:t>1</a:t>
            </a:r>
            <a:r>
              <a:rPr lang="en-US" altLang="ja-JP" sz="2600" dirty="0" smtClean="0">
                <a:latin typeface="ＭＳ Ｐゴシック" pitchFamily="50" charset="-128"/>
              </a:rPr>
              <a:t>, </a:t>
            </a:r>
            <a:r>
              <a:rPr lang="en-US" altLang="ja-JP" sz="2100" dirty="0" smtClean="0">
                <a:latin typeface="Symbol" pitchFamily="18" charset="2"/>
              </a:rPr>
              <a:t>q</a:t>
            </a:r>
            <a:r>
              <a:rPr lang="en-US" altLang="ja-JP" sz="2600" baseline="-25000" dirty="0" smtClean="0">
                <a:latin typeface="ＭＳ Ｐゴシック" pitchFamily="50" charset="-128"/>
              </a:rPr>
              <a:t>2</a:t>
            </a:r>
            <a:r>
              <a:rPr lang="en-US" altLang="ja-JP" sz="2600" dirty="0" smtClean="0">
                <a:latin typeface="ＭＳ Ｐゴシック" pitchFamily="50" charset="-128"/>
              </a:rPr>
              <a:t>) = (100, 100), (100, 50), (50, 100) or (50, 50)</a:t>
            </a:r>
          </a:p>
          <a:p>
            <a:pPr eaLnBrk="1" hangingPunct="1">
              <a:lnSpc>
                <a:spcPct val="90000"/>
              </a:lnSpc>
            </a:pPr>
            <a:r>
              <a:rPr lang="ja-JP" altLang="en-US" sz="2600" dirty="0" smtClean="0">
                <a:latin typeface="ＭＳ Ｐゴシック" pitchFamily="50" charset="-128"/>
              </a:rPr>
              <a:t>ありうる割当て：</a:t>
            </a:r>
          </a:p>
          <a:p>
            <a:pPr eaLnBrk="1" hangingPunct="1">
              <a:lnSpc>
                <a:spcPct val="90000"/>
              </a:lnSpc>
              <a:buFont typeface="Wingdings" pitchFamily="2" charset="2"/>
              <a:buNone/>
            </a:pPr>
            <a:r>
              <a:rPr lang="en-US" altLang="ja-JP" sz="2600" dirty="0" smtClean="0">
                <a:latin typeface="ＭＳ Ｐゴシック" pitchFamily="50" charset="-128"/>
              </a:rPr>
              <a:t>    (o</a:t>
            </a:r>
            <a:r>
              <a:rPr lang="en-US" altLang="ja-JP" sz="2600" baseline="-25000" dirty="0" smtClean="0">
                <a:latin typeface="ＭＳ Ｐゴシック" pitchFamily="50" charset="-128"/>
              </a:rPr>
              <a:t>1</a:t>
            </a:r>
            <a:r>
              <a:rPr lang="en-US" altLang="ja-JP" sz="2600" dirty="0" smtClean="0">
                <a:latin typeface="ＭＳ Ｐゴシック" pitchFamily="50" charset="-128"/>
              </a:rPr>
              <a:t>, o</a:t>
            </a:r>
            <a:r>
              <a:rPr lang="en-US" altLang="ja-JP" sz="2600" baseline="-25000" dirty="0" smtClean="0">
                <a:latin typeface="ＭＳ Ｐゴシック" pitchFamily="50" charset="-128"/>
              </a:rPr>
              <a:t>2</a:t>
            </a:r>
            <a:r>
              <a:rPr lang="en-US" altLang="ja-JP" sz="2600" dirty="0" smtClean="0">
                <a:latin typeface="ＭＳ Ｐゴシック" pitchFamily="50" charset="-128"/>
              </a:rPr>
              <a:t>) = (win, lose), (lose, win) or (lose, lose) </a:t>
            </a:r>
          </a:p>
          <a:p>
            <a:pPr eaLnBrk="1" hangingPunct="1">
              <a:lnSpc>
                <a:spcPct val="90000"/>
              </a:lnSpc>
            </a:pPr>
            <a:r>
              <a:rPr lang="ja-JP" altLang="en-US" sz="2600" dirty="0" smtClean="0">
                <a:latin typeface="ＭＳ Ｐゴシック" pitchFamily="50" charset="-128"/>
              </a:rPr>
              <a:t>支払額（正の実数）： </a:t>
            </a:r>
            <a:r>
              <a:rPr lang="en-US" altLang="ja-JP" sz="2600" dirty="0" smtClean="0">
                <a:latin typeface="ＭＳ Ｐゴシック" pitchFamily="50" charset="-128"/>
              </a:rPr>
              <a:t>(p</a:t>
            </a:r>
            <a:r>
              <a:rPr lang="en-US" altLang="ja-JP" sz="2600" baseline="-25000" dirty="0" smtClean="0">
                <a:latin typeface="ＭＳ Ｐゴシック" pitchFamily="50" charset="-128"/>
              </a:rPr>
              <a:t>1</a:t>
            </a:r>
            <a:r>
              <a:rPr lang="en-US" altLang="ja-JP" sz="2600" dirty="0" smtClean="0">
                <a:latin typeface="ＭＳ Ｐゴシック" pitchFamily="50" charset="-128"/>
              </a:rPr>
              <a:t>, p</a:t>
            </a:r>
            <a:r>
              <a:rPr lang="en-US" altLang="ja-JP" sz="2600" baseline="-25000" dirty="0" smtClean="0">
                <a:latin typeface="ＭＳ Ｐゴシック" pitchFamily="50" charset="-128"/>
              </a:rPr>
              <a:t>2</a:t>
            </a:r>
            <a:r>
              <a:rPr lang="en-US" altLang="ja-JP" sz="2600" dirty="0" smtClean="0">
                <a:latin typeface="ＭＳ Ｐゴシック" pitchFamily="50" charset="-128"/>
              </a:rPr>
              <a:t>)</a:t>
            </a:r>
            <a:endParaRPr lang="ja-JP" altLang="en-US" sz="2600" dirty="0" smtClean="0">
              <a:latin typeface="ＭＳ Ｐゴシック" pitchFamily="50" charset="-128"/>
            </a:endParaRPr>
          </a:p>
          <a:p>
            <a:pPr eaLnBrk="1" hangingPunct="1">
              <a:lnSpc>
                <a:spcPct val="90000"/>
              </a:lnSpc>
            </a:pPr>
            <a:r>
              <a:rPr lang="ja-JP" altLang="en-US" sz="2600" dirty="0" smtClean="0">
                <a:latin typeface="ＭＳ Ｐゴシック" pitchFamily="50" charset="-128"/>
              </a:rPr>
              <a:t>ありうる入札に対応する割当てと支払額を決定</a:t>
            </a:r>
            <a:endParaRPr lang="en-US" altLang="ja-JP" sz="2600" dirty="0" smtClean="0">
              <a:latin typeface="ＭＳ Ｐゴシック" pitchFamily="50" charset="-128"/>
            </a:endParaRPr>
          </a:p>
          <a:p>
            <a:pPr lvl="1">
              <a:lnSpc>
                <a:spcPct val="90000"/>
              </a:lnSpc>
            </a:pPr>
            <a:r>
              <a:rPr lang="en-US" altLang="ja-JP" sz="2400" dirty="0" smtClean="0">
                <a:latin typeface="ＭＳ Ｐゴシック" pitchFamily="50" charset="-128"/>
              </a:rPr>
              <a:t>(</a:t>
            </a:r>
            <a:r>
              <a:rPr lang="en-US" altLang="ja-JP" sz="2000" dirty="0" smtClean="0">
                <a:latin typeface="Symbol" pitchFamily="18" charset="2"/>
              </a:rPr>
              <a:t>q</a:t>
            </a:r>
            <a:r>
              <a:rPr lang="en-US" altLang="ja-JP" sz="2400" baseline="-25000" dirty="0" smtClean="0">
                <a:latin typeface="ＭＳ Ｐゴシック" pitchFamily="50" charset="-128"/>
              </a:rPr>
              <a:t>1</a:t>
            </a:r>
            <a:r>
              <a:rPr lang="en-US" altLang="ja-JP" sz="2400" dirty="0" smtClean="0">
                <a:latin typeface="ＭＳ Ｐゴシック" pitchFamily="50" charset="-128"/>
              </a:rPr>
              <a:t>, </a:t>
            </a:r>
            <a:r>
              <a:rPr lang="en-US" altLang="ja-JP" sz="2000" dirty="0" smtClean="0">
                <a:latin typeface="Symbol" pitchFamily="18" charset="2"/>
              </a:rPr>
              <a:t>q</a:t>
            </a:r>
            <a:r>
              <a:rPr lang="en-US" altLang="ja-JP" sz="2400" baseline="-25000" dirty="0" smtClean="0">
                <a:latin typeface="ＭＳ Ｐゴシック" pitchFamily="50" charset="-128"/>
              </a:rPr>
              <a:t>2</a:t>
            </a:r>
            <a:r>
              <a:rPr lang="en-US" altLang="ja-JP" sz="2400" dirty="0" smtClean="0">
                <a:latin typeface="ＭＳ Ｐゴシック" pitchFamily="50" charset="-128"/>
              </a:rPr>
              <a:t>) → (o</a:t>
            </a:r>
            <a:r>
              <a:rPr lang="en-US" altLang="ja-JP" sz="2400" baseline="-25000" dirty="0" smtClean="0">
                <a:latin typeface="ＭＳ Ｐゴシック" pitchFamily="50" charset="-128"/>
              </a:rPr>
              <a:t>1</a:t>
            </a:r>
            <a:r>
              <a:rPr lang="en-US" altLang="ja-JP" sz="2400" dirty="0" smtClean="0">
                <a:latin typeface="ＭＳ Ｐゴシック" pitchFamily="50" charset="-128"/>
              </a:rPr>
              <a:t>, o</a:t>
            </a:r>
            <a:r>
              <a:rPr lang="en-US" altLang="ja-JP" sz="2400" baseline="-25000" dirty="0" smtClean="0">
                <a:latin typeface="ＭＳ Ｐゴシック" pitchFamily="50" charset="-128"/>
              </a:rPr>
              <a:t>2</a:t>
            </a:r>
            <a:r>
              <a:rPr lang="en-US" altLang="ja-JP" sz="2400" dirty="0" smtClean="0">
                <a:latin typeface="ＭＳ Ｐゴシック" pitchFamily="50" charset="-128"/>
              </a:rPr>
              <a:t>) , (p</a:t>
            </a:r>
            <a:r>
              <a:rPr lang="en-US" altLang="ja-JP" sz="2400" baseline="-25000" dirty="0" smtClean="0">
                <a:latin typeface="ＭＳ Ｐゴシック" pitchFamily="50" charset="-128"/>
              </a:rPr>
              <a:t>1</a:t>
            </a:r>
            <a:r>
              <a:rPr lang="en-US" altLang="ja-JP" sz="2400" dirty="0" smtClean="0">
                <a:latin typeface="ＭＳ Ｐゴシック" pitchFamily="50" charset="-128"/>
              </a:rPr>
              <a:t>, p</a:t>
            </a:r>
            <a:r>
              <a:rPr lang="en-US" altLang="ja-JP" sz="2400" baseline="-25000" dirty="0" smtClean="0">
                <a:latin typeface="ＭＳ Ｐゴシック" pitchFamily="50" charset="-128"/>
              </a:rPr>
              <a:t>2</a:t>
            </a:r>
            <a:r>
              <a:rPr lang="en-US" altLang="ja-JP" sz="2400" dirty="0" smtClean="0">
                <a:latin typeface="ＭＳ Ｐゴシック" pitchFamily="50" charset="-128"/>
              </a:rPr>
              <a:t>)</a:t>
            </a:r>
            <a:endParaRPr lang="ja-JP" altLang="en-US" sz="2200" dirty="0" smtClean="0">
              <a:latin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6387">
                                            <p:txEl>
                                              <p:pRg st="4" end="4"/>
                                            </p:txEl>
                                          </p:spTgt>
                                        </p:tgtEl>
                                        <p:attrNameLst>
                                          <p:attrName>style.visibility</p:attrName>
                                        </p:attrNameLst>
                                      </p:cBhvr>
                                      <p:to>
                                        <p:strVal val="visible"/>
                                      </p:to>
                                    </p:set>
                                    <p:anim calcmode="lin" valueType="num">
                                      <p:cBhvr additive="base">
                                        <p:cTn id="29"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16387">
                                            <p:txEl>
                                              <p:pRg st="5" end="5"/>
                                            </p:txEl>
                                          </p:spTgt>
                                        </p:tgtEl>
                                        <p:attrNameLst>
                                          <p:attrName>style.visibility</p:attrName>
                                        </p:attrNameLst>
                                      </p:cBhvr>
                                      <p:to>
                                        <p:strVal val="visible"/>
                                      </p:to>
                                    </p:set>
                                    <p:anim calcmode="lin" valueType="num">
                                      <p:cBhvr additive="base">
                                        <p:cTn id="35"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6387">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16387">
                                            <p:txEl>
                                              <p:pRg st="6" end="6"/>
                                            </p:txEl>
                                          </p:spTgt>
                                        </p:tgtEl>
                                        <p:attrNameLst>
                                          <p:attrName>style.visibility</p:attrName>
                                        </p:attrNameLst>
                                      </p:cBhvr>
                                      <p:to>
                                        <p:strVal val="visible"/>
                                      </p:to>
                                    </p:set>
                                    <p:anim calcmode="lin" valueType="num">
                                      <p:cBhvr additive="base">
                                        <p:cTn id="39" dur="500" fill="hold"/>
                                        <p:tgtEl>
                                          <p:spTgt spid="16387">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16387">
                                            <p:txEl>
                                              <p:pRg st="7" end="7"/>
                                            </p:txEl>
                                          </p:spTgt>
                                        </p:tgtEl>
                                        <p:attrNameLst>
                                          <p:attrName>style.visibility</p:attrName>
                                        </p:attrNameLst>
                                      </p:cBhvr>
                                      <p:to>
                                        <p:strVal val="visible"/>
                                      </p:to>
                                    </p:set>
                                    <p:anim calcmode="lin" valueType="num">
                                      <p:cBhvr additive="base">
                                        <p:cTn id="45" dur="500" fill="hold"/>
                                        <p:tgtEl>
                                          <p:spTgt spid="16387">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16387">
                                            <p:txEl>
                                              <p:pRg st="8" end="8"/>
                                            </p:txEl>
                                          </p:spTgt>
                                        </p:tgtEl>
                                        <p:attrNameLst>
                                          <p:attrName>style.visibility</p:attrName>
                                        </p:attrNameLst>
                                      </p:cBhvr>
                                      <p:to>
                                        <p:strVal val="visible"/>
                                      </p:to>
                                    </p:set>
                                    <p:anim calcmode="lin" valueType="num">
                                      <p:cBhvr additive="base">
                                        <p:cTn id="51" dur="500" fill="hold"/>
                                        <p:tgtEl>
                                          <p:spTgt spid="16387">
                                            <p:txEl>
                                              <p:pRg st="8" end="8"/>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63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16387">
                                            <p:txEl>
                                              <p:pRg st="9" end="9"/>
                                            </p:txEl>
                                          </p:spTgt>
                                        </p:tgtEl>
                                        <p:attrNameLst>
                                          <p:attrName>style.visibility</p:attrName>
                                        </p:attrNameLst>
                                      </p:cBhvr>
                                      <p:to>
                                        <p:strVal val="visible"/>
                                      </p:to>
                                    </p:set>
                                    <p:anim calcmode="lin" valueType="num">
                                      <p:cBhvr additive="base">
                                        <p:cTn id="57" dur="500" fill="hold"/>
                                        <p:tgtEl>
                                          <p:spTgt spid="16387">
                                            <p:txEl>
                                              <p:pRg st="9" end="9"/>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1638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smtClean="0"/>
              <a:t>混合整数計画法における変数</a:t>
            </a:r>
          </a:p>
        </p:txBody>
      </p:sp>
      <p:sp>
        <p:nvSpPr>
          <p:cNvPr id="124931" name="Rectangle 3"/>
          <p:cNvSpPr>
            <a:spLocks noGrp="1" noChangeArrowheads="1"/>
          </p:cNvSpPr>
          <p:nvPr>
            <p:ph type="body" idx="1"/>
          </p:nvPr>
        </p:nvSpPr>
        <p:spPr/>
        <p:txBody>
          <a:bodyPr/>
          <a:lstStyle/>
          <a:p>
            <a:pPr eaLnBrk="1" hangingPunct="1"/>
            <a:r>
              <a:rPr lang="ja-JP" altLang="en-US" sz="2600" dirty="0" smtClean="0"/>
              <a:t>全ての入札および割当ての組合せが生起する確率：</a:t>
            </a:r>
            <a:r>
              <a:rPr lang="en-US" altLang="ja-JP" sz="2600" dirty="0" err="1" smtClean="0"/>
              <a:t>prob</a:t>
            </a:r>
            <a:r>
              <a:rPr lang="en-US" altLang="ja-JP" sz="2600" dirty="0" smtClean="0"/>
              <a:t>_(</a:t>
            </a:r>
            <a:r>
              <a:rPr lang="en-US" altLang="ja-JP" sz="2600" dirty="0" smtClean="0">
                <a:latin typeface="Symbol" pitchFamily="18" charset="2"/>
              </a:rPr>
              <a:t>q</a:t>
            </a:r>
            <a:r>
              <a:rPr lang="en-US" altLang="ja-JP" sz="2600" baseline="-25000" dirty="0" smtClean="0">
                <a:latin typeface="ＭＳ Ｐゴシック" pitchFamily="50" charset="-128"/>
              </a:rPr>
              <a:t>1</a:t>
            </a:r>
            <a:r>
              <a:rPr lang="en-US" altLang="ja-JP" sz="2600" dirty="0" smtClean="0">
                <a:latin typeface="ＭＳ Ｐゴシック" pitchFamily="50" charset="-128"/>
              </a:rPr>
              <a:t>, </a:t>
            </a:r>
            <a:r>
              <a:rPr lang="en-US" altLang="ja-JP" sz="2600" dirty="0" smtClean="0">
                <a:latin typeface="Symbol" pitchFamily="18" charset="2"/>
              </a:rPr>
              <a:t>q</a:t>
            </a:r>
            <a:r>
              <a:rPr lang="en-US" altLang="ja-JP" sz="2600" baseline="-25000" dirty="0" smtClean="0">
                <a:latin typeface="ＭＳ Ｐゴシック" pitchFamily="50" charset="-128"/>
              </a:rPr>
              <a:t>2</a:t>
            </a:r>
            <a:r>
              <a:rPr lang="en-US" altLang="ja-JP" sz="2600" dirty="0" smtClean="0"/>
              <a:t>)_(</a:t>
            </a:r>
            <a:r>
              <a:rPr lang="en-US" altLang="ja-JP" sz="2600" dirty="0" smtClean="0">
                <a:latin typeface="ＭＳ Ｐゴシック" pitchFamily="50" charset="-128"/>
              </a:rPr>
              <a:t>o</a:t>
            </a:r>
            <a:r>
              <a:rPr lang="en-US" altLang="ja-JP" sz="2600" baseline="-25000" dirty="0" smtClean="0">
                <a:latin typeface="ＭＳ Ｐゴシック" pitchFamily="50" charset="-128"/>
              </a:rPr>
              <a:t>1</a:t>
            </a:r>
            <a:r>
              <a:rPr lang="en-US" altLang="ja-JP" sz="2600" dirty="0" smtClean="0">
                <a:latin typeface="ＭＳ Ｐゴシック" pitchFamily="50" charset="-128"/>
              </a:rPr>
              <a:t>, o</a:t>
            </a:r>
            <a:r>
              <a:rPr lang="en-US" altLang="ja-JP" sz="2600" baseline="-25000" dirty="0" smtClean="0">
                <a:latin typeface="ＭＳ Ｐゴシック" pitchFamily="50" charset="-128"/>
              </a:rPr>
              <a:t>2</a:t>
            </a:r>
            <a:r>
              <a:rPr lang="en-US" altLang="ja-JP" sz="2600" dirty="0" smtClean="0"/>
              <a:t>)</a:t>
            </a:r>
          </a:p>
          <a:p>
            <a:pPr lvl="1" eaLnBrk="1" hangingPunct="1"/>
            <a:r>
              <a:rPr lang="en-US" altLang="ja-JP" sz="2200" dirty="0" smtClean="0">
                <a:latin typeface="ＭＳ Ｐゴシック" pitchFamily="50" charset="-128"/>
              </a:rPr>
              <a:t>(</a:t>
            </a:r>
            <a:r>
              <a:rPr lang="en-US" altLang="ja-JP" sz="1900" dirty="0" smtClean="0">
                <a:latin typeface="Symbol" pitchFamily="18" charset="2"/>
              </a:rPr>
              <a:t>q</a:t>
            </a:r>
            <a:r>
              <a:rPr lang="en-US" altLang="ja-JP" sz="2200" baseline="-25000" dirty="0" smtClean="0">
                <a:latin typeface="ＭＳ Ｐゴシック" pitchFamily="50" charset="-128"/>
              </a:rPr>
              <a:t>1</a:t>
            </a:r>
            <a:r>
              <a:rPr lang="en-US" altLang="ja-JP" sz="2200" dirty="0" smtClean="0">
                <a:latin typeface="ＭＳ Ｐゴシック" pitchFamily="50" charset="-128"/>
              </a:rPr>
              <a:t>, </a:t>
            </a:r>
            <a:r>
              <a:rPr lang="en-US" altLang="ja-JP" sz="1900" dirty="0" smtClean="0">
                <a:latin typeface="Symbol" pitchFamily="18" charset="2"/>
              </a:rPr>
              <a:t>q</a:t>
            </a:r>
            <a:r>
              <a:rPr lang="en-US" altLang="ja-JP" sz="2200" baseline="-25000" dirty="0" smtClean="0">
                <a:latin typeface="ＭＳ Ｐゴシック" pitchFamily="50" charset="-128"/>
              </a:rPr>
              <a:t>2</a:t>
            </a:r>
            <a:r>
              <a:rPr lang="en-US" altLang="ja-JP" sz="2200" dirty="0" smtClean="0">
                <a:latin typeface="ＭＳ Ｐゴシック" pitchFamily="50" charset="-128"/>
              </a:rPr>
              <a:t>)</a:t>
            </a:r>
            <a:r>
              <a:rPr lang="ja-JP" altLang="en-US" sz="2200" dirty="0" smtClean="0"/>
              <a:t>の入札に対して割当て</a:t>
            </a:r>
            <a:r>
              <a:rPr lang="en-US" altLang="ja-JP" sz="2200" dirty="0" smtClean="0">
                <a:latin typeface="ＭＳ Ｐゴシック" pitchFamily="50" charset="-128"/>
              </a:rPr>
              <a:t>(o</a:t>
            </a:r>
            <a:r>
              <a:rPr lang="en-US" altLang="ja-JP" sz="2200" baseline="-25000" dirty="0" smtClean="0">
                <a:latin typeface="ＭＳ Ｐゴシック" pitchFamily="50" charset="-128"/>
              </a:rPr>
              <a:t>1</a:t>
            </a:r>
            <a:r>
              <a:rPr lang="en-US" altLang="ja-JP" sz="2200" dirty="0" smtClean="0">
                <a:latin typeface="ＭＳ Ｐゴシック" pitchFamily="50" charset="-128"/>
              </a:rPr>
              <a:t>, o</a:t>
            </a:r>
            <a:r>
              <a:rPr lang="en-US" altLang="ja-JP" sz="2200" baseline="-25000" dirty="0" smtClean="0">
                <a:latin typeface="ＭＳ Ｐゴシック" pitchFamily="50" charset="-128"/>
              </a:rPr>
              <a:t>2</a:t>
            </a:r>
            <a:r>
              <a:rPr lang="en-US" altLang="ja-JP" sz="2200" dirty="0" smtClean="0">
                <a:latin typeface="ＭＳ Ｐゴシック" pitchFamily="50" charset="-128"/>
              </a:rPr>
              <a:t>)</a:t>
            </a:r>
            <a:r>
              <a:rPr lang="ja-JP" altLang="en-US" sz="2200" dirty="0" smtClean="0"/>
              <a:t>となる確率</a:t>
            </a:r>
          </a:p>
          <a:p>
            <a:pPr lvl="1" eaLnBrk="1" hangingPunct="1"/>
            <a:r>
              <a:rPr lang="en-US" altLang="ja-JP" sz="2200" dirty="0" err="1" smtClean="0">
                <a:latin typeface="ＭＳ Ｐゴシック" pitchFamily="50" charset="-128"/>
              </a:rPr>
              <a:t>prob</a:t>
            </a:r>
            <a:r>
              <a:rPr lang="en-US" altLang="ja-JP" sz="2200" dirty="0" smtClean="0">
                <a:latin typeface="ＭＳ Ｐゴシック" pitchFamily="50" charset="-128"/>
              </a:rPr>
              <a:t>_(100, 50)_(win, lose)</a:t>
            </a:r>
            <a:r>
              <a:rPr lang="ja-JP" altLang="en-US" sz="2200" dirty="0" smtClean="0">
                <a:latin typeface="ＭＳ Ｐゴシック" pitchFamily="50" charset="-128"/>
              </a:rPr>
              <a:t>： </a:t>
            </a:r>
            <a:r>
              <a:rPr lang="en-US" altLang="ja-JP" sz="2200" dirty="0" smtClean="0">
                <a:latin typeface="ＭＳ Ｐゴシック" pitchFamily="50" charset="-128"/>
              </a:rPr>
              <a:t>(100, 50) </a:t>
            </a:r>
            <a:r>
              <a:rPr lang="ja-JP" altLang="en-US" sz="2200" dirty="0" smtClean="0">
                <a:latin typeface="ＭＳ Ｐゴシック" pitchFamily="50" charset="-128"/>
              </a:rPr>
              <a:t>の入札に対して割当てが </a:t>
            </a:r>
            <a:r>
              <a:rPr lang="en-US" altLang="ja-JP" sz="2200" dirty="0" smtClean="0">
                <a:latin typeface="ＭＳ Ｐゴシック" pitchFamily="50" charset="-128"/>
              </a:rPr>
              <a:t>(win, lose) </a:t>
            </a:r>
            <a:r>
              <a:rPr lang="ja-JP" altLang="en-US" sz="2200" dirty="0" smtClean="0">
                <a:latin typeface="ＭＳ Ｐゴシック" pitchFamily="50" charset="-128"/>
              </a:rPr>
              <a:t>となる確率</a:t>
            </a:r>
          </a:p>
          <a:p>
            <a:pPr lvl="1" eaLnBrk="1" hangingPunct="1"/>
            <a:r>
              <a:rPr lang="ja-JP" altLang="en-US" sz="2200" dirty="0" smtClean="0"/>
              <a:t>各確率が</a:t>
            </a:r>
            <a:r>
              <a:rPr lang="en-US" altLang="ja-JP" sz="2200" dirty="0" smtClean="0"/>
              <a:t>0</a:t>
            </a:r>
            <a:r>
              <a:rPr lang="ja-JP" altLang="en-US" sz="2200" dirty="0" smtClean="0"/>
              <a:t>もしくは</a:t>
            </a:r>
            <a:r>
              <a:rPr lang="en-US" altLang="ja-JP" sz="2200" dirty="0" smtClean="0"/>
              <a:t>1</a:t>
            </a:r>
            <a:r>
              <a:rPr lang="ja-JP" altLang="en-US" sz="2200" dirty="0" smtClean="0"/>
              <a:t>のどちらをとるか</a:t>
            </a:r>
            <a:r>
              <a:rPr lang="zh-CN" altLang="en-US" sz="2200" dirty="0" smtClean="0">
                <a:latin typeface="ＭＳ Ｐゴシック" pitchFamily="50" charset="-128"/>
                <a:ea typeface="ＭＳ Ｐゴシック" pitchFamily="50" charset="-128"/>
              </a:rPr>
              <a:t>決定</a:t>
            </a:r>
            <a:endParaRPr lang="ja-JP" altLang="en-US" sz="2200" dirty="0" smtClean="0">
              <a:latin typeface="ＭＳ Ｐゴシック" pitchFamily="50" charset="-128"/>
              <a:ea typeface="ＭＳ Ｐゴシック" pitchFamily="50" charset="-128"/>
            </a:endParaRPr>
          </a:p>
          <a:p>
            <a:pPr eaLnBrk="1" hangingPunct="1"/>
            <a:r>
              <a:rPr lang="ja-JP" altLang="en-US" sz="2600" dirty="0" smtClean="0"/>
              <a:t>全ての入札の組合せに対する支払額： </a:t>
            </a:r>
            <a:r>
              <a:rPr lang="en-US" altLang="ja-JP" sz="2600" dirty="0" smtClean="0">
                <a:latin typeface="ＭＳ Ｐゴシック" pitchFamily="50" charset="-128"/>
              </a:rPr>
              <a:t>p</a:t>
            </a:r>
            <a:r>
              <a:rPr lang="en-US" altLang="ja-JP" sz="2600" baseline="-25000" dirty="0" smtClean="0">
                <a:latin typeface="ＭＳ Ｐゴシック" pitchFamily="50" charset="-128"/>
              </a:rPr>
              <a:t>i</a:t>
            </a:r>
            <a:r>
              <a:rPr lang="en-US" altLang="ja-JP" sz="2600" dirty="0" smtClean="0">
                <a:latin typeface="ＭＳ Ｐゴシック" pitchFamily="50" charset="-128"/>
              </a:rPr>
              <a:t>_</a:t>
            </a:r>
            <a:r>
              <a:rPr lang="en-US" altLang="ja-JP" sz="2600" dirty="0" smtClean="0"/>
              <a:t>(</a:t>
            </a:r>
            <a:r>
              <a:rPr lang="en-US" altLang="ja-JP" sz="2600" dirty="0" smtClean="0">
                <a:latin typeface="Symbol" pitchFamily="18" charset="2"/>
              </a:rPr>
              <a:t>q</a:t>
            </a:r>
            <a:r>
              <a:rPr lang="en-US" altLang="ja-JP" sz="2600" baseline="-25000" dirty="0" smtClean="0">
                <a:latin typeface="ＭＳ Ｐゴシック" pitchFamily="50" charset="-128"/>
              </a:rPr>
              <a:t>1</a:t>
            </a:r>
            <a:r>
              <a:rPr lang="en-US" altLang="ja-JP" sz="2600" dirty="0" smtClean="0">
                <a:latin typeface="ＭＳ Ｐゴシック" pitchFamily="50" charset="-128"/>
              </a:rPr>
              <a:t>, </a:t>
            </a:r>
            <a:r>
              <a:rPr lang="en-US" altLang="ja-JP" sz="2600" dirty="0" smtClean="0">
                <a:latin typeface="Symbol" pitchFamily="18" charset="2"/>
              </a:rPr>
              <a:t>q</a:t>
            </a:r>
            <a:r>
              <a:rPr lang="en-US" altLang="ja-JP" sz="2600" baseline="-25000" dirty="0" smtClean="0">
                <a:latin typeface="ＭＳ Ｐゴシック" pitchFamily="50" charset="-128"/>
              </a:rPr>
              <a:t>2</a:t>
            </a:r>
            <a:r>
              <a:rPr lang="en-US" altLang="ja-JP" sz="2600" dirty="0" smtClean="0"/>
              <a:t>)</a:t>
            </a:r>
            <a:endParaRPr lang="ja-JP" altLang="en-US" sz="2600" dirty="0" smtClean="0">
              <a:latin typeface="ＭＳ Ｐゴシック" pitchFamily="50" charset="-128"/>
            </a:endParaRPr>
          </a:p>
          <a:p>
            <a:pPr lvl="1" eaLnBrk="1" hangingPunct="1"/>
            <a:r>
              <a:rPr lang="en-US" altLang="ja-JP" sz="2200" dirty="0" smtClean="0">
                <a:latin typeface="ＭＳ Ｐゴシック" pitchFamily="50" charset="-128"/>
              </a:rPr>
              <a:t>(</a:t>
            </a:r>
            <a:r>
              <a:rPr lang="en-US" altLang="ja-JP" sz="2200" dirty="0" smtClean="0">
                <a:latin typeface="Symbol" pitchFamily="18" charset="2"/>
              </a:rPr>
              <a:t>q</a:t>
            </a:r>
            <a:r>
              <a:rPr lang="en-US" altLang="ja-JP" sz="2200" baseline="-25000" dirty="0" smtClean="0">
                <a:latin typeface="ＭＳ Ｐゴシック" pitchFamily="50" charset="-128"/>
              </a:rPr>
              <a:t>1</a:t>
            </a:r>
            <a:r>
              <a:rPr lang="en-US" altLang="ja-JP" sz="2200" dirty="0" smtClean="0">
                <a:latin typeface="ＭＳ Ｐゴシック" pitchFamily="50" charset="-128"/>
              </a:rPr>
              <a:t>, </a:t>
            </a:r>
            <a:r>
              <a:rPr lang="en-US" altLang="ja-JP" sz="2200" dirty="0" smtClean="0">
                <a:latin typeface="Symbol" pitchFamily="18" charset="2"/>
              </a:rPr>
              <a:t>q</a:t>
            </a:r>
            <a:r>
              <a:rPr lang="en-US" altLang="ja-JP" sz="2200" baseline="-25000" dirty="0" smtClean="0">
                <a:latin typeface="ＭＳ Ｐゴシック" pitchFamily="50" charset="-128"/>
              </a:rPr>
              <a:t>2</a:t>
            </a:r>
            <a:r>
              <a:rPr lang="en-US" altLang="ja-JP" sz="2200" dirty="0" smtClean="0">
                <a:latin typeface="ＭＳ Ｐゴシック" pitchFamily="50" charset="-128"/>
              </a:rPr>
              <a:t>)</a:t>
            </a:r>
            <a:r>
              <a:rPr lang="ja-JP" altLang="en-US" sz="2200" dirty="0" smtClean="0"/>
              <a:t>の入札に対する</a:t>
            </a:r>
            <a:r>
              <a:rPr lang="en-US" altLang="ja-JP" sz="2200" dirty="0" err="1" smtClean="0">
                <a:latin typeface="Times New Roman" pitchFamily="18" charset="0"/>
              </a:rPr>
              <a:t>i</a:t>
            </a:r>
            <a:r>
              <a:rPr lang="en-US" altLang="ja-JP" sz="2200" dirty="0" smtClean="0">
                <a:latin typeface="Times New Roman" pitchFamily="18" charset="0"/>
              </a:rPr>
              <a:t> </a:t>
            </a:r>
            <a:r>
              <a:rPr lang="ja-JP" altLang="en-US" sz="2200" dirty="0" smtClean="0"/>
              <a:t>（</a:t>
            </a:r>
            <a:r>
              <a:rPr lang="en-US" altLang="ja-JP" sz="2200" dirty="0" smtClean="0"/>
              <a:t>1 or 2</a:t>
            </a:r>
            <a:r>
              <a:rPr lang="ja-JP" altLang="en-US" sz="2200" dirty="0" smtClean="0"/>
              <a:t>）の支払額</a:t>
            </a:r>
          </a:p>
          <a:p>
            <a:pPr lvl="1" eaLnBrk="1" hangingPunct="1"/>
            <a:r>
              <a:rPr lang="en-US" altLang="ja-JP" sz="2200" dirty="0" smtClean="0">
                <a:latin typeface="ＭＳ Ｐゴシック" pitchFamily="50" charset="-128"/>
              </a:rPr>
              <a:t>p</a:t>
            </a:r>
            <a:r>
              <a:rPr lang="en-US" altLang="ja-JP" sz="2200" baseline="-25000" dirty="0" smtClean="0">
                <a:latin typeface="ＭＳ Ｐゴシック" pitchFamily="50" charset="-128"/>
              </a:rPr>
              <a:t>i</a:t>
            </a:r>
            <a:r>
              <a:rPr lang="en-US" altLang="ja-JP" sz="2200" dirty="0" smtClean="0">
                <a:latin typeface="ＭＳ Ｐゴシック" pitchFamily="50" charset="-128"/>
              </a:rPr>
              <a:t>_(100, 50): </a:t>
            </a:r>
            <a:r>
              <a:rPr lang="ja-JP" altLang="en-US" sz="2200" dirty="0" smtClean="0"/>
              <a:t>入札</a:t>
            </a:r>
            <a:r>
              <a:rPr lang="en-US" altLang="ja-JP" sz="2200" dirty="0" smtClean="0"/>
              <a:t>(100, 50)</a:t>
            </a:r>
            <a:r>
              <a:rPr lang="ja-JP" altLang="en-US" sz="2200" dirty="0" smtClean="0"/>
              <a:t>に対する入札者</a:t>
            </a:r>
            <a:r>
              <a:rPr lang="en-US" altLang="ja-JP" sz="2200" dirty="0" smtClean="0"/>
              <a:t>1</a:t>
            </a:r>
            <a:r>
              <a:rPr lang="ja-JP" altLang="en-US" sz="2200" dirty="0" smtClean="0"/>
              <a:t>の支払額</a:t>
            </a:r>
          </a:p>
          <a:p>
            <a:pPr lvl="1" eaLnBrk="1" hangingPunct="1"/>
            <a:r>
              <a:rPr lang="ja-JP" altLang="en-US" sz="2200" dirty="0" smtClean="0"/>
              <a:t>正の実数の範囲で決定</a:t>
            </a:r>
          </a:p>
          <a:p>
            <a:pPr eaLnBrk="1" hangingPunct="1"/>
            <a:endParaRPr lang="ja-JP" alt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additive="base">
                                        <p:cTn id="7" dur="500" fill="hold"/>
                                        <p:tgtEl>
                                          <p:spTgt spid="1249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9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4931">
                                            <p:txEl>
                                              <p:pRg st="1" end="1"/>
                                            </p:txEl>
                                          </p:spTgt>
                                        </p:tgtEl>
                                        <p:attrNameLst>
                                          <p:attrName>style.visibility</p:attrName>
                                        </p:attrNameLst>
                                      </p:cBhvr>
                                      <p:to>
                                        <p:strVal val="visible"/>
                                      </p:to>
                                    </p:set>
                                    <p:anim calcmode="lin" valueType="num">
                                      <p:cBhvr additive="base">
                                        <p:cTn id="13" dur="500" fill="hold"/>
                                        <p:tgtEl>
                                          <p:spTgt spid="1249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49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4931">
                                            <p:txEl>
                                              <p:pRg st="2" end="2"/>
                                            </p:txEl>
                                          </p:spTgt>
                                        </p:tgtEl>
                                        <p:attrNameLst>
                                          <p:attrName>style.visibility</p:attrName>
                                        </p:attrNameLst>
                                      </p:cBhvr>
                                      <p:to>
                                        <p:strVal val="visible"/>
                                      </p:to>
                                    </p:set>
                                    <p:anim calcmode="lin" valueType="num">
                                      <p:cBhvr additive="base">
                                        <p:cTn id="19" dur="500" fill="hold"/>
                                        <p:tgtEl>
                                          <p:spTgt spid="1249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49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4931">
                                            <p:txEl>
                                              <p:pRg st="3" end="3"/>
                                            </p:txEl>
                                          </p:spTgt>
                                        </p:tgtEl>
                                        <p:attrNameLst>
                                          <p:attrName>style.visibility</p:attrName>
                                        </p:attrNameLst>
                                      </p:cBhvr>
                                      <p:to>
                                        <p:strVal val="visible"/>
                                      </p:to>
                                    </p:set>
                                    <p:anim calcmode="lin" valueType="num">
                                      <p:cBhvr additive="base">
                                        <p:cTn id="25" dur="500" fill="hold"/>
                                        <p:tgtEl>
                                          <p:spTgt spid="1249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49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24931">
                                            <p:txEl>
                                              <p:pRg st="4" end="4"/>
                                            </p:txEl>
                                          </p:spTgt>
                                        </p:tgtEl>
                                        <p:attrNameLst>
                                          <p:attrName>style.visibility</p:attrName>
                                        </p:attrNameLst>
                                      </p:cBhvr>
                                      <p:to>
                                        <p:strVal val="visible"/>
                                      </p:to>
                                    </p:set>
                                    <p:anim calcmode="lin" valueType="num">
                                      <p:cBhvr additive="base">
                                        <p:cTn id="31" dur="500" fill="hold"/>
                                        <p:tgtEl>
                                          <p:spTgt spid="1249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49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24931">
                                            <p:txEl>
                                              <p:pRg st="5" end="5"/>
                                            </p:txEl>
                                          </p:spTgt>
                                        </p:tgtEl>
                                        <p:attrNameLst>
                                          <p:attrName>style.visibility</p:attrName>
                                        </p:attrNameLst>
                                      </p:cBhvr>
                                      <p:to>
                                        <p:strVal val="visible"/>
                                      </p:to>
                                    </p:set>
                                    <p:anim calcmode="lin" valueType="num">
                                      <p:cBhvr additive="base">
                                        <p:cTn id="37" dur="500" fill="hold"/>
                                        <p:tgtEl>
                                          <p:spTgt spid="1249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49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24931">
                                            <p:txEl>
                                              <p:pRg st="6" end="6"/>
                                            </p:txEl>
                                          </p:spTgt>
                                        </p:tgtEl>
                                        <p:attrNameLst>
                                          <p:attrName>style.visibility</p:attrName>
                                        </p:attrNameLst>
                                      </p:cBhvr>
                                      <p:to>
                                        <p:strVal val="visible"/>
                                      </p:to>
                                    </p:set>
                                    <p:anim calcmode="lin" valueType="num">
                                      <p:cBhvr additive="base">
                                        <p:cTn id="43" dur="500" fill="hold"/>
                                        <p:tgtEl>
                                          <p:spTgt spid="12493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49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24931">
                                            <p:txEl>
                                              <p:pRg st="7" end="7"/>
                                            </p:txEl>
                                          </p:spTgt>
                                        </p:tgtEl>
                                        <p:attrNameLst>
                                          <p:attrName>style.visibility</p:attrName>
                                        </p:attrNameLst>
                                      </p:cBhvr>
                                      <p:to>
                                        <p:strVal val="visible"/>
                                      </p:to>
                                    </p:set>
                                    <p:anim calcmode="lin" valueType="num">
                                      <p:cBhvr additive="base">
                                        <p:cTn id="49" dur="500" fill="hold"/>
                                        <p:tgtEl>
                                          <p:spTgt spid="12493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493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ja-JP" altLang="en-US" sz="3400" dirty="0" smtClean="0"/>
              <a:t>混合整数計画法における制約式</a:t>
            </a:r>
            <a:r>
              <a:rPr lang="en-US" altLang="ja-JP" sz="3400" dirty="0" smtClean="0"/>
              <a:t/>
            </a:r>
            <a:br>
              <a:rPr lang="en-US" altLang="ja-JP" sz="3400" dirty="0" smtClean="0"/>
            </a:br>
            <a:r>
              <a:rPr lang="ja-JP" altLang="en-US" sz="3400" dirty="0" smtClean="0"/>
              <a:t>（割当て可能性）</a:t>
            </a:r>
          </a:p>
        </p:txBody>
      </p:sp>
      <p:sp>
        <p:nvSpPr>
          <p:cNvPr id="135171" name="Rectangle 3"/>
          <p:cNvSpPr>
            <a:spLocks noGrp="1" noChangeArrowheads="1"/>
          </p:cNvSpPr>
          <p:nvPr>
            <p:ph type="body" idx="1"/>
          </p:nvPr>
        </p:nvSpPr>
        <p:spPr/>
        <p:txBody>
          <a:bodyPr/>
          <a:lstStyle/>
          <a:p>
            <a:pPr eaLnBrk="1" hangingPunct="1"/>
            <a:r>
              <a:rPr lang="ja-JP" altLang="en-US" smtClean="0"/>
              <a:t>１組の入札に対する割当ては一意に定まる</a:t>
            </a:r>
          </a:p>
          <a:p>
            <a:pPr eaLnBrk="1" hangingPunct="1"/>
            <a:r>
              <a:rPr lang="en-US" altLang="ja-JP" smtClean="0"/>
              <a:t>(win, lose), (lose, win), (lose, lose)</a:t>
            </a:r>
            <a:r>
              <a:rPr lang="ja-JP" altLang="en-US" smtClean="0"/>
              <a:t>のそれぞれの割当てが生起する確率の合計は常に１となる</a:t>
            </a:r>
          </a:p>
          <a:p>
            <a:pPr eaLnBrk="1" hangingPunct="1"/>
            <a:r>
              <a:rPr lang="ja-JP" altLang="en-US" smtClean="0"/>
              <a:t>例えば，</a:t>
            </a:r>
            <a:r>
              <a:rPr lang="en-US" altLang="ja-JP" smtClean="0"/>
              <a:t>(100, 50) </a:t>
            </a:r>
            <a:r>
              <a:rPr lang="ja-JP" altLang="en-US" smtClean="0"/>
              <a:t>という入札に対して</a:t>
            </a:r>
          </a:p>
          <a:p>
            <a:pPr lvl="1" eaLnBrk="1" hangingPunct="1"/>
            <a:r>
              <a:rPr lang="en-US" altLang="ja-JP" smtClean="0">
                <a:latin typeface="ＭＳ ゴシック" pitchFamily="49" charset="-128"/>
                <a:ea typeface="ＭＳ ゴシック" pitchFamily="49" charset="-128"/>
              </a:rPr>
              <a:t>prob_(100,50)_(win,lose) + prob_(100,50)_(lose,win) + prob_(100,50)_(lose,lose) =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5171">
                                            <p:txEl>
                                              <p:pRg st="1" end="1"/>
                                            </p:txEl>
                                          </p:spTgt>
                                        </p:tgtEl>
                                        <p:attrNameLst>
                                          <p:attrName>style.visibility</p:attrName>
                                        </p:attrNameLst>
                                      </p:cBhvr>
                                      <p:to>
                                        <p:strVal val="visible"/>
                                      </p:to>
                                    </p:set>
                                    <p:anim calcmode="lin" valueType="num">
                                      <p:cBhvr additive="base">
                                        <p:cTn id="13" dur="500" fill="hold"/>
                                        <p:tgtEl>
                                          <p:spTgt spid="135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5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5171">
                                            <p:txEl>
                                              <p:pRg st="2" end="2"/>
                                            </p:txEl>
                                          </p:spTgt>
                                        </p:tgtEl>
                                        <p:attrNameLst>
                                          <p:attrName>style.visibility</p:attrName>
                                        </p:attrNameLst>
                                      </p:cBhvr>
                                      <p:to>
                                        <p:strVal val="visible"/>
                                      </p:to>
                                    </p:set>
                                    <p:anim calcmode="lin" valueType="num">
                                      <p:cBhvr additive="base">
                                        <p:cTn id="19" dur="500" fill="hold"/>
                                        <p:tgtEl>
                                          <p:spTgt spid="135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5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35171">
                                            <p:txEl>
                                              <p:pRg st="3" end="3"/>
                                            </p:txEl>
                                          </p:spTgt>
                                        </p:tgtEl>
                                        <p:attrNameLst>
                                          <p:attrName>style.visibility</p:attrName>
                                        </p:attrNameLst>
                                      </p:cBhvr>
                                      <p:to>
                                        <p:strVal val="visible"/>
                                      </p:to>
                                    </p:set>
                                    <p:anim calcmode="lin" valueType="num">
                                      <p:cBhvr additive="base">
                                        <p:cTn id="25" dur="500" fill="hold"/>
                                        <p:tgtEl>
                                          <p:spTgt spid="135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51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sz="3400" dirty="0" smtClean="0"/>
              <a:t>混合整数計画法における制約式</a:t>
            </a:r>
            <a:r>
              <a:rPr lang="en-US" altLang="ja-JP" sz="3400" dirty="0" smtClean="0"/>
              <a:t/>
            </a:r>
            <a:br>
              <a:rPr lang="en-US" altLang="ja-JP" sz="3400" dirty="0" smtClean="0"/>
            </a:br>
            <a:r>
              <a:rPr lang="ja-JP" altLang="en-US" sz="3400" dirty="0" smtClean="0"/>
              <a:t>（</a:t>
            </a:r>
            <a:r>
              <a:rPr lang="ja-JP" altLang="en-US" sz="3400" dirty="0"/>
              <a:t>戦略的操作不可能性</a:t>
            </a:r>
            <a:r>
              <a:rPr lang="ja-JP" altLang="en-US" sz="3400" dirty="0" smtClean="0"/>
              <a:t>）</a:t>
            </a:r>
          </a:p>
        </p:txBody>
      </p:sp>
      <p:sp>
        <p:nvSpPr>
          <p:cNvPr id="126979" name="Rectangle 3"/>
          <p:cNvSpPr>
            <a:spLocks noGrp="1" noChangeArrowheads="1"/>
          </p:cNvSpPr>
          <p:nvPr>
            <p:ph type="body" idx="1"/>
          </p:nvPr>
        </p:nvSpPr>
        <p:spPr/>
        <p:txBody>
          <a:bodyPr/>
          <a:lstStyle/>
          <a:p>
            <a:pPr eaLnBrk="1" hangingPunct="1"/>
            <a:r>
              <a:rPr lang="ja-JP" altLang="en-US" sz="2600" dirty="0" smtClean="0"/>
              <a:t>入札において嘘をついても効用が増加しない</a:t>
            </a:r>
          </a:p>
          <a:p>
            <a:pPr eaLnBrk="1" hangingPunct="1"/>
            <a:r>
              <a:rPr lang="ja-JP" altLang="en-US" sz="2600" dirty="0" smtClean="0"/>
              <a:t>入札が </a:t>
            </a:r>
            <a:r>
              <a:rPr lang="en-US" altLang="ja-JP" sz="2600" dirty="0" smtClean="0"/>
              <a:t>(100, 50) </a:t>
            </a:r>
            <a:r>
              <a:rPr lang="ja-JP" altLang="en-US" sz="2600" dirty="0" smtClean="0"/>
              <a:t>のときの入札者</a:t>
            </a:r>
            <a:r>
              <a:rPr lang="en-US" altLang="ja-JP" sz="2600" dirty="0" smtClean="0"/>
              <a:t>1</a:t>
            </a:r>
            <a:r>
              <a:rPr lang="ja-JP" altLang="en-US" sz="2600" dirty="0" smtClean="0"/>
              <a:t>の期待効用</a:t>
            </a:r>
          </a:p>
          <a:p>
            <a:pPr lvl="1" eaLnBrk="1" hangingPunct="1"/>
            <a:r>
              <a:rPr lang="en-US" altLang="ja-JP" sz="2200" dirty="0" smtClean="0">
                <a:latin typeface="ＭＳ ゴシック" pitchFamily="49" charset="-128"/>
                <a:ea typeface="ＭＳ ゴシック" pitchFamily="49" charset="-128"/>
              </a:rPr>
              <a:t>100*</a:t>
            </a:r>
            <a:r>
              <a:rPr lang="en-US" altLang="ja-JP" sz="2200" dirty="0" err="1" smtClean="0">
                <a:latin typeface="ＭＳ ゴシック" pitchFamily="49" charset="-128"/>
                <a:ea typeface="ＭＳ ゴシック" pitchFamily="49" charset="-128"/>
              </a:rPr>
              <a:t>prob</a:t>
            </a:r>
            <a:r>
              <a:rPr lang="en-US" altLang="ja-JP" sz="2200" dirty="0" smtClean="0">
                <a:latin typeface="ＭＳ ゴシック" pitchFamily="49" charset="-128"/>
                <a:ea typeface="ＭＳ ゴシック" pitchFamily="49" charset="-128"/>
              </a:rPr>
              <a:t>_(100, 50)_(win, lose)                           + 0*</a:t>
            </a:r>
            <a:r>
              <a:rPr lang="en-US" altLang="ja-JP" sz="2200" dirty="0" err="1" smtClean="0">
                <a:latin typeface="ＭＳ ゴシック" pitchFamily="49" charset="-128"/>
                <a:ea typeface="ＭＳ ゴシック" pitchFamily="49" charset="-128"/>
              </a:rPr>
              <a:t>prob</a:t>
            </a:r>
            <a:r>
              <a:rPr lang="en-US" altLang="ja-JP" sz="2200" dirty="0" smtClean="0">
                <a:latin typeface="ＭＳ ゴシック" pitchFamily="49" charset="-128"/>
                <a:ea typeface="ＭＳ ゴシック" pitchFamily="49" charset="-128"/>
              </a:rPr>
              <a:t>_(100, 50)_(lose, win)                            + 0*</a:t>
            </a:r>
            <a:r>
              <a:rPr lang="en-US" altLang="ja-JP" sz="2200" dirty="0" err="1" smtClean="0">
                <a:latin typeface="ＭＳ ゴシック" pitchFamily="49" charset="-128"/>
                <a:ea typeface="ＭＳ ゴシック" pitchFamily="49" charset="-128"/>
              </a:rPr>
              <a:t>prob</a:t>
            </a:r>
            <a:r>
              <a:rPr lang="en-US" altLang="ja-JP" sz="2200" dirty="0" smtClean="0">
                <a:latin typeface="ＭＳ ゴシック" pitchFamily="49" charset="-128"/>
                <a:ea typeface="ＭＳ ゴシック" pitchFamily="49" charset="-128"/>
              </a:rPr>
              <a:t>_(100, 50)_(lose, lose)                           	   – p</a:t>
            </a:r>
            <a:r>
              <a:rPr lang="en-US" altLang="ja-JP" sz="2200" baseline="-25000" dirty="0" smtClean="0">
                <a:latin typeface="ＭＳ ゴシック" pitchFamily="49" charset="-128"/>
                <a:ea typeface="ＭＳ ゴシック" pitchFamily="49" charset="-128"/>
              </a:rPr>
              <a:t>1</a:t>
            </a:r>
            <a:r>
              <a:rPr lang="en-US" altLang="ja-JP" sz="2200" dirty="0" smtClean="0">
                <a:latin typeface="ＭＳ ゴシック" pitchFamily="49" charset="-128"/>
                <a:ea typeface="ＭＳ ゴシック" pitchFamily="49" charset="-128"/>
              </a:rPr>
              <a:t>_(100, 50)</a:t>
            </a:r>
          </a:p>
          <a:p>
            <a:pPr eaLnBrk="1" hangingPunct="1"/>
            <a:r>
              <a:rPr lang="ja-JP" altLang="en-US" sz="2600" dirty="0" smtClean="0"/>
              <a:t>嘘をついて</a:t>
            </a:r>
            <a:r>
              <a:rPr lang="en-US" altLang="ja-JP" sz="2600" dirty="0" smtClean="0"/>
              <a:t>\50</a:t>
            </a:r>
            <a:r>
              <a:rPr lang="ja-JP" altLang="en-US" sz="2600" dirty="0" smtClean="0"/>
              <a:t>を入札したときの期待効用</a:t>
            </a:r>
          </a:p>
          <a:p>
            <a:pPr lvl="1" eaLnBrk="1" hangingPunct="1"/>
            <a:r>
              <a:rPr lang="en-US" altLang="ja-JP" sz="2200" dirty="0" smtClean="0">
                <a:latin typeface="ＭＳ ゴシック" pitchFamily="49" charset="-128"/>
                <a:ea typeface="ＭＳ ゴシック" pitchFamily="49" charset="-128"/>
              </a:rPr>
              <a:t>100*</a:t>
            </a:r>
            <a:r>
              <a:rPr lang="en-US" altLang="ja-JP" sz="2200" dirty="0" err="1" smtClean="0">
                <a:latin typeface="ＭＳ ゴシック" pitchFamily="49" charset="-128"/>
                <a:ea typeface="ＭＳ ゴシック" pitchFamily="49" charset="-128"/>
              </a:rPr>
              <a:t>prob</a:t>
            </a:r>
            <a:r>
              <a:rPr lang="en-US" altLang="ja-JP" sz="2200" dirty="0" smtClean="0">
                <a:latin typeface="ＭＳ ゴシック" pitchFamily="49" charset="-128"/>
                <a:ea typeface="ＭＳ ゴシック" pitchFamily="49" charset="-128"/>
              </a:rPr>
              <a:t>_(50, 50)_(win, lose)                             + 0*</a:t>
            </a:r>
            <a:r>
              <a:rPr lang="en-US" altLang="ja-JP" sz="2200" dirty="0" err="1" smtClean="0">
                <a:latin typeface="ＭＳ ゴシック" pitchFamily="49" charset="-128"/>
                <a:ea typeface="ＭＳ ゴシック" pitchFamily="49" charset="-128"/>
              </a:rPr>
              <a:t>prob</a:t>
            </a:r>
            <a:r>
              <a:rPr lang="en-US" altLang="ja-JP" sz="2200" dirty="0" smtClean="0">
                <a:latin typeface="ＭＳ ゴシック" pitchFamily="49" charset="-128"/>
                <a:ea typeface="ＭＳ ゴシック" pitchFamily="49" charset="-128"/>
              </a:rPr>
              <a:t>_(50, 50)_(lose, win)                             + 0*</a:t>
            </a:r>
            <a:r>
              <a:rPr lang="en-US" altLang="ja-JP" sz="2200" dirty="0" err="1" smtClean="0">
                <a:latin typeface="ＭＳ ゴシック" pitchFamily="49" charset="-128"/>
                <a:ea typeface="ＭＳ ゴシック" pitchFamily="49" charset="-128"/>
              </a:rPr>
              <a:t>prob</a:t>
            </a:r>
            <a:r>
              <a:rPr lang="en-US" altLang="ja-JP" sz="2200" dirty="0" smtClean="0">
                <a:latin typeface="ＭＳ ゴシック" pitchFamily="49" charset="-128"/>
                <a:ea typeface="ＭＳ ゴシック" pitchFamily="49" charset="-128"/>
              </a:rPr>
              <a:t>_(50, 50)_(lose, lose)				   – p</a:t>
            </a:r>
            <a:r>
              <a:rPr lang="en-US" altLang="ja-JP" sz="2200" baseline="-25000" dirty="0" smtClean="0">
                <a:latin typeface="ＭＳ ゴシック" pitchFamily="49" charset="-128"/>
                <a:ea typeface="ＭＳ ゴシック" pitchFamily="49" charset="-128"/>
              </a:rPr>
              <a:t>1</a:t>
            </a:r>
            <a:r>
              <a:rPr lang="en-US" altLang="ja-JP" sz="2200" dirty="0" smtClean="0">
                <a:latin typeface="ＭＳ ゴシック" pitchFamily="49" charset="-128"/>
                <a:ea typeface="ＭＳ ゴシック" pitchFamily="49" charset="-128"/>
              </a:rPr>
              <a:t>_(50, 50)</a:t>
            </a:r>
            <a:endParaRPr lang="ja-JP" altLang="en-US" sz="2200" dirty="0" smtClean="0">
              <a:latin typeface="ＭＳ ゴシック" pitchFamily="49" charset="-128"/>
              <a:ea typeface="ＭＳ ゴシック" pitchFamily="49" charset="-128"/>
            </a:endParaRPr>
          </a:p>
        </p:txBody>
      </p:sp>
      <p:sp>
        <p:nvSpPr>
          <p:cNvPr id="165916" name="Rectangle 28"/>
          <p:cNvSpPr>
            <a:spLocks noChangeArrowheads="1"/>
          </p:cNvSpPr>
          <p:nvPr/>
        </p:nvSpPr>
        <p:spPr bwMode="auto">
          <a:xfrm>
            <a:off x="2627784" y="4437112"/>
            <a:ext cx="431800" cy="1439863"/>
          </a:xfrm>
          <a:prstGeom prst="rect">
            <a:avLst/>
          </a:prstGeom>
          <a:noFill/>
          <a:ln w="25400">
            <a:solidFill>
              <a:srgbClr val="FF0000"/>
            </a:solidFill>
            <a:prstDash val="sysDot"/>
            <a:miter lim="800000"/>
            <a:headEnd/>
            <a:tailEnd/>
          </a:ln>
        </p:spPr>
        <p:txBody>
          <a:bodyPr wrap="none" anchor="ctr"/>
          <a:lstStyle/>
          <a:p>
            <a:endParaRPr lang="ja-JP" altLang="en-US" sz="1800" baseline="0">
              <a:latin typeface="Arial" pitchFamily="34" charset="0"/>
            </a:endParaRPr>
          </a:p>
        </p:txBody>
      </p:sp>
      <p:sp>
        <p:nvSpPr>
          <p:cNvPr id="165919" name="AutoShape 31"/>
          <p:cNvSpPr>
            <a:spLocks/>
          </p:cNvSpPr>
          <p:nvPr/>
        </p:nvSpPr>
        <p:spPr bwMode="auto">
          <a:xfrm>
            <a:off x="5651500" y="4581525"/>
            <a:ext cx="144463" cy="1439863"/>
          </a:xfrm>
          <a:prstGeom prst="rightBracket">
            <a:avLst>
              <a:gd name="adj" fmla="val 83058"/>
            </a:avLst>
          </a:prstGeom>
          <a:noFill/>
          <a:ln w="31750">
            <a:solidFill>
              <a:srgbClr val="FF3300"/>
            </a:solidFill>
            <a:round/>
            <a:headEnd/>
            <a:tailEnd/>
          </a:ln>
        </p:spPr>
        <p:txBody>
          <a:bodyPr wrap="none" anchor="ctr"/>
          <a:lstStyle/>
          <a:p>
            <a:endParaRPr lang="ja-JP" altLang="en-US" sz="1800" baseline="0">
              <a:latin typeface="Arial" pitchFamily="34" charset="0"/>
            </a:endParaRPr>
          </a:p>
        </p:txBody>
      </p:sp>
      <p:cxnSp>
        <p:nvCxnSpPr>
          <p:cNvPr id="165920" name="AutoShape 32"/>
          <p:cNvCxnSpPr>
            <a:cxnSpLocks noChangeShapeType="1"/>
          </p:cNvCxnSpPr>
          <p:nvPr/>
        </p:nvCxnSpPr>
        <p:spPr bwMode="auto">
          <a:xfrm flipV="1">
            <a:off x="5883275" y="3249613"/>
            <a:ext cx="708025" cy="2052637"/>
          </a:xfrm>
          <a:prstGeom prst="curvedConnector3">
            <a:avLst>
              <a:gd name="adj1" fmla="val 378250"/>
            </a:avLst>
          </a:prstGeom>
          <a:noFill/>
          <a:ln w="31750">
            <a:solidFill>
              <a:srgbClr val="FF0000"/>
            </a:solidFill>
            <a:round/>
            <a:headEnd/>
            <a:tailEnd type="triangle" w="lg" len="med"/>
          </a:ln>
        </p:spPr>
      </p:cxnSp>
      <p:pic>
        <p:nvPicPr>
          <p:cNvPr id="165926" name="Picture 38" descr="＞＝"/>
          <p:cNvPicPr>
            <a:picLocks noChangeAspect="1" noChangeArrowheads="1"/>
          </p:cNvPicPr>
          <p:nvPr/>
        </p:nvPicPr>
        <p:blipFill>
          <a:blip r:embed="rId3" cstate="print"/>
          <a:srcRect/>
          <a:stretch>
            <a:fillRect/>
          </a:stretch>
        </p:blipFill>
        <p:spPr bwMode="auto">
          <a:xfrm>
            <a:off x="5867400" y="2852738"/>
            <a:ext cx="723900" cy="7921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6979">
                                            <p:txEl>
                                              <p:pRg st="1" end="1"/>
                                            </p:txEl>
                                          </p:spTgt>
                                        </p:tgtEl>
                                        <p:attrNameLst>
                                          <p:attrName>style.visibility</p:attrName>
                                        </p:attrNameLst>
                                      </p:cBhvr>
                                      <p:to>
                                        <p:strVal val="visible"/>
                                      </p:to>
                                    </p:set>
                                    <p:anim calcmode="lin" valueType="num">
                                      <p:cBhvr additive="base">
                                        <p:cTn id="13" dur="500" fill="hold"/>
                                        <p:tgtEl>
                                          <p:spTgt spid="1269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6979">
                                            <p:txEl>
                                              <p:pRg st="2" end="2"/>
                                            </p:txEl>
                                          </p:spTgt>
                                        </p:tgtEl>
                                        <p:attrNameLst>
                                          <p:attrName>style.visibility</p:attrName>
                                        </p:attrNameLst>
                                      </p:cBhvr>
                                      <p:to>
                                        <p:strVal val="visible"/>
                                      </p:to>
                                    </p:set>
                                    <p:anim calcmode="lin" valueType="num">
                                      <p:cBhvr additive="base">
                                        <p:cTn id="19" dur="500" fill="hold"/>
                                        <p:tgtEl>
                                          <p:spTgt spid="126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6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6979">
                                            <p:txEl>
                                              <p:pRg st="3" end="3"/>
                                            </p:txEl>
                                          </p:spTgt>
                                        </p:tgtEl>
                                        <p:attrNameLst>
                                          <p:attrName>style.visibility</p:attrName>
                                        </p:attrNameLst>
                                      </p:cBhvr>
                                      <p:to>
                                        <p:strVal val="visible"/>
                                      </p:to>
                                    </p:set>
                                    <p:anim calcmode="lin" valueType="num">
                                      <p:cBhvr additive="base">
                                        <p:cTn id="25" dur="500" fill="hold"/>
                                        <p:tgtEl>
                                          <p:spTgt spid="1269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6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26979">
                                            <p:txEl>
                                              <p:pRg st="4" end="4"/>
                                            </p:txEl>
                                          </p:spTgt>
                                        </p:tgtEl>
                                        <p:attrNameLst>
                                          <p:attrName>style.visibility</p:attrName>
                                        </p:attrNameLst>
                                      </p:cBhvr>
                                      <p:to>
                                        <p:strVal val="visible"/>
                                      </p:to>
                                    </p:set>
                                    <p:anim calcmode="lin" valueType="num">
                                      <p:cBhvr additive="base">
                                        <p:cTn id="31" dur="500" fill="hold"/>
                                        <p:tgtEl>
                                          <p:spTgt spid="1269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6979">
                                            <p:txEl>
                                              <p:pRg st="4" end="4"/>
                                            </p:txEl>
                                          </p:spTgt>
                                        </p:tgtEl>
                                        <p:attrNameLst>
                                          <p:attrName>ppt_y</p:attrName>
                                        </p:attrNameLst>
                                      </p:cBhvr>
                                      <p:tavLst>
                                        <p:tav tm="0">
                                          <p:val>
                                            <p:strVal val="#ppt_y"/>
                                          </p:val>
                                        </p:tav>
                                        <p:tav tm="100000">
                                          <p:val>
                                            <p:strVal val="#ppt_y"/>
                                          </p:val>
                                        </p:tav>
                                      </p:tavLst>
                                    </p:anim>
                                  </p:childTnLst>
                                </p:cTn>
                              </p:par>
                              <p:par>
                                <p:cTn id="33" presetID="9" presetClass="entr" presetSubtype="0" fill="hold" grpId="0" nodeType="withEffect">
                                  <p:stCondLst>
                                    <p:cond delay="0"/>
                                  </p:stCondLst>
                                  <p:childTnLst>
                                    <p:set>
                                      <p:cBhvr>
                                        <p:cTn id="34" dur="1" fill="hold">
                                          <p:stCondLst>
                                            <p:cond delay="0"/>
                                          </p:stCondLst>
                                        </p:cTn>
                                        <p:tgtEl>
                                          <p:spTgt spid="165916"/>
                                        </p:tgtEl>
                                        <p:attrNameLst>
                                          <p:attrName>style.visibility</p:attrName>
                                        </p:attrNameLst>
                                      </p:cBhvr>
                                      <p:to>
                                        <p:strVal val="visible"/>
                                      </p:to>
                                    </p:set>
                                    <p:animEffect transition="in" filter="dissolve">
                                      <p:cBhvr>
                                        <p:cTn id="35" dur="500"/>
                                        <p:tgtEl>
                                          <p:spTgt spid="165916"/>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6" fill="hold" grpId="0" nodeType="clickEffect">
                                  <p:stCondLst>
                                    <p:cond delay="0"/>
                                  </p:stCondLst>
                                  <p:childTnLst>
                                    <p:set>
                                      <p:cBhvr>
                                        <p:cTn id="39" dur="1" fill="hold">
                                          <p:stCondLst>
                                            <p:cond delay="0"/>
                                          </p:stCondLst>
                                        </p:cTn>
                                        <p:tgtEl>
                                          <p:spTgt spid="165919"/>
                                        </p:tgtEl>
                                        <p:attrNameLst>
                                          <p:attrName>style.visibility</p:attrName>
                                        </p:attrNameLst>
                                      </p:cBhvr>
                                      <p:to>
                                        <p:strVal val="visible"/>
                                      </p:to>
                                    </p:set>
                                    <p:animEffect transition="in" filter="barn(inHorizontal)">
                                      <p:cBhvr>
                                        <p:cTn id="40" dur="500"/>
                                        <p:tgtEl>
                                          <p:spTgt spid="165919"/>
                                        </p:tgtEl>
                                      </p:cBhvr>
                                    </p:animEffect>
                                  </p:childTnLst>
                                </p:cTn>
                              </p:par>
                            </p:childTnLst>
                          </p:cTn>
                        </p:par>
                        <p:par>
                          <p:cTn id="41" fill="hold">
                            <p:stCondLst>
                              <p:cond delay="500"/>
                            </p:stCondLst>
                            <p:childTnLst>
                              <p:par>
                                <p:cTn id="42" presetID="22" presetClass="entr" presetSubtype="4" fill="hold" nodeType="afterEffect">
                                  <p:stCondLst>
                                    <p:cond delay="0"/>
                                  </p:stCondLst>
                                  <p:childTnLst>
                                    <p:set>
                                      <p:cBhvr>
                                        <p:cTn id="43" dur="1" fill="hold">
                                          <p:stCondLst>
                                            <p:cond delay="0"/>
                                          </p:stCondLst>
                                        </p:cTn>
                                        <p:tgtEl>
                                          <p:spTgt spid="165920"/>
                                        </p:tgtEl>
                                        <p:attrNameLst>
                                          <p:attrName>style.visibility</p:attrName>
                                        </p:attrNameLst>
                                      </p:cBhvr>
                                      <p:to>
                                        <p:strVal val="visible"/>
                                      </p:to>
                                    </p:set>
                                    <p:animEffect transition="in" filter="wipe(down)">
                                      <p:cBhvr>
                                        <p:cTn id="44" dur="500"/>
                                        <p:tgtEl>
                                          <p:spTgt spid="165920"/>
                                        </p:tgtEl>
                                      </p:cBhvr>
                                    </p:animEffect>
                                  </p:childTnLst>
                                </p:cTn>
                              </p:par>
                            </p:childTnLst>
                          </p:cTn>
                        </p:par>
                        <p:par>
                          <p:cTn id="45" fill="hold">
                            <p:stCondLst>
                              <p:cond delay="1000"/>
                            </p:stCondLst>
                            <p:childTnLst>
                              <p:par>
                                <p:cTn id="46" presetID="3" presetClass="entr" presetSubtype="10" fill="hold" nodeType="afterEffect">
                                  <p:stCondLst>
                                    <p:cond delay="0"/>
                                  </p:stCondLst>
                                  <p:childTnLst>
                                    <p:set>
                                      <p:cBhvr>
                                        <p:cTn id="47" dur="1" fill="hold">
                                          <p:stCondLst>
                                            <p:cond delay="0"/>
                                          </p:stCondLst>
                                        </p:cTn>
                                        <p:tgtEl>
                                          <p:spTgt spid="165926"/>
                                        </p:tgtEl>
                                        <p:attrNameLst>
                                          <p:attrName>style.visibility</p:attrName>
                                        </p:attrNameLst>
                                      </p:cBhvr>
                                      <p:to>
                                        <p:strVal val="visible"/>
                                      </p:to>
                                    </p:set>
                                    <p:animEffect transition="in" filter="blinds(horizontal)">
                                      <p:cBhvr>
                                        <p:cTn id="48" dur="500"/>
                                        <p:tgtEl>
                                          <p:spTgt spid="165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16" grpId="0" animBg="1"/>
      <p:bldP spid="1659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smtClean="0"/>
              <a:t>自動メカニズムデザインの結果</a:t>
            </a:r>
          </a:p>
        </p:txBody>
      </p:sp>
      <p:sp>
        <p:nvSpPr>
          <p:cNvPr id="129027" name="Rectangle 3"/>
          <p:cNvSpPr>
            <a:spLocks noGrp="1" noChangeArrowheads="1"/>
          </p:cNvSpPr>
          <p:nvPr>
            <p:ph type="body" idx="1"/>
          </p:nvPr>
        </p:nvSpPr>
        <p:spPr>
          <a:xfrm>
            <a:off x="566738" y="1752600"/>
            <a:ext cx="8001000" cy="2036763"/>
          </a:xfrm>
        </p:spPr>
        <p:txBody>
          <a:bodyPr>
            <a:normAutofit lnSpcReduction="10000"/>
          </a:bodyPr>
          <a:lstStyle/>
          <a:p>
            <a:pPr eaLnBrk="1" hangingPunct="1"/>
            <a:r>
              <a:rPr lang="ja-JP" altLang="en-US" smtClean="0"/>
              <a:t>目的関数を変数 </a:t>
            </a:r>
            <a:r>
              <a:rPr lang="en-US" altLang="ja-JP" smtClean="0"/>
              <a:t>prob </a:t>
            </a:r>
            <a:r>
              <a:rPr lang="ja-JP" altLang="en-US" smtClean="0"/>
              <a:t>あるいは</a:t>
            </a:r>
            <a:r>
              <a:rPr lang="en-US" altLang="ja-JP" smtClean="0"/>
              <a:t>p</a:t>
            </a:r>
            <a:r>
              <a:rPr lang="ja-JP" altLang="en-US" smtClean="0"/>
              <a:t>を用いて，線形の式で表現</a:t>
            </a:r>
          </a:p>
          <a:p>
            <a:pPr eaLnBrk="1" hangingPunct="1"/>
            <a:r>
              <a:rPr lang="ja-JP" altLang="en-US" smtClean="0"/>
              <a:t>制約条件を満たすよう，目的関数を最適化する変数を決定</a:t>
            </a:r>
          </a:p>
        </p:txBody>
      </p:sp>
      <p:graphicFrame>
        <p:nvGraphicFramePr>
          <p:cNvPr id="129028" name="Group 4"/>
          <p:cNvGraphicFramePr>
            <a:graphicFrameLocks noGrp="1"/>
          </p:cNvGraphicFramePr>
          <p:nvPr/>
        </p:nvGraphicFramePr>
        <p:xfrm>
          <a:off x="755650" y="3949700"/>
          <a:ext cx="7791450" cy="1706880"/>
        </p:xfrm>
        <a:graphic>
          <a:graphicData uri="http://schemas.openxmlformats.org/drawingml/2006/table">
            <a:tbl>
              <a:tblPr/>
              <a:tblGrid>
                <a:gridCol w="1704975"/>
                <a:gridCol w="3043238"/>
                <a:gridCol w="3043237"/>
              </a:tblGrid>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rPr>
                        <a:t>社会的余剰最大化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rPr>
                        <a:t>主催者収入最大化</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(100, 100)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(100,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(100, 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(100, 50)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(50, 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(100, 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(50, 50)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(50, 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dirty="0" smtClean="0">
                          <a:ln>
                            <a:noFill/>
                          </a:ln>
                          <a:solidFill>
                            <a:schemeClr val="tx1"/>
                          </a:solidFill>
                          <a:effectLst/>
                          <a:latin typeface="Verdana" pitchFamily="34" charset="0"/>
                          <a:ea typeface="ＭＳ Ｐゴシック" pitchFamily="50" charset="-128"/>
                        </a:rPr>
                        <a:t>(lose, lose), (0, 0)</a:t>
                      </a:r>
                      <a:endParaRPr kumimoji="1"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540" name="Text Box 156"/>
          <p:cNvSpPr txBox="1">
            <a:spLocks noChangeArrowheads="1"/>
          </p:cNvSpPr>
          <p:nvPr/>
        </p:nvSpPr>
        <p:spPr bwMode="auto">
          <a:xfrm>
            <a:off x="2517775" y="5622925"/>
            <a:ext cx="2352675" cy="396875"/>
          </a:xfrm>
          <a:prstGeom prst="rect">
            <a:avLst/>
          </a:prstGeom>
          <a:noFill/>
          <a:ln w="9525">
            <a:noFill/>
            <a:miter lim="800000"/>
            <a:headEnd/>
            <a:tailEnd/>
          </a:ln>
        </p:spPr>
        <p:txBody>
          <a:bodyPr wrap="none">
            <a:spAutoFit/>
          </a:bodyPr>
          <a:lstStyle/>
          <a:p>
            <a:r>
              <a:rPr lang="ja-JP" altLang="en-US" sz="2000" baseline="0">
                <a:latin typeface="Arial" pitchFamily="34" charset="0"/>
              </a:rPr>
              <a:t>第二価格入札と同じ</a:t>
            </a:r>
          </a:p>
        </p:txBody>
      </p:sp>
      <p:sp>
        <p:nvSpPr>
          <p:cNvPr id="16541" name="Text Box 157"/>
          <p:cNvSpPr txBox="1">
            <a:spLocks noChangeArrowheads="1"/>
          </p:cNvSpPr>
          <p:nvPr/>
        </p:nvSpPr>
        <p:spPr bwMode="auto">
          <a:xfrm>
            <a:off x="5521325" y="5624513"/>
            <a:ext cx="3298825" cy="396875"/>
          </a:xfrm>
          <a:prstGeom prst="rect">
            <a:avLst/>
          </a:prstGeom>
          <a:noFill/>
          <a:ln w="9525">
            <a:noFill/>
            <a:miter lim="800000"/>
            <a:headEnd/>
            <a:tailEnd/>
          </a:ln>
        </p:spPr>
        <p:txBody>
          <a:bodyPr wrap="none">
            <a:spAutoFit/>
          </a:bodyPr>
          <a:lstStyle/>
          <a:p>
            <a:r>
              <a:rPr lang="ja-JP" altLang="en-US" sz="2000" baseline="0">
                <a:latin typeface="Arial" pitchFamily="34" charset="0"/>
              </a:rPr>
              <a:t>留保価格を用いた場合と同じ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027">
                                            <p:txEl>
                                              <p:pRg st="1" end="1"/>
                                            </p:txEl>
                                          </p:spTgt>
                                        </p:tgtEl>
                                        <p:attrNameLst>
                                          <p:attrName>style.visibility</p:attrName>
                                        </p:attrNameLst>
                                      </p:cBhvr>
                                      <p:to>
                                        <p:strVal val="visible"/>
                                      </p:to>
                                    </p:set>
                                    <p:anim calcmode="lin" valueType="num">
                                      <p:cBhvr additive="base">
                                        <p:cTn id="7" dur="500" fill="hold"/>
                                        <p:tgtEl>
                                          <p:spTgt spid="12902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9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29028"/>
                                        </p:tgtEl>
                                        <p:attrNameLst>
                                          <p:attrName>style.visibility</p:attrName>
                                        </p:attrNameLst>
                                      </p:cBhvr>
                                      <p:to>
                                        <p:strVal val="visible"/>
                                      </p:to>
                                    </p:set>
                                    <p:animEffect transition="in" filter="checkerboard(across)">
                                      <p:cBhvr>
                                        <p:cTn id="13" dur="500"/>
                                        <p:tgtEl>
                                          <p:spTgt spid="12902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6540"/>
                                        </p:tgtEl>
                                        <p:attrNameLst>
                                          <p:attrName>style.visibility</p:attrName>
                                        </p:attrNameLst>
                                      </p:cBhvr>
                                      <p:to>
                                        <p:strVal val="visible"/>
                                      </p:to>
                                    </p:set>
                                    <p:animEffect transition="in" filter="blinds(horizontal)">
                                      <p:cBhvr>
                                        <p:cTn id="18" dur="500"/>
                                        <p:tgtEl>
                                          <p:spTgt spid="1654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6540"/>
                                        </p:tgtEl>
                                        <p:attrNameLst>
                                          <p:attrName>style.visibility</p:attrName>
                                        </p:attrNameLst>
                                      </p:cBhvr>
                                      <p:to>
                                        <p:strVal val="hidden"/>
                                      </p:to>
                                    </p:set>
                                  </p:childTnLst>
                                </p:cTn>
                              </p:par>
                            </p:childTnLst>
                          </p:cTn>
                        </p:par>
                        <p:par>
                          <p:cTn id="23" fill="hold">
                            <p:stCondLst>
                              <p:cond delay="0"/>
                            </p:stCondLst>
                            <p:childTnLst>
                              <p:par>
                                <p:cTn id="24" presetID="3" presetClass="entr" presetSubtype="10" fill="hold" grpId="0" nodeType="afterEffect">
                                  <p:stCondLst>
                                    <p:cond delay="0"/>
                                  </p:stCondLst>
                                  <p:childTnLst>
                                    <p:set>
                                      <p:cBhvr>
                                        <p:cTn id="25" dur="1" fill="hold">
                                          <p:stCondLst>
                                            <p:cond delay="0"/>
                                          </p:stCondLst>
                                        </p:cTn>
                                        <p:tgtEl>
                                          <p:spTgt spid="16541"/>
                                        </p:tgtEl>
                                        <p:attrNameLst>
                                          <p:attrName>style.visibility</p:attrName>
                                        </p:attrNameLst>
                                      </p:cBhvr>
                                      <p:to>
                                        <p:strVal val="visible"/>
                                      </p:to>
                                    </p:set>
                                    <p:animEffect transition="in" filter="blinds(horizontal)">
                                      <p:cBhvr>
                                        <p:cTn id="26" dur="500"/>
                                        <p:tgtEl>
                                          <p:spTgt spid="16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P spid="16540" grpId="0"/>
      <p:bldP spid="16540" grpId="1"/>
      <p:bldP spid="165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ゲーム理論的制度設計（メカニズムデザイン）</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複数の戦略的エージェンに対して，望ましい結果をもたらすメカニズム／ルール／アルゴリズムの設計</a:t>
            </a:r>
            <a:endParaRPr lang="en-US" altLang="ja-JP" dirty="0" smtClean="0"/>
          </a:p>
          <a:p>
            <a:r>
              <a:rPr lang="ja-JP" altLang="en-US" dirty="0" smtClean="0"/>
              <a:t>あるメカニズムが戦略的操作不可能 </a:t>
            </a:r>
            <a:r>
              <a:rPr lang="en-US" altLang="ja-JP" dirty="0" smtClean="0"/>
              <a:t>(</a:t>
            </a:r>
            <a:r>
              <a:rPr lang="en-US" altLang="ja-JP" i="1" dirty="0" smtClean="0"/>
              <a:t>strategy-proof</a:t>
            </a:r>
            <a:r>
              <a:rPr lang="en-US" altLang="ja-JP" dirty="0" smtClean="0"/>
              <a:t>) </a:t>
            </a:r>
            <a:r>
              <a:rPr lang="ja-JP" altLang="en-US" dirty="0" smtClean="0"/>
              <a:t>とは，</a:t>
            </a:r>
            <a:r>
              <a:rPr lang="en-US" altLang="ja-JP" dirty="0" smtClean="0"/>
              <a:t> </a:t>
            </a:r>
            <a:r>
              <a:rPr lang="ja-JP" altLang="en-US" dirty="0" smtClean="0"/>
              <a:t>各エージェントにとって正直に振る舞うことで，各エージェントの利益が最大化される．</a:t>
            </a:r>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自動メカニズムデザインの利点</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a:t>制約はどう選んでも良い： </a:t>
            </a:r>
            <a:r>
              <a:rPr lang="ja-JP" altLang="en-US" dirty="0" smtClean="0"/>
              <a:t>戦略的操作不可能性</a:t>
            </a:r>
            <a:r>
              <a:rPr lang="ja-JP" altLang="en-US" dirty="0"/>
              <a:t>，ベイジアン誘因両立性，</a:t>
            </a:r>
            <a:r>
              <a:rPr lang="en-US" altLang="ja-JP" dirty="0"/>
              <a:t>budget balance/non-negative, </a:t>
            </a:r>
            <a:r>
              <a:rPr lang="ja-JP" altLang="en-US" dirty="0"/>
              <a:t>個人合理性（</a:t>
            </a:r>
            <a:r>
              <a:rPr lang="en-US" altLang="ja-JP" dirty="0"/>
              <a:t>ex post, interim, ex ante</a:t>
            </a:r>
            <a:r>
              <a:rPr lang="ja-JP" altLang="en-US" dirty="0"/>
              <a:t>）</a:t>
            </a:r>
            <a:r>
              <a:rPr lang="en-US" altLang="ja-JP" dirty="0"/>
              <a:t>, ...</a:t>
            </a:r>
          </a:p>
          <a:p>
            <a:r>
              <a:rPr lang="ja-JP" altLang="en-US" dirty="0"/>
              <a:t>目的関数もどう選んでも良い： 社会的余剰，売手の収入</a:t>
            </a:r>
            <a:r>
              <a:rPr lang="ja-JP" altLang="en-US" dirty="0" smtClean="0"/>
              <a:t>，競合比</a:t>
            </a:r>
            <a:r>
              <a:rPr lang="en-US" altLang="ja-JP" dirty="0" smtClean="0"/>
              <a:t>, </a:t>
            </a:r>
            <a:r>
              <a:rPr lang="en-US" altLang="ja-JP" dirty="0"/>
              <a:t>...</a:t>
            </a:r>
          </a:p>
          <a:p>
            <a:r>
              <a:rPr lang="ja-JP" altLang="en-US" dirty="0"/>
              <a:t>メカニズムの種類も選択可能： 決定的／確率的</a:t>
            </a:r>
          </a:p>
          <a:p>
            <a:r>
              <a:rPr lang="ja-JP" altLang="en-US" dirty="0"/>
              <a:t>与えられたタイプの範囲に特化して最適化された，カスタムメイドのメカニズムが設計可能</a:t>
            </a:r>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自動メカニズムデザイン</a:t>
            </a:r>
            <a:r>
              <a:rPr lang="ja-JP" altLang="en-US" dirty="0" smtClean="0"/>
              <a:t>の問題点</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en-US" dirty="0"/>
              <a:t>組合せ最適化なので，タイプは離散化する必要が</a:t>
            </a:r>
            <a:r>
              <a:rPr lang="ja-JP" altLang="en-US" dirty="0" smtClean="0"/>
              <a:t>ある </a:t>
            </a:r>
            <a:endParaRPr lang="en-US" altLang="ja-JP" dirty="0" smtClean="0"/>
          </a:p>
          <a:p>
            <a:pPr lvl="1"/>
            <a:r>
              <a:rPr lang="en-US" altLang="ja-JP" dirty="0" smtClean="0"/>
              <a:t>e.g</a:t>
            </a:r>
            <a:r>
              <a:rPr lang="en-US" altLang="ja-JP" dirty="0"/>
              <a:t>., 0</a:t>
            </a:r>
            <a:r>
              <a:rPr lang="ja-JP" altLang="en-US" dirty="0"/>
              <a:t>から</a:t>
            </a:r>
            <a:r>
              <a:rPr lang="en-US" altLang="ja-JP" dirty="0"/>
              <a:t>100</a:t>
            </a:r>
            <a:r>
              <a:rPr lang="ja-JP" altLang="en-US" dirty="0"/>
              <a:t>の実数値→</a:t>
            </a:r>
            <a:r>
              <a:rPr lang="en-US" altLang="ja-JP" dirty="0"/>
              <a:t>0</a:t>
            </a:r>
            <a:r>
              <a:rPr lang="ja-JP" altLang="en-US" dirty="0"/>
              <a:t>から</a:t>
            </a:r>
            <a:r>
              <a:rPr lang="en-US" altLang="ja-JP" dirty="0" smtClean="0"/>
              <a:t>100</a:t>
            </a:r>
            <a:r>
              <a:rPr lang="ja-JP" altLang="en-US" dirty="0" err="1" smtClean="0"/>
              <a:t>の</a:t>
            </a:r>
            <a:r>
              <a:rPr lang="ja-JP" altLang="en-US" dirty="0" err="1"/>
              <a:t>整</a:t>
            </a:r>
            <a:r>
              <a:rPr lang="ja-JP" altLang="en-US" dirty="0" smtClean="0"/>
              <a:t>数値</a:t>
            </a:r>
            <a:endParaRPr lang="ja-JP" altLang="en-US" dirty="0"/>
          </a:p>
          <a:p>
            <a:r>
              <a:rPr lang="ja-JP" altLang="en-US" dirty="0"/>
              <a:t>混合整数計画法の問題のサイズがすぐに爆発</a:t>
            </a:r>
          </a:p>
          <a:p>
            <a:r>
              <a:rPr lang="ja-JP" altLang="en-US" dirty="0"/>
              <a:t>参加者数が</a:t>
            </a:r>
            <a:r>
              <a:rPr lang="en-US" altLang="ja-JP" dirty="0"/>
              <a:t>n, </a:t>
            </a:r>
            <a:r>
              <a:rPr lang="ja-JP" altLang="en-US" dirty="0"/>
              <a:t>可能なタイプの数を</a:t>
            </a:r>
            <a:r>
              <a:rPr lang="en-US" altLang="ja-JP" dirty="0"/>
              <a:t>t</a:t>
            </a:r>
            <a:r>
              <a:rPr lang="ja-JP" altLang="en-US" dirty="0"/>
              <a:t>とすると，タイププロファイルの総数は</a:t>
            </a:r>
            <a:r>
              <a:rPr lang="en-US" altLang="ja-JP" dirty="0" err="1"/>
              <a:t>t</a:t>
            </a:r>
            <a:r>
              <a:rPr lang="en-US" altLang="ja-JP" baseline="30000" dirty="0" err="1"/>
              <a:t>n</a:t>
            </a:r>
            <a:endParaRPr lang="en-US" altLang="ja-JP" baseline="30000" dirty="0"/>
          </a:p>
          <a:p>
            <a:r>
              <a:rPr lang="ja-JP" altLang="en-US" dirty="0"/>
              <a:t>組合せ入札で，財の数を</a:t>
            </a:r>
            <a:r>
              <a:rPr lang="en-US" altLang="ja-JP" dirty="0"/>
              <a:t>m</a:t>
            </a:r>
            <a:r>
              <a:rPr lang="ja-JP" altLang="en-US" dirty="0"/>
              <a:t>とすると，可能な割り当て方法は</a:t>
            </a:r>
            <a:r>
              <a:rPr lang="en-US" altLang="ja-JP" dirty="0"/>
              <a:t>(n+1)</a:t>
            </a:r>
            <a:r>
              <a:rPr lang="en-US" altLang="ja-JP" baseline="30000" dirty="0"/>
              <a:t>m</a:t>
            </a:r>
          </a:p>
          <a:p>
            <a:r>
              <a:rPr lang="ja-JP" altLang="en-US" dirty="0"/>
              <a:t>割当てに関する変数の数は</a:t>
            </a:r>
            <a:r>
              <a:rPr lang="en-US" altLang="ja-JP" dirty="0" err="1"/>
              <a:t>t</a:t>
            </a:r>
            <a:r>
              <a:rPr lang="en-US" altLang="ja-JP" baseline="30000" dirty="0" err="1"/>
              <a:t>n</a:t>
            </a:r>
            <a:r>
              <a:rPr lang="en-US" altLang="ja-JP" dirty="0"/>
              <a:t> </a:t>
            </a:r>
            <a:r>
              <a:rPr lang="ja-JP" altLang="en-US" dirty="0"/>
              <a:t>・ </a:t>
            </a:r>
            <a:r>
              <a:rPr lang="en-US" altLang="ja-JP" dirty="0"/>
              <a:t>n</a:t>
            </a:r>
            <a:r>
              <a:rPr lang="en-US" altLang="ja-JP" baseline="30000" dirty="0"/>
              <a:t>m</a:t>
            </a:r>
          </a:p>
          <a:p>
            <a:r>
              <a:rPr lang="en-US" altLang="ja-JP" dirty="0"/>
              <a:t>4</a:t>
            </a:r>
            <a:r>
              <a:rPr lang="ja-JP" altLang="en-US" dirty="0"/>
              <a:t>人，</a:t>
            </a:r>
            <a:r>
              <a:rPr lang="en-US" altLang="ja-JP" dirty="0"/>
              <a:t>3</a:t>
            </a:r>
            <a:r>
              <a:rPr lang="ja-JP" altLang="en-US" dirty="0"/>
              <a:t>財，</a:t>
            </a:r>
            <a:r>
              <a:rPr lang="en-US" altLang="ja-JP" dirty="0"/>
              <a:t>9</a:t>
            </a:r>
            <a:r>
              <a:rPr lang="ja-JP" altLang="en-US" dirty="0"/>
              <a:t>タイプで</a:t>
            </a:r>
            <a:r>
              <a:rPr lang="en-US" altLang="ja-JP" dirty="0"/>
              <a:t>82</a:t>
            </a:r>
            <a:r>
              <a:rPr lang="ja-JP" altLang="en-US" dirty="0"/>
              <a:t>万以上</a:t>
            </a:r>
          </a:p>
          <a:p>
            <a:r>
              <a:rPr lang="en-US" altLang="ja-JP" dirty="0" smtClean="0"/>
              <a:t>PC</a:t>
            </a:r>
            <a:r>
              <a:rPr lang="ja-JP" altLang="en-US" dirty="0" smtClean="0"/>
              <a:t>がいくら速くなっても</a:t>
            </a:r>
            <a:r>
              <a:rPr lang="ja-JP" altLang="en-US" dirty="0"/>
              <a:t>，この規模だとちょっと無理</a:t>
            </a:r>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自動</a:t>
            </a:r>
            <a:r>
              <a:rPr lang="ja-JP" altLang="en-US" dirty="0" smtClean="0"/>
              <a:t>メカニズムデザインの（現実的な）使い方</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a:t>一般的なメカニズム／ルールの設計のヒントとしてなら使える</a:t>
            </a:r>
          </a:p>
          <a:p>
            <a:r>
              <a:rPr lang="ja-JP" altLang="en-US" dirty="0"/>
              <a:t>入力に関して，離散化された代表的な値を選択（</a:t>
            </a:r>
            <a:r>
              <a:rPr lang="en-US" altLang="ja-JP" dirty="0"/>
              <a:t>high, middle, low</a:t>
            </a:r>
            <a:r>
              <a:rPr lang="ja-JP" altLang="en-US" dirty="0"/>
              <a:t>等）</a:t>
            </a:r>
          </a:p>
          <a:p>
            <a:r>
              <a:rPr lang="ja-JP" altLang="en-US" dirty="0"/>
              <a:t>少ない参加者数で自動メカニズムデザインを実行</a:t>
            </a:r>
          </a:p>
          <a:p>
            <a:r>
              <a:rPr lang="ja-JP" altLang="en-US" dirty="0"/>
              <a:t>結果の表から，特徴的な部分を選び出す（例えば，既存のメカニズムと異なる出力をしている部分）</a:t>
            </a:r>
          </a:p>
          <a:p>
            <a:r>
              <a:rPr lang="ja-JP" altLang="en-US" dirty="0"/>
              <a:t>人間がひたすら眺めて割当て／支払額の決定ルールを抽出</a:t>
            </a:r>
          </a:p>
          <a:p>
            <a:r>
              <a:rPr lang="ja-JP" altLang="en-US" dirty="0"/>
              <a:t>抽出したルールを検証</a:t>
            </a:r>
          </a:p>
          <a:p>
            <a:r>
              <a:rPr lang="ja-JP" altLang="en-US" dirty="0"/>
              <a:t>うまくルールが抽出できなければ，入力値を変更して</a:t>
            </a:r>
            <a:r>
              <a:rPr lang="ja-JP" altLang="en-US" dirty="0" smtClean="0"/>
              <a:t>再実行</a:t>
            </a:r>
            <a:endParaRPr lang="en-US" altLang="ja-JP" dirty="0" smtClean="0"/>
          </a:p>
          <a:p>
            <a:endParaRPr lang="en-US" altLang="ja-JP" dirty="0" smtClean="0"/>
          </a:p>
          <a:p>
            <a:r>
              <a:rPr lang="ja-JP" altLang="en-US" sz="4600" dirty="0" smtClean="0"/>
              <a:t>論文では言及しないが，</a:t>
            </a:r>
            <a:r>
              <a:rPr lang="en-US" altLang="ja-JP" sz="4600" dirty="0" smtClean="0"/>
              <a:t>ARP</a:t>
            </a:r>
            <a:r>
              <a:rPr lang="ja-JP" altLang="en-US" sz="4600" dirty="0" smtClean="0"/>
              <a:t>メカニズムはこのプロセスを通じて発見！</a:t>
            </a:r>
            <a:endParaRPr lang="ja-JP" altLang="en-US" sz="4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適用事例：架空名義入札の</a:t>
            </a:r>
            <a:r>
              <a:rPr lang="ja-JP" altLang="en-US" dirty="0" smtClean="0"/>
              <a:t>影響を受けない</a:t>
            </a:r>
            <a:r>
              <a:rPr kumimoji="1" lang="ja-JP" altLang="en-US" dirty="0" smtClean="0"/>
              <a:t>メカニズムの設計</a:t>
            </a:r>
            <a:endParaRPr kumimoji="1" lang="ja-JP" altLang="en-US" dirty="0"/>
          </a:p>
        </p:txBody>
      </p:sp>
      <p:sp>
        <p:nvSpPr>
          <p:cNvPr id="3" name="コンテンツ プレースホルダ 2"/>
          <p:cNvSpPr>
            <a:spLocks noGrp="1"/>
          </p:cNvSpPr>
          <p:nvPr>
            <p:ph idx="1"/>
          </p:nvPr>
        </p:nvSpPr>
        <p:spPr>
          <a:xfrm>
            <a:off x="395536" y="1981200"/>
            <a:ext cx="8424936" cy="4114800"/>
          </a:xfrm>
        </p:spPr>
        <p:txBody>
          <a:bodyPr>
            <a:normAutofit/>
          </a:bodyPr>
          <a:lstStyle/>
          <a:p>
            <a:pPr>
              <a:buNone/>
            </a:pPr>
            <a:r>
              <a:rPr lang="en-US" altLang="ja-JP" sz="2800" dirty="0" smtClean="0">
                <a:solidFill>
                  <a:schemeClr val="tx2"/>
                </a:solidFill>
              </a:rPr>
              <a:t>Known Results:</a:t>
            </a:r>
            <a:endParaRPr kumimoji="1" lang="en-US" altLang="ja-JP" sz="2800" dirty="0" smtClean="0">
              <a:solidFill>
                <a:schemeClr val="tx2"/>
              </a:solidFill>
            </a:endParaRPr>
          </a:p>
          <a:p>
            <a:r>
              <a:rPr kumimoji="1" lang="ja-JP" altLang="en-US" sz="2800" dirty="0" smtClean="0"/>
              <a:t>架空名義入札が可能な場合，戦略的操作不可能で，均衡においてパレート効率的な割当てを実現するメカニズムは存在しない</a:t>
            </a:r>
            <a:r>
              <a:rPr lang="en-US" altLang="ja-JP" sz="2800" dirty="0" smtClean="0"/>
              <a:t> (Yokoo, et al. GEB-2004)</a:t>
            </a:r>
          </a:p>
          <a:p>
            <a:r>
              <a:rPr kumimoji="1" lang="ja-JP" altLang="en-US" sz="2800" dirty="0" smtClean="0"/>
              <a:t>かつ，財の数が</a:t>
            </a:r>
            <a:r>
              <a:rPr kumimoji="1" lang="en-US" altLang="ja-JP" sz="2800" dirty="0" smtClean="0"/>
              <a:t>2</a:t>
            </a:r>
            <a:r>
              <a:rPr kumimoji="1" lang="ja-JP" altLang="en-US" sz="2800" dirty="0" smtClean="0"/>
              <a:t>の場合</a:t>
            </a:r>
            <a:r>
              <a:rPr lang="ja-JP" altLang="en-US" sz="2800" dirty="0" smtClean="0"/>
              <a:t>，戦略的操作不可能な</a:t>
            </a:r>
            <a:r>
              <a:rPr kumimoji="1" lang="ja-JP" altLang="en-US" sz="2800" dirty="0" smtClean="0"/>
              <a:t>メカニズムが達成する社会的余剰の競合比は</a:t>
            </a:r>
            <a:r>
              <a:rPr kumimoji="1" lang="en-US" altLang="ja-JP" sz="2800" dirty="0" smtClean="0"/>
              <a:t>2/3</a:t>
            </a:r>
            <a:r>
              <a:rPr kumimoji="1" lang="ja-JP" altLang="en-US" sz="2800" dirty="0" smtClean="0"/>
              <a:t>以下</a:t>
            </a:r>
            <a:endParaRPr kumimoji="1" lang="en-US" altLang="ja-JP" sz="2800" dirty="0" smtClean="0"/>
          </a:p>
          <a:p>
            <a:pPr>
              <a:buNone/>
            </a:pPr>
            <a:r>
              <a:rPr lang="en-US" altLang="ja-JP" sz="2800" dirty="0" smtClean="0">
                <a:solidFill>
                  <a:schemeClr val="tx2"/>
                </a:solidFill>
              </a:rPr>
              <a:t>Question: </a:t>
            </a:r>
            <a:r>
              <a:rPr lang="ja-JP" altLang="en-US" sz="2800" dirty="0" smtClean="0"/>
              <a:t>競合比が</a:t>
            </a:r>
            <a:r>
              <a:rPr lang="en-US" altLang="ja-JP" sz="2800" dirty="0" smtClean="0"/>
              <a:t>2/3</a:t>
            </a:r>
            <a:r>
              <a:rPr lang="ja-JP" altLang="en-US" sz="2800" dirty="0" smtClean="0"/>
              <a:t>のメカニズムはある</a:t>
            </a:r>
            <a:r>
              <a:rPr lang="en-US" altLang="ja-JP" sz="2800" dirty="0" smtClean="0"/>
              <a:t>?</a:t>
            </a:r>
            <a:endParaRPr kumimoji="1" lang="ja-JP" altLang="en-US" sz="2800" dirty="0"/>
          </a:p>
        </p:txBody>
      </p:sp>
      <p:sp>
        <p:nvSpPr>
          <p:cNvPr id="4" name="スライド番号プレースホルダ 3"/>
          <p:cNvSpPr>
            <a:spLocks noGrp="1"/>
          </p:cNvSpPr>
          <p:nvPr>
            <p:ph type="sldNum" sz="quarter" idx="4294967295"/>
          </p:nvPr>
        </p:nvSpPr>
        <p:spPr>
          <a:xfrm>
            <a:off x="7239000" y="6400800"/>
            <a:ext cx="1905000" cy="457200"/>
          </a:xfrm>
          <a:prstGeom prst="rect">
            <a:avLst/>
          </a:prstGeom>
        </p:spPr>
        <p:txBody>
          <a:bodyPr/>
          <a:lstStyle/>
          <a:p>
            <a:pPr>
              <a:defRPr/>
            </a:pPr>
            <a:fld id="{FD4BE353-F744-4DDB-ABC3-E174F5ACFD03}" type="slidenum">
              <a:rPr lang="en-US" altLang="ja-JP" smtClean="0"/>
              <a:pPr>
                <a:defRPr/>
              </a:pPr>
              <a:t>43</a:t>
            </a:fld>
            <a:endParaRPr lang="en-US" altLang="ja-JP"/>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a:xfrm>
            <a:off x="827584" y="0"/>
            <a:ext cx="7962651" cy="1143000"/>
          </a:xfrm>
        </p:spPr>
        <p:txBody>
          <a:bodyPr>
            <a:normAutofit fontScale="90000"/>
          </a:bodyPr>
          <a:lstStyle/>
          <a:p>
            <a:r>
              <a:rPr lang="ja-JP" altLang="en-US" dirty="0" smtClean="0"/>
              <a:t>自動メカニズムデザインの適用結果</a:t>
            </a:r>
          </a:p>
        </p:txBody>
      </p:sp>
      <p:sp>
        <p:nvSpPr>
          <p:cNvPr id="3" name="コンテンツ プレースホルダ 2"/>
          <p:cNvSpPr>
            <a:spLocks noGrp="1"/>
          </p:cNvSpPr>
          <p:nvPr>
            <p:ph idx="1"/>
          </p:nvPr>
        </p:nvSpPr>
        <p:spPr>
          <a:xfrm>
            <a:off x="251520" y="1371600"/>
            <a:ext cx="4104456" cy="4865712"/>
          </a:xfrm>
        </p:spPr>
        <p:txBody>
          <a:bodyPr>
            <a:normAutofit fontScale="92500"/>
          </a:bodyPr>
          <a:lstStyle/>
          <a:p>
            <a:pPr eaLnBrk="1" hangingPunct="1"/>
            <a:r>
              <a:rPr lang="en-US" altLang="ja-JP" sz="2800" dirty="0" smtClean="0"/>
              <a:t>A,B</a:t>
            </a:r>
            <a:r>
              <a:rPr lang="ja-JP" altLang="en-US" sz="2800" dirty="0" smtClean="0"/>
              <a:t>の</a:t>
            </a:r>
            <a:r>
              <a:rPr lang="en-US" altLang="ja-JP" sz="2800" dirty="0" smtClean="0"/>
              <a:t>2</a:t>
            </a:r>
            <a:r>
              <a:rPr lang="ja-JP" altLang="en-US" sz="2800" dirty="0" smtClean="0"/>
              <a:t>財</a:t>
            </a:r>
            <a:endParaRPr lang="en-US" altLang="ja-JP" sz="2800" dirty="0" smtClean="0"/>
          </a:p>
          <a:p>
            <a:pPr eaLnBrk="1" hangingPunct="1"/>
            <a:r>
              <a:rPr lang="ja-JP" altLang="en-US" sz="2800" dirty="0" smtClean="0"/>
              <a:t>タイプ／評価値：</a:t>
            </a:r>
            <a:endParaRPr lang="en-US" altLang="ja-JP" sz="2800" dirty="0" smtClean="0"/>
          </a:p>
          <a:p>
            <a:pPr lvl="1" eaLnBrk="1" hangingPunct="1"/>
            <a:r>
              <a:rPr lang="en-US" altLang="ja-JP" sz="2400" dirty="0" smtClean="0"/>
              <a:t>AB</a:t>
            </a:r>
            <a:r>
              <a:rPr lang="ja-JP" altLang="en-US" sz="2400" dirty="0" smtClean="0"/>
              <a:t>セットに</a:t>
            </a:r>
            <a:r>
              <a:rPr lang="en-US" altLang="ja-JP" sz="2400" dirty="0" smtClean="0"/>
              <a:t>120, 80, 0,</a:t>
            </a:r>
            <a:r>
              <a:rPr lang="ja-JP" altLang="en-US" sz="2400" dirty="0" smtClean="0"/>
              <a:t> </a:t>
            </a:r>
            <a:endParaRPr lang="en-US" altLang="ja-JP" sz="2400" dirty="0" smtClean="0"/>
          </a:p>
          <a:p>
            <a:pPr lvl="1" eaLnBrk="1" hangingPunct="1"/>
            <a:r>
              <a:rPr lang="en-US" altLang="ja-JP" sz="2400" dirty="0" smtClean="0"/>
              <a:t>A,B</a:t>
            </a:r>
            <a:r>
              <a:rPr lang="ja-JP" altLang="en-US" sz="2400" dirty="0" smtClean="0"/>
              <a:t>単独に</a:t>
            </a:r>
            <a:r>
              <a:rPr lang="en-US" altLang="ja-JP" sz="2400" dirty="0" smtClean="0"/>
              <a:t>119, 79, 59, 0</a:t>
            </a:r>
          </a:p>
          <a:p>
            <a:pPr eaLnBrk="1" hangingPunct="1"/>
            <a:r>
              <a:rPr lang="en-US" altLang="ja-JP" sz="2800" dirty="0" smtClean="0"/>
              <a:t>AB</a:t>
            </a:r>
            <a:r>
              <a:rPr lang="ja-JP" altLang="en-US" sz="2800" dirty="0" smtClean="0"/>
              <a:t>セットへの入札の勝敗に着目（右の表）</a:t>
            </a:r>
            <a:endParaRPr lang="en-US" altLang="ja-JP" sz="2800" dirty="0" smtClean="0"/>
          </a:p>
          <a:p>
            <a:pPr eaLnBrk="1" hangingPunct="1"/>
            <a:r>
              <a:rPr lang="ja-JP" altLang="en-US" sz="2800" dirty="0" smtClean="0"/>
              <a:t>セットへの入札が勝つのは，単独の二番目の入札額の二倍以上の時</a:t>
            </a:r>
            <a:r>
              <a:rPr lang="en-US" altLang="ja-JP" sz="2800" dirty="0" smtClean="0"/>
              <a:t>?</a:t>
            </a:r>
          </a:p>
          <a:p>
            <a:r>
              <a:rPr lang="ja-JP" altLang="en-US" sz="2800" dirty="0" smtClean="0"/>
              <a:t>キーパラメータとなる</a:t>
            </a:r>
            <a:r>
              <a:rPr lang="en-US" altLang="ja-JP" sz="2800" dirty="0" smtClean="0"/>
              <a:t>2v</a:t>
            </a:r>
            <a:r>
              <a:rPr lang="en-US" altLang="ja-JP" sz="2800" baseline="-25000" dirty="0" smtClean="0"/>
              <a:t>{B}</a:t>
            </a:r>
            <a:r>
              <a:rPr lang="ja-JP" altLang="en-US" sz="2800" dirty="0" smtClean="0"/>
              <a:t>を発見→</a:t>
            </a:r>
            <a:r>
              <a:rPr lang="en-US" altLang="ja-JP" sz="2800" dirty="0" smtClean="0"/>
              <a:t>ARP</a:t>
            </a:r>
            <a:r>
              <a:rPr lang="ja-JP" altLang="en-US" sz="2800" dirty="0" smtClean="0"/>
              <a:t>メカニズム</a:t>
            </a:r>
            <a:endParaRPr lang="en-US" altLang="ja-JP" sz="2800" dirty="0" smtClean="0"/>
          </a:p>
        </p:txBody>
      </p:sp>
      <p:pic>
        <p:nvPicPr>
          <p:cNvPr id="20484" name="Picture 2"/>
          <p:cNvPicPr>
            <a:picLocks noChangeAspect="1" noChangeArrowheads="1"/>
          </p:cNvPicPr>
          <p:nvPr/>
        </p:nvPicPr>
        <p:blipFill>
          <a:blip r:embed="rId3" cstate="print"/>
          <a:srcRect/>
          <a:stretch>
            <a:fillRect/>
          </a:stretch>
        </p:blipFill>
        <p:spPr bwMode="auto">
          <a:xfrm>
            <a:off x="4572000" y="1196752"/>
            <a:ext cx="4392488" cy="5388108"/>
          </a:xfrm>
          <a:prstGeom prst="rect">
            <a:avLst/>
          </a:prstGeom>
          <a:noFill/>
          <a:ln w="9525">
            <a:noFill/>
            <a:miter lim="800000"/>
            <a:headEnd type="none" w="sm" len="sm"/>
            <a:tailEnd type="none" w="sm" len="sm"/>
          </a:ln>
        </p:spPr>
      </p:pic>
      <p:sp>
        <p:nvSpPr>
          <p:cNvPr id="5" name="スライド番号プレースホルダ 4"/>
          <p:cNvSpPr>
            <a:spLocks noGrp="1"/>
          </p:cNvSpPr>
          <p:nvPr>
            <p:ph type="sldNum" sz="quarter" idx="4294967295"/>
          </p:nvPr>
        </p:nvSpPr>
        <p:spPr>
          <a:xfrm>
            <a:off x="7239000" y="6400800"/>
            <a:ext cx="1905000" cy="457200"/>
          </a:xfrm>
          <a:prstGeom prst="rect">
            <a:avLst/>
          </a:prstGeom>
        </p:spPr>
        <p:txBody>
          <a:bodyPr/>
          <a:lstStyle/>
          <a:p>
            <a:pPr>
              <a:defRPr/>
            </a:pPr>
            <a:fld id="{FD4BE353-F744-4DDB-ABC3-E174F5ACFD03}" type="slidenum">
              <a:rPr lang="en-US" altLang="ja-JP" smtClean="0"/>
              <a:pPr>
                <a:defRPr/>
              </a:pPr>
              <a:t>44</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自動メカニズムデザインの課題</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sz="2600" dirty="0" smtClean="0"/>
              <a:t>タイプを離散化するのがボトルネック</a:t>
            </a:r>
            <a:r>
              <a:rPr lang="ja-JP" altLang="en-US" sz="2600" dirty="0" smtClean="0"/>
              <a:t> </a:t>
            </a:r>
            <a:r>
              <a:rPr lang="en-US" altLang="ja-JP" sz="2600" dirty="0" smtClean="0"/>
              <a:t>--- </a:t>
            </a:r>
            <a:r>
              <a:rPr kumimoji="1" lang="ja-JP" altLang="en-US" sz="2600" dirty="0" smtClean="0"/>
              <a:t>一次元等の単純な場合なら，離散化しなくても扱えないか</a:t>
            </a:r>
            <a:r>
              <a:rPr kumimoji="1" lang="en-US" altLang="ja-JP" sz="2600" dirty="0" smtClean="0"/>
              <a:t>?</a:t>
            </a:r>
          </a:p>
          <a:p>
            <a:r>
              <a:rPr lang="ja-JP" altLang="en-US" sz="2600" dirty="0" smtClean="0"/>
              <a:t>戦略的操作不可能なメカニズムが必ず満たす性質がいくつか知られている</a:t>
            </a:r>
            <a:endParaRPr lang="en-US" altLang="ja-JP" sz="2600" dirty="0" smtClean="0"/>
          </a:p>
          <a:p>
            <a:pPr lvl="1"/>
            <a:r>
              <a:rPr lang="ja-JP" altLang="en-US" sz="2600" dirty="0" smtClean="0"/>
              <a:t>例えば，タイプが一次元なら，あるクリティカル値未満なら必ず負け，クリティカル値を超えれば必ず勝つ</a:t>
            </a:r>
            <a:endParaRPr lang="en-US" altLang="ja-JP" sz="2600" dirty="0" smtClean="0"/>
          </a:p>
          <a:p>
            <a:r>
              <a:rPr kumimoji="1" lang="ja-JP" altLang="en-US" sz="2600" dirty="0" smtClean="0"/>
              <a:t>実は求めるべきパラメータは一つだけ </a:t>
            </a:r>
            <a:r>
              <a:rPr kumimoji="1" lang="en-US" altLang="ja-JP" sz="2600" dirty="0" smtClean="0"/>
              <a:t>(</a:t>
            </a:r>
            <a:r>
              <a:rPr lang="ja-JP" altLang="en-US" sz="2600" dirty="0" smtClean="0"/>
              <a:t>クリティカル値</a:t>
            </a:r>
            <a:r>
              <a:rPr kumimoji="1" lang="en-US" altLang="ja-JP" sz="2600" dirty="0" smtClean="0"/>
              <a:t>)</a:t>
            </a:r>
          </a:p>
          <a:p>
            <a:r>
              <a:rPr lang="ja-JP" altLang="en-US" sz="2600" dirty="0" smtClean="0"/>
              <a:t>このような問題を離散化して，非常に多くの決定変数を導入するのは，あまり筋が良くない</a:t>
            </a:r>
            <a:r>
              <a:rPr lang="en-US" altLang="ja-JP" sz="2600" dirty="0" smtClean="0"/>
              <a:t>?</a:t>
            </a:r>
          </a:p>
          <a:p>
            <a:r>
              <a:rPr lang="ja-JP" altLang="en-US" sz="2600" dirty="0" smtClean="0"/>
              <a:t>異なる最適化手法が使えないか</a:t>
            </a:r>
            <a:r>
              <a:rPr lang="en-US" altLang="ja-JP" sz="2600" dirty="0" smtClean="0"/>
              <a:t>? </a:t>
            </a:r>
          </a:p>
          <a:p>
            <a:pPr lvl="1"/>
            <a:r>
              <a:rPr lang="ja-JP" altLang="en-US" sz="2200" dirty="0" smtClean="0"/>
              <a:t>限量記号消去法（穴井先生</a:t>
            </a:r>
            <a:r>
              <a:rPr lang="en-US" altLang="ja-JP" sz="2200" dirty="0" smtClean="0"/>
              <a:t>@</a:t>
            </a:r>
            <a:r>
              <a:rPr lang="ja-JP" altLang="en-US" sz="2200" dirty="0" smtClean="0"/>
              <a:t>富士通／九大）　</a:t>
            </a:r>
            <a:endParaRPr lang="en-US" altLang="ja-JP" sz="2200" dirty="0" smtClean="0"/>
          </a:p>
          <a:p>
            <a:pPr lvl="1"/>
            <a:r>
              <a:rPr lang="ja-JP" altLang="en-US" sz="2200" dirty="0" smtClean="0"/>
              <a:t>半無限計画問題？</a:t>
            </a:r>
            <a:endParaRPr lang="en-US" altLang="ja-JP" sz="2200" dirty="0" smtClean="0"/>
          </a:p>
        </p:txBody>
      </p:sp>
      <p:sp>
        <p:nvSpPr>
          <p:cNvPr id="4" name="スライド番号プレースホルダ 3"/>
          <p:cNvSpPr>
            <a:spLocks noGrp="1"/>
          </p:cNvSpPr>
          <p:nvPr>
            <p:ph type="sldNum" sz="quarter" idx="12"/>
          </p:nvPr>
        </p:nvSpPr>
        <p:spPr>
          <a:prstGeom prst="rect">
            <a:avLst/>
          </a:prstGeom>
        </p:spPr>
        <p:txBody>
          <a:bodyPr/>
          <a:lstStyle/>
          <a:p>
            <a:pPr>
              <a:defRPr/>
            </a:pPr>
            <a:fld id="{FD4BE353-F744-4DDB-ABC3-E174F5ACFD03}" type="slidenum">
              <a:rPr lang="en-US" altLang="ja-JP" smtClean="0"/>
              <a:pPr>
                <a:defRPr/>
              </a:pPr>
              <a:t>45</a:t>
            </a:fld>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mtClean="0"/>
              <a:t>計算機科学と経済学／ゲーム理論の</a:t>
            </a:r>
            <a:r>
              <a:rPr lang="en-US" altLang="ja-JP" smtClean="0"/>
              <a:t>collaboration</a:t>
            </a:r>
            <a:endParaRPr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境界領域での応用分野／研究テーマが広がっている </a:t>
            </a:r>
            <a:r>
              <a:rPr lang="en-US" altLang="ja-JP" dirty="0" smtClean="0"/>
              <a:t/>
            </a:r>
            <a:br>
              <a:rPr lang="en-US" altLang="ja-JP" dirty="0" smtClean="0"/>
            </a:br>
            <a:r>
              <a:rPr lang="ja-JP" altLang="en-US" dirty="0" smtClean="0"/>
              <a:t>→ 今がチャンス？ネタの宝庫？</a:t>
            </a:r>
            <a:endParaRPr lang="en-US" altLang="ja-JP" dirty="0" smtClean="0"/>
          </a:p>
          <a:p>
            <a:r>
              <a:rPr lang="ja-JP" altLang="en-US" dirty="0" smtClean="0"/>
              <a:t>経済学／ゲーム理論屋さんは計算量や実行可能性を考慮しない</a:t>
            </a:r>
            <a:endParaRPr lang="en-US" altLang="ja-JP" dirty="0" smtClean="0"/>
          </a:p>
          <a:p>
            <a:r>
              <a:rPr lang="ja-JP" altLang="en-US" dirty="0" smtClean="0"/>
              <a:t>経済学／ゲーム理論で得られたメカニズムを実証する，計算量等の実現可能性を考慮した新しいメカニズムや均衡を設計／探索する等の場面で，</a:t>
            </a:r>
            <a:r>
              <a:rPr lang="en-US" altLang="ja-JP" dirty="0" smtClean="0"/>
              <a:t>collaboration</a:t>
            </a:r>
            <a:r>
              <a:rPr lang="ja-JP" altLang="en-US" dirty="0" smtClean="0"/>
              <a:t>が有効</a:t>
            </a:r>
            <a:endParaRPr lang="en-US" altLang="ja-JP" dirty="0" smtClean="0"/>
          </a:p>
          <a:p>
            <a:r>
              <a:rPr lang="ja-JP" altLang="en-US" dirty="0" smtClean="0"/>
              <a:t>自分は何でも屋，新しい領域を苦にしない</a:t>
            </a:r>
            <a:r>
              <a:rPr lang="en-US" altLang="ja-JP" dirty="0" smtClean="0"/>
              <a:t/>
            </a:r>
            <a:br>
              <a:rPr lang="en-US" altLang="ja-JP" dirty="0" smtClean="0"/>
            </a:br>
            <a:r>
              <a:rPr lang="ja-JP" altLang="en-US" dirty="0" smtClean="0"/>
              <a:t>→　経済学／ゲーム理論と，計算機科学の橋渡し</a:t>
            </a:r>
            <a:r>
              <a:rPr lang="en-US" altLang="ja-JP" dirty="0" smtClean="0"/>
              <a:t>?</a:t>
            </a:r>
          </a:p>
          <a:p>
            <a:pPr>
              <a:buNone/>
            </a:pPr>
            <a:r>
              <a:rPr lang="en-US" altLang="ja-JP" dirty="0" smtClean="0"/>
              <a:t>	</a:t>
            </a:r>
            <a:r>
              <a:rPr lang="ja-JP" altLang="en-US" dirty="0" smtClean="0"/>
              <a:t>→　横尾基盤</a:t>
            </a:r>
            <a:r>
              <a:rPr lang="en-US" altLang="ja-JP" dirty="0" smtClean="0"/>
              <a:t>S</a:t>
            </a:r>
            <a:r>
              <a:rPr lang="ja-JP" altLang="en-US" dirty="0" smtClean="0"/>
              <a:t>にセミナーにいらしてください！　</a:t>
            </a:r>
            <a:endParaRPr lang="ja-JP" altLang="en-US" dirty="0"/>
          </a:p>
        </p:txBody>
      </p:sp>
      <p:sp>
        <p:nvSpPr>
          <p:cNvPr id="4" name="スライド番号プレースホルダ 3"/>
          <p:cNvSpPr>
            <a:spLocks noGrp="1"/>
          </p:cNvSpPr>
          <p:nvPr>
            <p:ph type="sldNum" sz="quarter" idx="12"/>
          </p:nvPr>
        </p:nvSpPr>
        <p:spPr/>
        <p:txBody>
          <a:bodyPr/>
          <a:lstStyle/>
          <a:p>
            <a:fld id="{FD4BE353-F744-4DDB-ABC3-E174F5ACFD03}" type="slidenum">
              <a:rPr lang="en-US" altLang="ja-JP" smtClean="0"/>
              <a:pPr/>
              <a:t>46</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en-US" altLang="ja-JP" sz="2400" dirty="0" smtClean="0"/>
              <a:t>Vincent </a:t>
            </a:r>
            <a:r>
              <a:rPr lang="en-US" altLang="ja-JP" sz="2400" dirty="0" err="1" smtClean="0"/>
              <a:t>Conitzer</a:t>
            </a:r>
            <a:r>
              <a:rPr lang="en-US" altLang="ja-JP" sz="2400" dirty="0" smtClean="0"/>
              <a:t> &amp; </a:t>
            </a:r>
            <a:r>
              <a:rPr lang="en-US" altLang="ja-JP" sz="2400" dirty="0" err="1" smtClean="0"/>
              <a:t>Tuomas</a:t>
            </a:r>
            <a:r>
              <a:rPr lang="en-US" altLang="ja-JP" sz="2400" dirty="0" smtClean="0"/>
              <a:t> </a:t>
            </a:r>
            <a:r>
              <a:rPr lang="en-US" altLang="ja-JP" sz="2400" dirty="0" err="1" smtClean="0"/>
              <a:t>Sandholm</a:t>
            </a:r>
            <a:r>
              <a:rPr lang="en-US" altLang="ja-JP" sz="2400" dirty="0" smtClean="0"/>
              <a:t>. </a:t>
            </a:r>
            <a:r>
              <a:rPr lang="en-US" altLang="ja-JP" sz="2400" dirty="0" smtClean="0">
                <a:hlinkClick r:id="rId3"/>
              </a:rPr>
              <a:t>Complexity of Mechanism Design</a:t>
            </a:r>
            <a:r>
              <a:rPr lang="en-US" altLang="ja-JP" sz="2400" dirty="0" smtClean="0"/>
              <a:t>, In </a:t>
            </a:r>
            <a:r>
              <a:rPr lang="en-US" altLang="ja-JP" sz="2400" i="1" dirty="0" smtClean="0"/>
              <a:t>Proceedings of the 18th Annual Conference on Uncertainty in Artificial Intelligence (UAI-02)</a:t>
            </a:r>
            <a:r>
              <a:rPr lang="en-US" altLang="ja-JP" sz="2400" dirty="0" smtClean="0"/>
              <a:t>, pp. 103-110, 2002. </a:t>
            </a:r>
          </a:p>
          <a:p>
            <a:r>
              <a:rPr lang="en-US" altLang="ja-JP" sz="2400" dirty="0" smtClean="0"/>
              <a:t>Atsushi Iwasaki, Vincent </a:t>
            </a:r>
            <a:r>
              <a:rPr lang="en-US" altLang="ja-JP" sz="2400" dirty="0" err="1" smtClean="0"/>
              <a:t>Conitzer</a:t>
            </a:r>
            <a:r>
              <a:rPr lang="en-US" altLang="ja-JP" sz="2400" dirty="0" smtClean="0"/>
              <a:t>, </a:t>
            </a:r>
            <a:r>
              <a:rPr lang="en-US" altLang="ja-JP" sz="2400" dirty="0" err="1" smtClean="0"/>
              <a:t>Yoshifusa</a:t>
            </a:r>
            <a:r>
              <a:rPr lang="en-US" altLang="ja-JP" sz="2400" dirty="0" smtClean="0"/>
              <a:t> Omori, Yuko Sakurai, </a:t>
            </a:r>
            <a:r>
              <a:rPr lang="en-US" altLang="ja-JP" sz="2400" dirty="0" err="1" smtClean="0"/>
              <a:t>Taiki</a:t>
            </a:r>
            <a:r>
              <a:rPr lang="en-US" altLang="ja-JP" sz="2400" dirty="0" smtClean="0"/>
              <a:t> </a:t>
            </a:r>
            <a:r>
              <a:rPr lang="en-US" altLang="ja-JP" sz="2400" dirty="0" err="1" smtClean="0"/>
              <a:t>Todo</a:t>
            </a:r>
            <a:r>
              <a:rPr lang="en-US" altLang="ja-JP" sz="2400" dirty="0" smtClean="0"/>
              <a:t>, </a:t>
            </a:r>
            <a:r>
              <a:rPr lang="en-US" altLang="ja-JP" sz="2400" dirty="0" err="1" smtClean="0"/>
              <a:t>Mingyu</a:t>
            </a:r>
            <a:r>
              <a:rPr lang="en-US" altLang="ja-JP" sz="2400" dirty="0" smtClean="0"/>
              <a:t> </a:t>
            </a:r>
            <a:r>
              <a:rPr lang="en-US" altLang="ja-JP" sz="2400" dirty="0" err="1" smtClean="0"/>
              <a:t>Guo</a:t>
            </a:r>
            <a:r>
              <a:rPr lang="en-US" altLang="ja-JP" sz="2400" dirty="0" smtClean="0"/>
              <a:t>, &amp; Makoto Yokoo, </a:t>
            </a:r>
            <a:r>
              <a:rPr lang="en-US" altLang="ja-JP" sz="2400" dirty="0" smtClean="0">
                <a:hlinkClick r:id="rId4"/>
              </a:rPr>
              <a:t>Worst-case efficiency ratio in false-name-proof combinatorial auction mechanisms</a:t>
            </a:r>
            <a:r>
              <a:rPr lang="en-US" altLang="ja-JP" sz="2400" dirty="0" smtClean="0"/>
              <a:t>, </a:t>
            </a:r>
            <a:r>
              <a:rPr lang="en-US" altLang="ja-JP" sz="2400" i="1" dirty="0" smtClean="0"/>
              <a:t>Ninth International Joint Conference on Autonomous Agents and Multi-Agent System (AAMAS-2010)</a:t>
            </a:r>
            <a:r>
              <a:rPr lang="en-US" altLang="ja-JP" sz="2400" dirty="0" smtClean="0"/>
              <a:t>, 2010. </a:t>
            </a:r>
            <a:r>
              <a:rPr lang="en-US" altLang="ja-JP" sz="2400" dirty="0" smtClean="0">
                <a:hlinkClick r:id="rId4"/>
              </a:rPr>
              <a:t> </a:t>
            </a:r>
            <a:endParaRPr kumimoji="1" lang="ja-JP" altLang="en-US" sz="2400" dirty="0" smtClean="0"/>
          </a:p>
          <a:p>
            <a:r>
              <a:rPr lang="en-US" altLang="ja-JP" sz="2400" dirty="0" smtClean="0"/>
              <a:t>Makoto Yokoo, Yuko Sakurai, &amp; Shigeo Matsubara, </a:t>
            </a:r>
            <a:r>
              <a:rPr lang="en-US" altLang="ja-JP" sz="2400" dirty="0" smtClean="0">
                <a:hlinkClick r:id="rId5"/>
              </a:rPr>
              <a:t>The Effect of False-name Bids in Combinatorial Auctions: New Fraud in Internet Auctions, </a:t>
            </a:r>
            <a:r>
              <a:rPr lang="en-US" altLang="ja-JP" sz="2400" i="1" dirty="0" smtClean="0">
                <a:hlinkClick r:id="rId5"/>
              </a:rPr>
              <a:t>Games and Economic Behavior</a:t>
            </a:r>
            <a:r>
              <a:rPr lang="en-US" altLang="ja-JP" sz="2400" i="1" dirty="0" smtClean="0"/>
              <a:t>, Volume 46, Issue 1, Pages 174-188, </a:t>
            </a:r>
            <a:r>
              <a:rPr lang="en-US" altLang="ja-JP" sz="2400" dirty="0" smtClean="0"/>
              <a:t>2004.</a:t>
            </a:r>
          </a:p>
          <a:p>
            <a:endParaRPr lang="en-US" altLang="ja-JP" sz="2400" dirty="0" smtClean="0"/>
          </a:p>
        </p:txBody>
      </p:sp>
      <p:sp>
        <p:nvSpPr>
          <p:cNvPr id="4" name="スライド番号プレースホルダ 3"/>
          <p:cNvSpPr>
            <a:spLocks noGrp="1"/>
          </p:cNvSpPr>
          <p:nvPr>
            <p:ph type="sldNum" sz="quarter" idx="12"/>
          </p:nvPr>
        </p:nvSpPr>
        <p:spPr>
          <a:prstGeom prst="rect">
            <a:avLst/>
          </a:prstGeom>
        </p:spPr>
        <p:txBody>
          <a:bodyPr/>
          <a:lstStyle/>
          <a:p>
            <a:pPr>
              <a:defRPr/>
            </a:pPr>
            <a:fld id="{FD4BE353-F744-4DDB-ABC3-E174F5ACFD03}" type="slidenum">
              <a:rPr lang="en-US" altLang="ja-JP" smtClean="0"/>
              <a:pPr>
                <a:defRPr/>
              </a:pPr>
              <a:t>47</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代表的な実践例</a:t>
            </a:r>
            <a:endParaRPr kumimoji="1" lang="ja-JP" altLang="en-US" dirty="0"/>
          </a:p>
        </p:txBody>
      </p:sp>
      <p:sp>
        <p:nvSpPr>
          <p:cNvPr id="5" name="コンテンツ プレースホルダ 4"/>
          <p:cNvSpPr>
            <a:spLocks noGrp="1"/>
          </p:cNvSpPr>
          <p:nvPr>
            <p:ph sz="half" idx="1"/>
          </p:nvPr>
        </p:nvSpPr>
        <p:spPr>
          <a:xfrm>
            <a:off x="457200" y="1600200"/>
            <a:ext cx="4038600" cy="1842247"/>
          </a:xfrm>
        </p:spPr>
        <p:txBody>
          <a:bodyPr/>
          <a:lstStyle/>
          <a:p>
            <a:r>
              <a:rPr kumimoji="1" lang="ja-JP" altLang="en-US" dirty="0" smtClean="0"/>
              <a:t>オークション</a:t>
            </a:r>
            <a:endParaRPr kumimoji="1" lang="en-US" altLang="ja-JP" dirty="0" smtClean="0"/>
          </a:p>
          <a:p>
            <a:pPr lvl="1"/>
            <a:r>
              <a:rPr lang="ja-JP" altLang="en-US" dirty="0" smtClean="0"/>
              <a:t>周波数オークション</a:t>
            </a:r>
            <a:endParaRPr lang="en-US" altLang="ja-JP" dirty="0" smtClean="0"/>
          </a:p>
          <a:p>
            <a:pPr lvl="1"/>
            <a:r>
              <a:rPr kumimoji="1" lang="ja-JP" altLang="en-US" dirty="0" smtClean="0"/>
              <a:t>国債の販売</a:t>
            </a:r>
            <a:endParaRPr kumimoji="1" lang="en-US" altLang="ja-JP" dirty="0" smtClean="0"/>
          </a:p>
          <a:p>
            <a:pPr lvl="1"/>
            <a:r>
              <a:rPr kumimoji="1" lang="ja-JP" altLang="en-US" dirty="0" smtClean="0"/>
              <a:t>キーワード広告</a:t>
            </a:r>
            <a:endParaRPr kumimoji="1" lang="ja-JP" altLang="en-US" dirty="0"/>
          </a:p>
        </p:txBody>
      </p:sp>
      <p:sp>
        <p:nvSpPr>
          <p:cNvPr id="6" name="コンテンツ プレースホルダ 5"/>
          <p:cNvSpPr>
            <a:spLocks noGrp="1"/>
          </p:cNvSpPr>
          <p:nvPr>
            <p:ph sz="half" idx="2"/>
          </p:nvPr>
        </p:nvSpPr>
        <p:spPr>
          <a:xfrm>
            <a:off x="4648200" y="1600201"/>
            <a:ext cx="4038600" cy="1900808"/>
          </a:xfrm>
        </p:spPr>
        <p:txBody>
          <a:bodyPr/>
          <a:lstStyle/>
          <a:p>
            <a:r>
              <a:rPr lang="ja-JP" altLang="en-US" dirty="0" smtClean="0"/>
              <a:t>マッチング</a:t>
            </a:r>
            <a:endParaRPr lang="en-US" altLang="ja-JP" dirty="0" smtClean="0"/>
          </a:p>
          <a:p>
            <a:pPr lvl="1"/>
            <a:r>
              <a:rPr kumimoji="1" lang="ja-JP" altLang="en-US" dirty="0" smtClean="0"/>
              <a:t>研修医マッチング</a:t>
            </a:r>
            <a:endParaRPr kumimoji="1" lang="en-US" altLang="ja-JP" dirty="0" smtClean="0"/>
          </a:p>
          <a:p>
            <a:pPr lvl="1"/>
            <a:r>
              <a:rPr kumimoji="1" lang="ja-JP" altLang="en-US" dirty="0" smtClean="0"/>
              <a:t>学校選択制</a:t>
            </a:r>
            <a:endParaRPr kumimoji="1" lang="en-US" altLang="ja-JP" dirty="0" smtClean="0"/>
          </a:p>
          <a:p>
            <a:pPr lvl="1"/>
            <a:r>
              <a:rPr lang="ja-JP" altLang="en-US" dirty="0" smtClean="0"/>
              <a:t>臓器移植ネットワーク</a:t>
            </a:r>
            <a:endParaRPr lang="en-US" altLang="ja-JP" dirty="0" smtClean="0"/>
          </a:p>
          <a:p>
            <a:pPr lvl="1"/>
            <a:endParaRPr kumimoji="1" lang="ja-JP" altLang="en-US" dirty="0"/>
          </a:p>
        </p:txBody>
      </p:sp>
      <p:pic>
        <p:nvPicPr>
          <p:cNvPr id="30725" name="Picture 5"/>
          <p:cNvPicPr>
            <a:picLocks noChangeAspect="1" noChangeArrowheads="1"/>
          </p:cNvPicPr>
          <p:nvPr/>
        </p:nvPicPr>
        <p:blipFill>
          <a:blip r:embed="rId3" cstate="print"/>
          <a:srcRect/>
          <a:stretch>
            <a:fillRect/>
          </a:stretch>
        </p:blipFill>
        <p:spPr bwMode="auto">
          <a:xfrm>
            <a:off x="971600" y="3645024"/>
            <a:ext cx="3017077" cy="2533571"/>
          </a:xfrm>
          <a:prstGeom prst="rect">
            <a:avLst/>
          </a:prstGeom>
          <a:noFill/>
          <a:ln w="9525">
            <a:noFill/>
            <a:miter lim="800000"/>
            <a:headEnd/>
            <a:tailEnd/>
          </a:ln>
        </p:spPr>
      </p:pic>
      <p:pic>
        <p:nvPicPr>
          <p:cNvPr id="30727" name="Picture 7" descr="http://www.bipps.org/wp-content/uploads/2012/04/schoolchoice-300x253.jpg"/>
          <p:cNvPicPr>
            <a:picLocks noChangeAspect="1" noChangeArrowheads="1"/>
          </p:cNvPicPr>
          <p:nvPr/>
        </p:nvPicPr>
        <p:blipFill>
          <a:blip r:embed="rId4" cstate="print"/>
          <a:srcRect/>
          <a:stretch>
            <a:fillRect/>
          </a:stretch>
        </p:blipFill>
        <p:spPr bwMode="auto">
          <a:xfrm>
            <a:off x="5076056" y="3706896"/>
            <a:ext cx="2857500" cy="2409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架空名義入札／操作の影響を受けない組合わせオークションメカニズムを自動的に設計する手法を紹介</a:t>
            </a:r>
            <a:endParaRPr kumimoji="1" lang="en-US" altLang="ja-JP" dirty="0" smtClean="0"/>
          </a:p>
          <a:p>
            <a:r>
              <a:rPr lang="ja-JP" altLang="en-US" dirty="0" smtClean="0"/>
              <a:t>架空名義入札／操作</a:t>
            </a:r>
            <a:endParaRPr lang="en-US" altLang="ja-JP" dirty="0" smtClean="0"/>
          </a:p>
          <a:p>
            <a:pPr lvl="1"/>
            <a:r>
              <a:rPr lang="ja-JP" altLang="en-US" dirty="0" smtClean="0"/>
              <a:t>１人が複数の名義を用いて入札することで不正に利益を増加させる行為</a:t>
            </a:r>
            <a:endParaRPr lang="en-US" altLang="ja-JP" dirty="0" smtClean="0"/>
          </a:p>
          <a:p>
            <a:r>
              <a:rPr kumimoji="1" lang="ja-JP" altLang="en-US" dirty="0" smtClean="0"/>
              <a:t>メカニズムの自動設計（自動メカニズム</a:t>
            </a:r>
            <a:r>
              <a:rPr lang="ja-JP" altLang="en-US" dirty="0" smtClean="0"/>
              <a:t>デザイン</a:t>
            </a:r>
            <a:r>
              <a:rPr kumimoji="1" lang="ja-JP" altLang="en-US" dirty="0" smtClean="0"/>
              <a:t>）</a:t>
            </a:r>
            <a:endParaRPr kumimoji="1" lang="en-US" altLang="ja-JP" dirty="0" smtClean="0"/>
          </a:p>
          <a:p>
            <a:pPr lvl="1"/>
            <a:r>
              <a:rPr lang="ja-JP" altLang="en-US" dirty="0" smtClean="0"/>
              <a:t>メカニズム設計の問題を最適化問題として表現</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アウトライン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組合せオークションと架空名義操作</a:t>
            </a:r>
            <a:endParaRPr kumimoji="1" lang="en-US" altLang="ja-JP" dirty="0" smtClean="0"/>
          </a:p>
          <a:p>
            <a:pPr lvl="1"/>
            <a:r>
              <a:rPr lang="en-US" altLang="ja-JP" dirty="0" err="1" smtClean="0"/>
              <a:t>Vickrey</a:t>
            </a:r>
            <a:r>
              <a:rPr lang="en-US" altLang="ja-JP" dirty="0" smtClean="0"/>
              <a:t>-Clarke-Groves </a:t>
            </a:r>
            <a:r>
              <a:rPr lang="ja-JP" altLang="en-US" dirty="0" smtClean="0"/>
              <a:t>メカニズム</a:t>
            </a:r>
            <a:r>
              <a:rPr lang="en-US" altLang="ja-JP" dirty="0" smtClean="0"/>
              <a:t> (VCG)</a:t>
            </a:r>
          </a:p>
          <a:p>
            <a:r>
              <a:rPr kumimoji="1" lang="ja-JP" altLang="en-US" dirty="0" smtClean="0"/>
              <a:t>既存の架空名義操作不可能なメカニズム</a:t>
            </a:r>
            <a:endParaRPr kumimoji="1" lang="en-US" altLang="ja-JP" dirty="0" smtClean="0"/>
          </a:p>
          <a:p>
            <a:r>
              <a:rPr lang="ja-JP" altLang="en-US" dirty="0"/>
              <a:t>適応的留保</a:t>
            </a:r>
            <a:r>
              <a:rPr lang="ja-JP" altLang="en-US" dirty="0" smtClean="0"/>
              <a:t>価格 </a:t>
            </a:r>
            <a:r>
              <a:rPr lang="en-US" altLang="ja-JP" dirty="0" smtClean="0"/>
              <a:t>(Adaptive reserve price, ARP) </a:t>
            </a:r>
            <a:r>
              <a:rPr lang="ja-JP" altLang="en-US" dirty="0" smtClean="0"/>
              <a:t>メカニズム</a:t>
            </a:r>
            <a:endParaRPr lang="en-US" altLang="ja-JP" dirty="0" smtClean="0"/>
          </a:p>
          <a:p>
            <a:r>
              <a:rPr kumimoji="1" lang="ja-JP" altLang="en-US" dirty="0"/>
              <a:t>自動</a:t>
            </a:r>
            <a:r>
              <a:rPr kumimoji="1" lang="ja-JP" altLang="en-US" dirty="0" smtClean="0"/>
              <a:t>メカニズムデザインによる</a:t>
            </a:r>
            <a:r>
              <a:rPr kumimoji="1" lang="en-US" altLang="ja-JP" dirty="0" smtClean="0"/>
              <a:t>ARP</a:t>
            </a:r>
            <a:r>
              <a:rPr kumimoji="1" lang="ja-JP" altLang="en-US" dirty="0" smtClean="0"/>
              <a:t>メカニズムの発見</a:t>
            </a:r>
            <a:endParaRPr kumimoji="1"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3">
                                            <p:txEl>
                                              <p:pRg st="2" end="2"/>
                                            </p:txEl>
                                          </p:spTgt>
                                        </p:tgtEl>
                                        <p:attrNameLst>
                                          <p:attrName>style.color</p:attrName>
                                        </p:attrNameLst>
                                      </p:cBhvr>
                                      <p:to>
                                        <a:schemeClr val="bg2"/>
                                      </p:to>
                                    </p:animClr>
                                  </p:childTnLst>
                                </p:cTn>
                              </p:par>
                              <p:par>
                                <p:cTn id="7" presetID="3" presetClass="emph" presetSubtype="2" fill="hold" nodeType="withEffect">
                                  <p:stCondLst>
                                    <p:cond delay="0"/>
                                  </p:stCondLst>
                                  <p:childTnLst>
                                    <p:animClr clrSpc="rgb">
                                      <p:cBhvr override="childStyle">
                                        <p:cTn id="8" dur="500" fill="hold"/>
                                        <p:tgtEl>
                                          <p:spTgt spid="3">
                                            <p:txEl>
                                              <p:pRg st="3" end="3"/>
                                            </p:txEl>
                                          </p:spTgt>
                                        </p:tgtEl>
                                        <p:attrNameLst>
                                          <p:attrName>style.color</p:attrName>
                                        </p:attrNameLst>
                                      </p:cBhvr>
                                      <p:to>
                                        <a:schemeClr val="bg2"/>
                                      </p:to>
                                    </p:animClr>
                                  </p:childTnLst>
                                </p:cTn>
                              </p:par>
                              <p:par>
                                <p:cTn id="9" presetID="3" presetClass="emph" presetSubtype="2" fill="hold" nodeType="withEffect">
                                  <p:stCondLst>
                                    <p:cond delay="0"/>
                                  </p:stCondLst>
                                  <p:childTnLst>
                                    <p:animClr clrSpc="rgb">
                                      <p:cBhvr override="childStyle">
                                        <p:cTn id="10" dur="500" fill="hold"/>
                                        <p:tgtEl>
                                          <p:spTgt spid="3">
                                            <p:txEl>
                                              <p:pRg st="4" end="4"/>
                                            </p:txEl>
                                          </p:spTgt>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chor="b">
            <a:normAutofit fontScale="90000"/>
          </a:bodyPr>
          <a:lstStyle/>
          <a:p>
            <a:pPr>
              <a:defRPr/>
            </a:pPr>
            <a:r>
              <a:rPr lang="ja-JP" altLang="en-US" sz="4000" dirty="0" smtClean="0"/>
              <a:t>組合せオークション</a:t>
            </a:r>
            <a:br>
              <a:rPr lang="ja-JP" altLang="en-US" sz="4000" dirty="0" smtClean="0"/>
            </a:br>
            <a:r>
              <a:rPr lang="en-US" altLang="ja-JP" sz="4000" dirty="0" smtClean="0"/>
              <a:t>(</a:t>
            </a:r>
            <a:r>
              <a:rPr lang="ja-JP" altLang="en-US" sz="4000" dirty="0" smtClean="0"/>
              <a:t>複数種類の財のオークション</a:t>
            </a:r>
            <a:r>
              <a:rPr lang="en-US" altLang="ja-JP" sz="4000" dirty="0" smtClean="0"/>
              <a:t>)</a:t>
            </a:r>
            <a:endParaRPr lang="ja-JP" altLang="en-US" sz="4000" dirty="0" smtClean="0"/>
          </a:p>
        </p:txBody>
      </p:sp>
      <p:sp>
        <p:nvSpPr>
          <p:cNvPr id="3" name="コンテンツ プレースホルダ 2"/>
          <p:cNvSpPr>
            <a:spLocks noGrp="1"/>
          </p:cNvSpPr>
          <p:nvPr>
            <p:ph idx="4294967295"/>
          </p:nvPr>
        </p:nvSpPr>
        <p:spPr/>
        <p:txBody>
          <a:bodyPr>
            <a:normAutofit fontScale="92500" lnSpcReduction="20000"/>
          </a:bodyPr>
          <a:lstStyle/>
          <a:p>
            <a:pPr marL="469900" indent="-469900"/>
            <a:r>
              <a:rPr lang="ja-JP" altLang="en-US" dirty="0" smtClean="0"/>
              <a:t>複数種類の財を同時に販売</a:t>
            </a:r>
          </a:p>
          <a:p>
            <a:pPr marL="469900" indent="-469900"/>
            <a:r>
              <a:rPr lang="ja-JP" altLang="en-US" dirty="0" smtClean="0"/>
              <a:t>財の価値の間に依存関係が存在</a:t>
            </a:r>
          </a:p>
          <a:p>
            <a:pPr marL="908050" lvl="1" indent="-436563"/>
            <a:r>
              <a:rPr lang="ja-JP" altLang="en-US" dirty="0" smtClean="0"/>
              <a:t>補完的</a:t>
            </a:r>
            <a:r>
              <a:rPr lang="en-US" altLang="ja-JP" dirty="0" smtClean="0"/>
              <a:t>: </a:t>
            </a:r>
            <a:r>
              <a:rPr lang="ja-JP" altLang="en-US" dirty="0" smtClean="0"/>
              <a:t>パソコンとメモリ</a:t>
            </a:r>
          </a:p>
          <a:p>
            <a:pPr marL="908050" lvl="1" indent="-436563"/>
            <a:r>
              <a:rPr lang="ja-JP" altLang="en-US" dirty="0" smtClean="0"/>
              <a:t>代替的</a:t>
            </a:r>
            <a:r>
              <a:rPr lang="en-US" altLang="ja-JP" dirty="0" smtClean="0"/>
              <a:t>: VAIO</a:t>
            </a:r>
            <a:r>
              <a:rPr lang="ja-JP" altLang="en-US" dirty="0" smtClean="0"/>
              <a:t>と</a:t>
            </a:r>
            <a:r>
              <a:rPr lang="en-US" altLang="ja-JP" dirty="0" smtClean="0"/>
              <a:t>ThinkPad</a:t>
            </a:r>
          </a:p>
          <a:p>
            <a:pPr marL="469900" indent="-469900"/>
            <a:r>
              <a:rPr lang="ja-JP" altLang="en-US" dirty="0" smtClean="0"/>
              <a:t>財の組合せに対する入札を許すことにより，</a:t>
            </a:r>
            <a:br>
              <a:rPr lang="ja-JP" altLang="en-US" dirty="0" smtClean="0"/>
            </a:br>
            <a:r>
              <a:rPr lang="ja-JP" altLang="en-US" dirty="0" smtClean="0"/>
              <a:t>社会的余剰／売手の収入が増加</a:t>
            </a:r>
            <a:endParaRPr lang="en-US" altLang="ja-JP" dirty="0" smtClean="0"/>
          </a:p>
          <a:p>
            <a:pPr marL="869950" lvl="1" indent="-469900"/>
            <a:r>
              <a:rPr lang="ja-JP" altLang="en-US" dirty="0" smtClean="0"/>
              <a:t>社会的余剰：売り手も含めた参加者の利益の総和</a:t>
            </a:r>
          </a:p>
          <a:p>
            <a:pPr marL="908050" lvl="1" indent="-436563"/>
            <a:r>
              <a:rPr lang="en-US" altLang="ja-JP" dirty="0" smtClean="0"/>
              <a:t>FCC</a:t>
            </a:r>
            <a:r>
              <a:rPr lang="ja-JP" altLang="en-US" dirty="0" smtClean="0"/>
              <a:t>周波数帯域オークション</a:t>
            </a:r>
            <a:endParaRPr lang="en-US" altLang="ja-JP" dirty="0" smtClean="0"/>
          </a:p>
          <a:p>
            <a:pPr marL="908050" lvl="1" indent="-436563"/>
            <a:r>
              <a:rPr lang="en-US" altLang="ja-JP" dirty="0" smtClean="0"/>
              <a:t>Google</a:t>
            </a:r>
            <a:r>
              <a:rPr lang="ja-JP" altLang="en-US" dirty="0" smtClean="0"/>
              <a:t>などのキーワード広告オークション</a:t>
            </a:r>
            <a:endParaRPr lang="en-US" altLang="ja-JP" dirty="0" smtClean="0"/>
          </a:p>
          <a:p>
            <a:pPr marL="908050" lvl="1" indent="-436563"/>
            <a:r>
              <a:rPr lang="en-US" altLang="ja-JP" dirty="0" smtClean="0"/>
              <a:t>Combinatorial auctions, </a:t>
            </a:r>
            <a:r>
              <a:rPr lang="en-US" altLang="ja-JP" dirty="0" err="1" smtClean="0"/>
              <a:t>Cramton</a:t>
            </a:r>
            <a:r>
              <a:rPr lang="en-US" altLang="ja-JP" dirty="0" smtClean="0"/>
              <a:t> et al., 2006</a:t>
            </a:r>
            <a:endParaRPr lang="ja-JP" altLang="en-US" dirty="0" smtClean="0"/>
          </a:p>
        </p:txBody>
      </p:sp>
      <p:pic>
        <p:nvPicPr>
          <p:cNvPr id="83972" name="Picture 4"/>
          <p:cNvPicPr>
            <a:picLocks noChangeAspect="1" noChangeArrowheads="1"/>
          </p:cNvPicPr>
          <p:nvPr/>
        </p:nvPicPr>
        <p:blipFill>
          <a:blip r:embed="rId3" cstate="print"/>
          <a:srcRect/>
          <a:stretch>
            <a:fillRect/>
          </a:stretch>
        </p:blipFill>
        <p:spPr bwMode="auto">
          <a:xfrm>
            <a:off x="6643688" y="1357313"/>
            <a:ext cx="2286000" cy="2286000"/>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83972"/>
                                        </p:tgtEl>
                                        <p:attrNameLst>
                                          <p:attrName>style.visibility</p:attrName>
                                        </p:attrNameLst>
                                      </p:cBhvr>
                                      <p:to>
                                        <p:strVal val="visible"/>
                                      </p:to>
                                    </p:set>
                                    <p:anim calcmode="lin" valueType="num">
                                      <p:cBhvr additive="base">
                                        <p:cTn id="49" dur="500" fill="hold"/>
                                        <p:tgtEl>
                                          <p:spTgt spid="83972"/>
                                        </p:tgtEl>
                                        <p:attrNameLst>
                                          <p:attrName>ppt_x</p:attrName>
                                        </p:attrNameLst>
                                      </p:cBhvr>
                                      <p:tavLst>
                                        <p:tav tm="0">
                                          <p:val>
                                            <p:strVal val="0-#ppt_w/2"/>
                                          </p:val>
                                        </p:tav>
                                        <p:tav tm="100000">
                                          <p:val>
                                            <p:strVal val="#ppt_x"/>
                                          </p:val>
                                        </p:tav>
                                      </p:tavLst>
                                    </p:anim>
                                    <p:anim calcmode="lin" valueType="num">
                                      <p:cBhvr additive="base">
                                        <p:cTn id="50" dur="500" fill="hold"/>
                                        <p:tgtEl>
                                          <p:spTgt spid="839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6553200" y="228600"/>
          <a:ext cx="1752600" cy="1644650"/>
        </p:xfrm>
        <a:graphic>
          <a:graphicData uri="http://schemas.openxmlformats.org/presentationml/2006/ole">
            <p:oleObj spid="_x0000_s1026" name="ｸﾘｯﾌﾟ" r:id="rId4" imgW="4278960" imgH="4016520" progId="">
              <p:embed/>
            </p:oleObj>
          </a:graphicData>
        </a:graphic>
      </p:graphicFrame>
      <p:sp>
        <p:nvSpPr>
          <p:cNvPr id="1027" name="Rectangle 3"/>
          <p:cNvSpPr>
            <a:spLocks noChangeArrowheads="1"/>
          </p:cNvSpPr>
          <p:nvPr/>
        </p:nvSpPr>
        <p:spPr bwMode="auto">
          <a:xfrm>
            <a:off x="247650" y="1752600"/>
            <a:ext cx="4705350" cy="4495800"/>
          </a:xfrm>
          <a:prstGeom prst="rect">
            <a:avLst/>
          </a:prstGeom>
          <a:noFill/>
          <a:ln w="12700">
            <a:solidFill>
              <a:schemeClr val="tx2"/>
            </a:solidFill>
            <a:miter lim="800000"/>
            <a:headEnd/>
            <a:tailEnd/>
          </a:ln>
        </p:spPr>
        <p:txBody>
          <a:bodyPr/>
          <a:lstStyle/>
          <a:p>
            <a:pPr>
              <a:lnSpc>
                <a:spcPct val="100000"/>
              </a:lnSpc>
              <a:spcBef>
                <a:spcPct val="0"/>
              </a:spcBef>
              <a:buFontTx/>
              <a:buNone/>
            </a:pPr>
            <a:endParaRPr lang="ja-JP" altLang="ja-JP" sz="1200" baseline="-10000">
              <a:latin typeface="Times New Roman" pitchFamily="18" charset="0"/>
            </a:endParaRPr>
          </a:p>
        </p:txBody>
      </p:sp>
      <p:pic>
        <p:nvPicPr>
          <p:cNvPr id="1028" name="Picture 4"/>
          <p:cNvPicPr>
            <a:picLocks noChangeAspect="1" noChangeArrowheads="1"/>
          </p:cNvPicPr>
          <p:nvPr/>
        </p:nvPicPr>
        <p:blipFill>
          <a:blip r:embed="rId5" cstate="print"/>
          <a:srcRect/>
          <a:stretch>
            <a:fillRect/>
          </a:stretch>
        </p:blipFill>
        <p:spPr bwMode="auto">
          <a:xfrm>
            <a:off x="742950" y="5105400"/>
            <a:ext cx="1063625" cy="889000"/>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3632200" y="5105400"/>
            <a:ext cx="1179513" cy="871538"/>
          </a:xfrm>
          <a:prstGeom prst="rect">
            <a:avLst/>
          </a:prstGeom>
          <a:noFill/>
          <a:ln w="9525">
            <a:noFill/>
            <a:miter lim="800000"/>
            <a:headEnd/>
            <a:tailEnd/>
          </a:ln>
        </p:spPr>
      </p:pic>
      <p:pic>
        <p:nvPicPr>
          <p:cNvPr id="1030" name="Picture 6"/>
          <p:cNvPicPr>
            <a:picLocks noChangeAspect="1" noChangeArrowheads="1"/>
          </p:cNvPicPr>
          <p:nvPr/>
        </p:nvPicPr>
        <p:blipFill>
          <a:blip r:embed="rId7" cstate="print"/>
          <a:srcRect/>
          <a:stretch>
            <a:fillRect/>
          </a:stretch>
        </p:blipFill>
        <p:spPr bwMode="auto">
          <a:xfrm>
            <a:off x="2311400" y="5181600"/>
            <a:ext cx="1031875" cy="841375"/>
          </a:xfrm>
          <a:prstGeom prst="rect">
            <a:avLst/>
          </a:prstGeom>
          <a:noFill/>
          <a:ln w="9525">
            <a:noFill/>
            <a:miter lim="800000"/>
            <a:headEnd/>
            <a:tailEnd/>
          </a:ln>
        </p:spPr>
      </p:pic>
      <p:pic>
        <p:nvPicPr>
          <p:cNvPr id="1031" name="Picture 7"/>
          <p:cNvPicPr>
            <a:picLocks noChangeAspect="1" noChangeArrowheads="1"/>
          </p:cNvPicPr>
          <p:nvPr/>
        </p:nvPicPr>
        <p:blipFill>
          <a:blip r:embed="rId8" cstate="print"/>
          <a:srcRect/>
          <a:stretch>
            <a:fillRect/>
          </a:stretch>
        </p:blipFill>
        <p:spPr bwMode="auto">
          <a:xfrm>
            <a:off x="3733800" y="1905000"/>
            <a:ext cx="1087438" cy="2024063"/>
          </a:xfrm>
          <a:prstGeom prst="rect">
            <a:avLst/>
          </a:prstGeom>
          <a:noFill/>
          <a:ln w="9525">
            <a:noFill/>
            <a:miter lim="800000"/>
            <a:headEnd/>
            <a:tailEnd/>
          </a:ln>
        </p:spPr>
      </p:pic>
      <p:sp>
        <p:nvSpPr>
          <p:cNvPr id="1032" name="Line 8"/>
          <p:cNvSpPr>
            <a:spLocks noChangeShapeType="1"/>
          </p:cNvSpPr>
          <p:nvPr/>
        </p:nvSpPr>
        <p:spPr bwMode="auto">
          <a:xfrm flipV="1">
            <a:off x="1898650" y="3581400"/>
            <a:ext cx="1568450" cy="1524000"/>
          </a:xfrm>
          <a:prstGeom prst="line">
            <a:avLst/>
          </a:prstGeom>
          <a:noFill/>
          <a:ln w="38100">
            <a:solidFill>
              <a:schemeClr val="tx1"/>
            </a:solidFill>
            <a:round/>
            <a:headEnd/>
            <a:tailEnd type="triangle" w="med" len="med"/>
          </a:ln>
        </p:spPr>
        <p:txBody>
          <a:bodyPr wrap="none" anchor="ctr"/>
          <a:lstStyle/>
          <a:p>
            <a:endParaRPr lang="ja-JP" altLang="en-US"/>
          </a:p>
        </p:txBody>
      </p:sp>
      <p:sp>
        <p:nvSpPr>
          <p:cNvPr id="1033" name="Line 9"/>
          <p:cNvSpPr>
            <a:spLocks noChangeShapeType="1"/>
          </p:cNvSpPr>
          <p:nvPr/>
        </p:nvSpPr>
        <p:spPr bwMode="auto">
          <a:xfrm flipV="1">
            <a:off x="2889250" y="3810000"/>
            <a:ext cx="742950" cy="1295400"/>
          </a:xfrm>
          <a:prstGeom prst="line">
            <a:avLst/>
          </a:prstGeom>
          <a:noFill/>
          <a:ln w="38100">
            <a:solidFill>
              <a:schemeClr val="tx1"/>
            </a:solidFill>
            <a:round/>
            <a:headEnd/>
            <a:tailEnd type="triangle" w="med" len="med"/>
          </a:ln>
        </p:spPr>
        <p:txBody>
          <a:bodyPr wrap="none" anchor="ctr"/>
          <a:lstStyle/>
          <a:p>
            <a:endParaRPr lang="ja-JP" altLang="en-US"/>
          </a:p>
        </p:txBody>
      </p:sp>
      <p:sp>
        <p:nvSpPr>
          <p:cNvPr id="1034" name="Line 10"/>
          <p:cNvSpPr>
            <a:spLocks noChangeShapeType="1"/>
          </p:cNvSpPr>
          <p:nvPr/>
        </p:nvSpPr>
        <p:spPr bwMode="auto">
          <a:xfrm flipV="1">
            <a:off x="3714750" y="4038600"/>
            <a:ext cx="330200" cy="1219200"/>
          </a:xfrm>
          <a:prstGeom prst="line">
            <a:avLst/>
          </a:prstGeom>
          <a:noFill/>
          <a:ln w="38100">
            <a:solidFill>
              <a:schemeClr val="tx1"/>
            </a:solidFill>
            <a:round/>
            <a:headEnd/>
            <a:tailEnd type="triangle" w="med" len="med"/>
          </a:ln>
        </p:spPr>
        <p:txBody>
          <a:bodyPr wrap="none" anchor="ctr"/>
          <a:lstStyle/>
          <a:p>
            <a:endParaRPr lang="ja-JP" altLang="en-US"/>
          </a:p>
        </p:txBody>
      </p:sp>
      <p:pic>
        <p:nvPicPr>
          <p:cNvPr id="1035" name="Picture 11"/>
          <p:cNvPicPr>
            <a:picLocks noChangeAspect="1" noChangeArrowheads="1"/>
          </p:cNvPicPr>
          <p:nvPr/>
        </p:nvPicPr>
        <p:blipFill>
          <a:blip r:embed="rId9" cstate="print"/>
          <a:srcRect/>
          <a:stretch>
            <a:fillRect/>
          </a:stretch>
        </p:blipFill>
        <p:spPr bwMode="auto">
          <a:xfrm>
            <a:off x="412750" y="2971800"/>
            <a:ext cx="990600" cy="820738"/>
          </a:xfrm>
          <a:prstGeom prst="rect">
            <a:avLst/>
          </a:prstGeom>
          <a:noFill/>
          <a:ln w="9525">
            <a:noFill/>
            <a:miter lim="800000"/>
            <a:headEnd/>
            <a:tailEnd/>
          </a:ln>
        </p:spPr>
      </p:pic>
      <p:sp>
        <p:nvSpPr>
          <p:cNvPr id="1036" name="Rectangle 12"/>
          <p:cNvSpPr>
            <a:spLocks noChangeArrowheads="1"/>
          </p:cNvSpPr>
          <p:nvPr/>
        </p:nvSpPr>
        <p:spPr bwMode="auto">
          <a:xfrm>
            <a:off x="330200" y="2743200"/>
            <a:ext cx="1568450" cy="1828800"/>
          </a:xfrm>
          <a:prstGeom prst="rect">
            <a:avLst/>
          </a:prstGeom>
          <a:noFill/>
          <a:ln w="28575">
            <a:solidFill>
              <a:schemeClr val="tx2"/>
            </a:solidFill>
            <a:miter lim="800000"/>
            <a:headEnd/>
            <a:tailEnd/>
          </a:ln>
        </p:spPr>
        <p:txBody>
          <a:bodyPr wrap="none" anchor="ctr"/>
          <a:lstStyle/>
          <a:p>
            <a:pPr>
              <a:lnSpc>
                <a:spcPct val="100000"/>
              </a:lnSpc>
              <a:spcBef>
                <a:spcPct val="0"/>
              </a:spcBef>
              <a:buFontTx/>
              <a:buNone/>
            </a:pPr>
            <a:endParaRPr lang="ja-JP" altLang="en-US" sz="1900" baseline="-10000">
              <a:latin typeface="ＭＳ Ｐゴシック" pitchFamily="50" charset="-128"/>
            </a:endParaRPr>
          </a:p>
        </p:txBody>
      </p:sp>
      <p:sp>
        <p:nvSpPr>
          <p:cNvPr id="1037" name="Line 13"/>
          <p:cNvSpPr>
            <a:spLocks noChangeShapeType="1"/>
          </p:cNvSpPr>
          <p:nvPr/>
        </p:nvSpPr>
        <p:spPr bwMode="auto">
          <a:xfrm flipV="1">
            <a:off x="1733550" y="2971800"/>
            <a:ext cx="1403350" cy="228600"/>
          </a:xfrm>
          <a:prstGeom prst="line">
            <a:avLst/>
          </a:prstGeom>
          <a:noFill/>
          <a:ln w="38100">
            <a:solidFill>
              <a:schemeClr val="tx1"/>
            </a:solidFill>
            <a:round/>
            <a:headEnd/>
            <a:tailEnd type="triangle" w="med" len="med"/>
          </a:ln>
        </p:spPr>
        <p:txBody>
          <a:bodyPr wrap="none" anchor="ctr"/>
          <a:lstStyle/>
          <a:p>
            <a:endParaRPr lang="ja-JP" altLang="en-US"/>
          </a:p>
        </p:txBody>
      </p:sp>
      <p:sp>
        <p:nvSpPr>
          <p:cNvPr id="1038" name="Line 14"/>
          <p:cNvSpPr>
            <a:spLocks noChangeShapeType="1"/>
          </p:cNvSpPr>
          <p:nvPr/>
        </p:nvSpPr>
        <p:spPr bwMode="auto">
          <a:xfrm flipV="1">
            <a:off x="1651000" y="3276600"/>
            <a:ext cx="1651000" cy="838200"/>
          </a:xfrm>
          <a:prstGeom prst="line">
            <a:avLst/>
          </a:prstGeom>
          <a:noFill/>
          <a:ln w="38100">
            <a:solidFill>
              <a:schemeClr val="tx1"/>
            </a:solidFill>
            <a:round/>
            <a:headEnd/>
            <a:tailEnd type="triangle" w="med" len="med"/>
          </a:ln>
        </p:spPr>
        <p:txBody>
          <a:bodyPr wrap="none" anchor="ctr"/>
          <a:lstStyle/>
          <a:p>
            <a:endParaRPr lang="ja-JP" altLang="en-US"/>
          </a:p>
        </p:txBody>
      </p:sp>
      <p:pic>
        <p:nvPicPr>
          <p:cNvPr id="1039" name="Picture 15"/>
          <p:cNvPicPr>
            <a:picLocks noChangeAspect="1" noChangeArrowheads="1"/>
          </p:cNvPicPr>
          <p:nvPr/>
        </p:nvPicPr>
        <p:blipFill>
          <a:blip r:embed="rId10" cstate="print"/>
          <a:srcRect/>
          <a:stretch>
            <a:fillRect/>
          </a:stretch>
        </p:blipFill>
        <p:spPr bwMode="auto">
          <a:xfrm>
            <a:off x="1155700" y="2916238"/>
            <a:ext cx="592138" cy="512762"/>
          </a:xfrm>
          <a:prstGeom prst="rect">
            <a:avLst/>
          </a:prstGeom>
          <a:noFill/>
          <a:ln w="9525">
            <a:noFill/>
            <a:miter lim="800000"/>
            <a:headEnd/>
            <a:tailEnd/>
          </a:ln>
        </p:spPr>
      </p:pic>
      <p:pic>
        <p:nvPicPr>
          <p:cNvPr id="1040" name="Picture 16"/>
          <p:cNvPicPr>
            <a:picLocks noChangeAspect="1" noChangeArrowheads="1"/>
          </p:cNvPicPr>
          <p:nvPr/>
        </p:nvPicPr>
        <p:blipFill>
          <a:blip r:embed="rId10" cstate="print"/>
          <a:srcRect/>
          <a:stretch>
            <a:fillRect/>
          </a:stretch>
        </p:blipFill>
        <p:spPr bwMode="auto">
          <a:xfrm>
            <a:off x="990600" y="3886200"/>
            <a:ext cx="592138" cy="512763"/>
          </a:xfrm>
          <a:prstGeom prst="rect">
            <a:avLst/>
          </a:prstGeom>
          <a:noFill/>
          <a:ln w="9525">
            <a:noFill/>
            <a:miter lim="800000"/>
            <a:headEnd/>
            <a:tailEnd/>
          </a:ln>
        </p:spPr>
      </p:pic>
      <p:sp>
        <p:nvSpPr>
          <p:cNvPr id="1041" name="Text Box 17"/>
          <p:cNvSpPr txBox="1">
            <a:spLocks noChangeArrowheads="1"/>
          </p:cNvSpPr>
          <p:nvPr/>
        </p:nvSpPr>
        <p:spPr bwMode="auto">
          <a:xfrm>
            <a:off x="3200400" y="2895600"/>
            <a:ext cx="692150" cy="396875"/>
          </a:xfrm>
          <a:prstGeom prst="rect">
            <a:avLst/>
          </a:prstGeom>
          <a:noFill/>
          <a:ln w="9525">
            <a:noFill/>
            <a:miter lim="800000"/>
            <a:headEnd/>
            <a:tailEnd/>
          </a:ln>
        </p:spPr>
        <p:txBody>
          <a:bodyPr wrap="none">
            <a:spAutoFit/>
          </a:bodyPr>
          <a:lstStyle/>
          <a:p>
            <a:pPr>
              <a:lnSpc>
                <a:spcPct val="100000"/>
              </a:lnSpc>
              <a:spcBef>
                <a:spcPct val="0"/>
              </a:spcBef>
              <a:buFontTx/>
              <a:buNone/>
            </a:pPr>
            <a:r>
              <a:rPr lang="ja-JP" altLang="en-US" sz="2000" baseline="-10000">
                <a:latin typeface="Times New Roman" pitchFamily="18" charset="0"/>
              </a:rPr>
              <a:t>入札</a:t>
            </a:r>
            <a:endParaRPr lang="ja-JP" altLang="en-US" sz="2800" baseline="-10000">
              <a:latin typeface="Times New Roman" pitchFamily="18" charset="0"/>
            </a:endParaRPr>
          </a:p>
        </p:txBody>
      </p:sp>
      <p:sp>
        <p:nvSpPr>
          <p:cNvPr id="1042" name="Text Box 18"/>
          <p:cNvSpPr txBox="1">
            <a:spLocks noChangeArrowheads="1"/>
          </p:cNvSpPr>
          <p:nvPr/>
        </p:nvSpPr>
        <p:spPr bwMode="auto">
          <a:xfrm>
            <a:off x="228600" y="2362200"/>
            <a:ext cx="1213794" cy="297517"/>
          </a:xfrm>
          <a:prstGeom prst="rect">
            <a:avLst/>
          </a:prstGeom>
          <a:noFill/>
          <a:ln w="9525">
            <a:noFill/>
            <a:miter lim="800000"/>
            <a:headEnd/>
            <a:tailEnd/>
          </a:ln>
        </p:spPr>
        <p:txBody>
          <a:bodyPr wrap="none">
            <a:spAutoFit/>
          </a:bodyPr>
          <a:lstStyle/>
          <a:p>
            <a:pPr>
              <a:lnSpc>
                <a:spcPct val="100000"/>
              </a:lnSpc>
              <a:spcBef>
                <a:spcPct val="0"/>
              </a:spcBef>
              <a:buFontTx/>
              <a:buNone/>
            </a:pPr>
            <a:r>
              <a:rPr lang="ja-JP" altLang="en-US" sz="2000" baseline="-10000" dirty="0">
                <a:latin typeface="Times New Roman" pitchFamily="18" charset="0"/>
              </a:rPr>
              <a:t>架空</a:t>
            </a:r>
            <a:r>
              <a:rPr lang="ja-JP" altLang="en-US" sz="2000" baseline="-10000" dirty="0" smtClean="0">
                <a:latin typeface="Times New Roman" pitchFamily="18" charset="0"/>
              </a:rPr>
              <a:t>名義操作</a:t>
            </a:r>
            <a:endParaRPr lang="ja-JP" altLang="en-US" sz="2800" baseline="-10000" dirty="0">
              <a:latin typeface="Times New Roman" pitchFamily="18" charset="0"/>
            </a:endParaRPr>
          </a:p>
        </p:txBody>
      </p:sp>
      <p:sp>
        <p:nvSpPr>
          <p:cNvPr id="1043" name="Rectangle 19"/>
          <p:cNvSpPr>
            <a:spLocks noGrp="1" noChangeArrowheads="1"/>
          </p:cNvSpPr>
          <p:nvPr>
            <p:ph type="title" idx="4294967295"/>
          </p:nvPr>
        </p:nvSpPr>
        <p:spPr/>
        <p:txBody>
          <a:bodyPr anchor="b"/>
          <a:lstStyle/>
          <a:p>
            <a:r>
              <a:rPr lang="ja-JP" altLang="en-US" smtClean="0"/>
              <a:t>架空名義操作</a:t>
            </a:r>
          </a:p>
        </p:txBody>
      </p:sp>
      <p:sp>
        <p:nvSpPr>
          <p:cNvPr id="21" name="テキスト ボックス 20"/>
          <p:cNvSpPr txBox="1"/>
          <p:nvPr/>
        </p:nvSpPr>
        <p:spPr>
          <a:xfrm>
            <a:off x="5148064" y="1772816"/>
            <a:ext cx="3744416" cy="4672048"/>
          </a:xfrm>
          <a:prstGeom prst="rect">
            <a:avLst/>
          </a:prstGeom>
          <a:noFill/>
        </p:spPr>
        <p:txBody>
          <a:bodyPr wrap="square" rtlCol="0">
            <a:spAutoFit/>
          </a:bodyPr>
          <a:lstStyle/>
          <a:p>
            <a:pPr marL="173038" indent="-173038" defTabSz="447675">
              <a:buFont typeface="Arial" pitchFamily="34" charset="0"/>
              <a:buChar char="•"/>
            </a:pPr>
            <a:r>
              <a:rPr lang="ja-JP" altLang="en-US" sz="2400" dirty="0" smtClean="0"/>
              <a:t>１人が複数の名義から入札をすること</a:t>
            </a:r>
          </a:p>
          <a:p>
            <a:pPr marL="173038" indent="-173038" defTabSz="447675">
              <a:buFont typeface="Arial" pitchFamily="34" charset="0"/>
              <a:buChar char="•"/>
            </a:pPr>
            <a:r>
              <a:rPr lang="ja-JP" altLang="en-US" sz="2400" dirty="0" smtClean="0"/>
              <a:t>ネットワーク環境では検出することは事実上不可能</a:t>
            </a:r>
            <a:endParaRPr lang="en-US" altLang="ja-JP" sz="2400" dirty="0" smtClean="0"/>
          </a:p>
          <a:p>
            <a:pPr marL="173038" indent="-173038" defTabSz="447675">
              <a:buFont typeface="Arial" pitchFamily="34" charset="0"/>
              <a:buChar char="•"/>
            </a:pPr>
            <a:endParaRPr lang="en-US" altLang="ja-JP" sz="2400" dirty="0" smtClean="0"/>
          </a:p>
          <a:p>
            <a:pPr marL="173038" indent="-173038" defTabSz="447675">
              <a:buFont typeface="Arial" pitchFamily="34" charset="0"/>
              <a:buChar char="•"/>
            </a:pPr>
            <a:r>
              <a:rPr lang="ja-JP" altLang="en-US" sz="2400" dirty="0" smtClean="0"/>
              <a:t>架空名義操作不可能性 </a:t>
            </a:r>
            <a:r>
              <a:rPr lang="en-US" altLang="ja-JP" sz="2400" dirty="0" smtClean="0"/>
              <a:t>(false-name-</a:t>
            </a:r>
            <a:r>
              <a:rPr lang="en-US" altLang="ja-JP" sz="2400" dirty="0" err="1" smtClean="0"/>
              <a:t>proofness</a:t>
            </a:r>
            <a:r>
              <a:rPr lang="en-US" altLang="ja-JP" sz="2400" dirty="0" smtClean="0"/>
              <a:t>)</a:t>
            </a:r>
          </a:p>
          <a:p>
            <a:pPr marL="630238" lvl="1" indent="-173038" defTabSz="447675">
              <a:buFont typeface="Arial" pitchFamily="34" charset="0"/>
              <a:buChar char="•"/>
            </a:pPr>
            <a:r>
              <a:rPr lang="ja-JP" altLang="en-US" sz="2400" dirty="0" smtClean="0"/>
              <a:t>架空の名義を用いて申告しても効用が増加しない</a:t>
            </a:r>
            <a:endParaRPr lang="en-US" altLang="ja-JP" sz="2400" dirty="0" smtClean="0"/>
          </a:p>
          <a:p>
            <a:pPr marL="630238" lvl="1" indent="-173038" defTabSz="447675">
              <a:lnSpc>
                <a:spcPct val="80000"/>
              </a:lnSpc>
              <a:buFont typeface="Arial" pitchFamily="34" charset="0"/>
              <a:buChar char="•"/>
            </a:pPr>
            <a:r>
              <a:rPr lang="ja-JP" altLang="en-US" sz="2400" dirty="0" smtClean="0"/>
              <a:t>戦略的操作不可能性 </a:t>
            </a:r>
            <a:r>
              <a:rPr lang="en-US" altLang="ja-JP" sz="2400" dirty="0" smtClean="0"/>
              <a:t>(strategy-</a:t>
            </a:r>
            <a:r>
              <a:rPr lang="en-US" altLang="ja-JP" sz="2400" dirty="0" err="1" smtClean="0"/>
              <a:t>proofness</a:t>
            </a:r>
            <a:r>
              <a:rPr lang="en-US" altLang="ja-JP" sz="2400" dirty="0" smtClean="0"/>
              <a:t>) </a:t>
            </a:r>
            <a:r>
              <a:rPr lang="ja-JP" altLang="en-US" sz="2400" dirty="0" smtClean="0"/>
              <a:t>の一般化</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 calcmode="lin" valueType="num">
                                      <p:cBhvr additive="base">
                                        <p:cTn id="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xEl>
                                              <p:pRg st="1" end="1"/>
                                            </p:txEl>
                                          </p:spTgt>
                                        </p:tgtEl>
                                        <p:attrNameLst>
                                          <p:attrName>style.visibility</p:attrName>
                                        </p:attrNameLst>
                                      </p:cBhvr>
                                      <p:to>
                                        <p:strVal val="visible"/>
                                      </p:to>
                                    </p:set>
                                    <p:anim calcmode="lin" valueType="num">
                                      <p:cBhvr additive="base">
                                        <p:cTn id="13"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xEl>
                                              <p:pRg st="3" end="3"/>
                                            </p:txEl>
                                          </p:spTgt>
                                        </p:tgtEl>
                                        <p:attrNameLst>
                                          <p:attrName>style.visibility</p:attrName>
                                        </p:attrNameLst>
                                      </p:cBhvr>
                                      <p:to>
                                        <p:strVal val="visible"/>
                                      </p:to>
                                    </p:set>
                                    <p:anim calcmode="lin" valueType="num">
                                      <p:cBhvr additive="base">
                                        <p:cTn id="19"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
                                            <p:txEl>
                                              <p:pRg st="4" end="4"/>
                                            </p:txEl>
                                          </p:spTgt>
                                        </p:tgtEl>
                                        <p:attrNameLst>
                                          <p:attrName>style.visibility</p:attrName>
                                        </p:attrNameLst>
                                      </p:cBhvr>
                                      <p:to>
                                        <p:strVal val="visible"/>
                                      </p:to>
                                    </p:set>
                                    <p:anim calcmode="lin" valueType="num">
                                      <p:cBhvr additive="base">
                                        <p:cTn id="23"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
                                            <p:txEl>
                                              <p:pRg st="5" end="5"/>
                                            </p:txEl>
                                          </p:spTgt>
                                        </p:tgtEl>
                                        <p:attrNameLst>
                                          <p:attrName>style.visibility</p:attrName>
                                        </p:attrNameLst>
                                      </p:cBhvr>
                                      <p:to>
                                        <p:strVal val="visible"/>
                                      </p:to>
                                    </p:set>
                                    <p:anim calcmode="lin" valueType="num">
                                      <p:cBhvr additive="base">
                                        <p:cTn id="27" dur="500" fill="hold"/>
                                        <p:tgtEl>
                                          <p:spTgt spid="2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3.2|10|13"/>
</p:tagLst>
</file>

<file path=ppt/tags/tag10.xml><?xml version="1.0" encoding="utf-8"?>
<p:tagLst xmlns:a="http://schemas.openxmlformats.org/drawingml/2006/main" xmlns:r="http://schemas.openxmlformats.org/officeDocument/2006/relationships" xmlns:p="http://schemas.openxmlformats.org/presentationml/2006/main">
  <p:tag name="TIMING" val="|3.6|6.5|12.8|13.9"/>
</p:tagLst>
</file>

<file path=ppt/tags/tag11.xml><?xml version="1.0" encoding="utf-8"?>
<p:tagLst xmlns:a="http://schemas.openxmlformats.org/drawingml/2006/main" xmlns:r="http://schemas.openxmlformats.org/officeDocument/2006/relationships" xmlns:p="http://schemas.openxmlformats.org/presentationml/2006/main">
  <p:tag name="TIMING" val="|13.6"/>
</p:tagLst>
</file>

<file path=ppt/tags/tag12.xml><?xml version="1.0" encoding="utf-8"?>
<p:tagLst xmlns:a="http://schemas.openxmlformats.org/drawingml/2006/main" xmlns:r="http://schemas.openxmlformats.org/officeDocument/2006/relationships" xmlns:p="http://schemas.openxmlformats.org/presentationml/2006/main">
  <p:tag name="TIMING" val="|4.4|6"/>
</p:tagLst>
</file>

<file path=ppt/tags/tag13.xml><?xml version="1.0" encoding="utf-8"?>
<p:tagLst xmlns:a="http://schemas.openxmlformats.org/drawingml/2006/main" xmlns:r="http://schemas.openxmlformats.org/officeDocument/2006/relationships" xmlns:p="http://schemas.openxmlformats.org/presentationml/2006/main">
  <p:tag name="TIMING" val="|6.7|8|8.7|6.7"/>
</p:tagLst>
</file>

<file path=ppt/tags/tag14.xml><?xml version="1.0" encoding="utf-8"?>
<p:tagLst xmlns:a="http://schemas.openxmlformats.org/drawingml/2006/main" xmlns:r="http://schemas.openxmlformats.org/officeDocument/2006/relationships" xmlns:p="http://schemas.openxmlformats.org/presentationml/2006/main">
  <p:tag name="TIMING" val="|24.8"/>
</p:tagLst>
</file>

<file path=ppt/tags/tag2.xml><?xml version="1.0" encoding="utf-8"?>
<p:tagLst xmlns:a="http://schemas.openxmlformats.org/drawingml/2006/main" xmlns:r="http://schemas.openxmlformats.org/officeDocument/2006/relationships" xmlns:p="http://schemas.openxmlformats.org/presentationml/2006/main">
  <p:tag name="TIMING" val="|20|7.8|9"/>
</p:tagLst>
</file>

<file path=ppt/tags/tag3.xml><?xml version="1.0" encoding="utf-8"?>
<p:tagLst xmlns:a="http://schemas.openxmlformats.org/drawingml/2006/main" xmlns:r="http://schemas.openxmlformats.org/officeDocument/2006/relationships" xmlns:p="http://schemas.openxmlformats.org/presentationml/2006/main">
  <p:tag name="TIMING" val="|3.2|11.5|6.9"/>
</p:tagLst>
</file>

<file path=ppt/tags/tag4.xml><?xml version="1.0" encoding="utf-8"?>
<p:tagLst xmlns:a="http://schemas.openxmlformats.org/drawingml/2006/main" xmlns:r="http://schemas.openxmlformats.org/officeDocument/2006/relationships" xmlns:p="http://schemas.openxmlformats.org/presentationml/2006/main">
  <p:tag name="TIMING" val="|24.9|10.5"/>
</p:tagLst>
</file>

<file path=ppt/tags/tag5.xml><?xml version="1.0" encoding="utf-8"?>
<p:tagLst xmlns:a="http://schemas.openxmlformats.org/drawingml/2006/main" xmlns:r="http://schemas.openxmlformats.org/officeDocument/2006/relationships" xmlns:p="http://schemas.openxmlformats.org/presentationml/2006/main">
  <p:tag name="TIMING" val="|7.4"/>
</p:tagLst>
</file>

<file path=ppt/tags/tag6.xml><?xml version="1.0" encoding="utf-8"?>
<p:tagLst xmlns:a="http://schemas.openxmlformats.org/drawingml/2006/main" xmlns:r="http://schemas.openxmlformats.org/officeDocument/2006/relationships" xmlns:p="http://schemas.openxmlformats.org/presentationml/2006/main">
  <p:tag name="TIMING" val="|15.7|7.5|0.8"/>
</p:tagLst>
</file>

<file path=ppt/tags/tag7.xml><?xml version="1.0" encoding="utf-8"?>
<p:tagLst xmlns:a="http://schemas.openxmlformats.org/drawingml/2006/main" xmlns:r="http://schemas.openxmlformats.org/officeDocument/2006/relationships" xmlns:p="http://schemas.openxmlformats.org/presentationml/2006/main">
  <p:tag name="TIMING" val="|7.5|12.4|8.4"/>
</p:tagLst>
</file>

<file path=ppt/tags/tag8.xml><?xml version="1.0" encoding="utf-8"?>
<p:tagLst xmlns:a="http://schemas.openxmlformats.org/drawingml/2006/main" xmlns:r="http://schemas.openxmlformats.org/officeDocument/2006/relationships" xmlns:p="http://schemas.openxmlformats.org/presentationml/2006/main">
  <p:tag name="TIMING" val="|20|13.6|8|13.6"/>
</p:tagLst>
</file>

<file path=ppt/tags/tag9.xml><?xml version="1.0" encoding="utf-8"?>
<p:tagLst xmlns:a="http://schemas.openxmlformats.org/drawingml/2006/main" xmlns:r="http://schemas.openxmlformats.org/officeDocument/2006/relationships" xmlns:p="http://schemas.openxmlformats.org/presentationml/2006/main">
  <p:tag name="TIMING" val="|9.5"/>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7512</Words>
  <Application>Microsoft Office PowerPoint</Application>
  <PresentationFormat>画面に合わせる (4:3)</PresentationFormat>
  <Paragraphs>775</Paragraphs>
  <Slides>47</Slides>
  <Notes>47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47</vt:i4>
      </vt:variant>
    </vt:vector>
  </HeadingPairs>
  <TitlesOfParts>
    <vt:vector size="49" baseType="lpstr">
      <vt:lpstr>Office テーマ</vt:lpstr>
      <vt:lpstr>ｸﾘｯﾌﾟ</vt:lpstr>
      <vt:lpstr>メカニズムデザインと最適化：ゲーム理論的制度設計への最適化技術の応用</vt:lpstr>
      <vt:lpstr>オークションメカニズム</vt:lpstr>
      <vt:lpstr>どんな最適化？</vt:lpstr>
      <vt:lpstr>ゲーム理論的制度設計（メカニズムデザイン）</vt:lpstr>
      <vt:lpstr>代表的な実践例</vt:lpstr>
      <vt:lpstr>要約</vt:lpstr>
      <vt:lpstr>アウトライン</vt:lpstr>
      <vt:lpstr>組合せオークション (複数種類の財のオークション)</vt:lpstr>
      <vt:lpstr>架空名義操作</vt:lpstr>
      <vt:lpstr>本研究の動機</vt:lpstr>
      <vt:lpstr>各バンドル／財に対する最大入札額</vt:lpstr>
      <vt:lpstr>Vickrey-Clarke-Groves メカニズム (VCG)</vt:lpstr>
      <vt:lpstr>VCGの例（その１）</vt:lpstr>
      <vt:lpstr>VCGの例（その２）</vt:lpstr>
      <vt:lpstr>VCGの脆弱性</vt:lpstr>
      <vt:lpstr>アウトライン</vt:lpstr>
      <vt:lpstr>VCGの何が問題か？</vt:lpstr>
      <vt:lpstr>効率的でない割り当て</vt:lpstr>
      <vt:lpstr>効率的でない割り当て</vt:lpstr>
      <vt:lpstr>セットメカニズム （単純な架空名義操作不可能なメカニズム）</vt:lpstr>
      <vt:lpstr>留保価格メカニズム</vt:lpstr>
      <vt:lpstr>留保価格メカニズム</vt:lpstr>
      <vt:lpstr>留保価格メカニズム</vt:lpstr>
      <vt:lpstr>アウトライン</vt:lpstr>
      <vt:lpstr>適応的留保価格  (adaptive reserve price, ARP)</vt:lpstr>
      <vt:lpstr>適応的留保価格  (adaptive reserve price, ARP)</vt:lpstr>
      <vt:lpstr>適応的留保価格  (adaptive reserve price, ARP)</vt:lpstr>
      <vt:lpstr>ARPの効率性の比の最悪値</vt:lpstr>
      <vt:lpstr>ARPを思いつくには？</vt:lpstr>
      <vt:lpstr>アウトライン</vt:lpstr>
      <vt:lpstr>メカニズムデザイン</vt:lpstr>
      <vt:lpstr>自動メカニズムデザイン (Automated mechanism design, Conitzer &amp; Sandholm 2002)</vt:lpstr>
      <vt:lpstr>モデル (1/2)</vt:lpstr>
      <vt:lpstr>モデル (2/2)</vt:lpstr>
      <vt:lpstr>2人1財オークションへの適用</vt:lpstr>
      <vt:lpstr>混合整数計画法における変数</vt:lpstr>
      <vt:lpstr>混合整数計画法における制約式 （割当て可能性）</vt:lpstr>
      <vt:lpstr>混合整数計画法における制約式 （戦略的操作不可能性）</vt:lpstr>
      <vt:lpstr>自動メカニズムデザインの結果</vt:lpstr>
      <vt:lpstr>自動メカニズムデザインの利点</vt:lpstr>
      <vt:lpstr>自動メカニズムデザインの問題点</vt:lpstr>
      <vt:lpstr>自動メカニズムデザインの（現実的な）使い方</vt:lpstr>
      <vt:lpstr>適用事例：架空名義入札の影響を受けないメカニズムの設計</vt:lpstr>
      <vt:lpstr>自動メカニズムデザインの適用結果</vt:lpstr>
      <vt:lpstr>自動メカニズムデザインの課題</vt:lpstr>
      <vt:lpstr>計算機科学と経済学／ゲーム理論のcollaboration</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Mechanism Design for False-name-proof Combinatorial Auctions</dc:title>
  <dc:creator>iwasaki</dc:creator>
  <cp:lastModifiedBy>Atsushi Iwasaki</cp:lastModifiedBy>
  <cp:revision>209</cp:revision>
  <dcterms:created xsi:type="dcterms:W3CDTF">2012-04-25T02:27:01Z</dcterms:created>
  <dcterms:modified xsi:type="dcterms:W3CDTF">2012-12-01T07:09:18Z</dcterms:modified>
</cp:coreProperties>
</file>